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sldIdLst>
    <p:sldId id="256" r:id="rId5"/>
    <p:sldId id="257" r:id="rId6"/>
    <p:sldId id="259" r:id="rId7"/>
    <p:sldId id="260" r:id="rId8"/>
    <p:sldId id="261" r:id="rId9"/>
    <p:sldId id="262" r:id="rId10"/>
    <p:sldId id="263" r:id="rId11"/>
    <p:sldId id="265" r:id="rId12"/>
    <p:sldId id="266" r:id="rId13"/>
    <p:sldId id="264" r:id="rId14"/>
    <p:sldId id="267" r:id="rId15"/>
    <p:sldId id="268" r:id="rId16"/>
    <p:sldId id="269" r:id="rId17"/>
    <p:sldId id="270" r:id="rId18"/>
    <p:sldId id="271" r:id="rId19"/>
    <p:sldId id="273" r:id="rId20"/>
    <p:sldId id="274" r:id="rId21"/>
    <p:sldId id="275" r:id="rId22"/>
    <p:sldId id="276" r:id="rId23"/>
    <p:sldId id="278" r:id="rId24"/>
    <p:sldId id="279" r:id="rId25"/>
    <p:sldId id="280" r:id="rId26"/>
    <p:sldId id="284" r:id="rId27"/>
    <p:sldId id="281" r:id="rId28"/>
    <p:sldId id="282" r:id="rId29"/>
    <p:sldId id="283" r:id="rId30"/>
    <p:sldId id="287" r:id="rId31"/>
    <p:sldId id="292" r:id="rId32"/>
    <p:sldId id="285" r:id="rId33"/>
    <p:sldId id="294" r:id="rId34"/>
    <p:sldId id="295" r:id="rId35"/>
    <p:sldId id="277" r:id="rId36"/>
    <p:sldId id="286" r:id="rId37"/>
    <p:sldId id="288" r:id="rId38"/>
    <p:sldId id="304" r:id="rId39"/>
    <p:sldId id="305" r:id="rId40"/>
    <p:sldId id="306" r:id="rId41"/>
    <p:sldId id="297" r:id="rId42"/>
    <p:sldId id="300" r:id="rId43"/>
    <p:sldId id="302" r:id="rId44"/>
    <p:sldId id="301" r:id="rId45"/>
    <p:sldId id="303"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A27"/>
    <a:srgbClr val="412624"/>
    <a:srgbClr val="EBEDE8"/>
    <a:srgbClr val="278653"/>
    <a:srgbClr val="8D11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86" d="100"/>
          <a:sy n="86" d="100"/>
        </p:scale>
        <p:origin x="64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10/17/2023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6266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10/17/2023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40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10/17/2023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98243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10/17/2023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065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10/17/2023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2944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10/17/2023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2238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10/17/2023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05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10/17/2023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4963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10/17/2023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604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10/17/2023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3325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10/17/2023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758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10/17/2023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41274723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it.wikipedia.org/wiki/Secure_Hash_Algorithm" TargetMode="External"/><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 Id="rId4" Type="http://schemas.openxmlformats.org/officeDocument/2006/relationships/hyperlink" Target="https://github.com/torvalds/linux/blob/master/include/linux/fs.h"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484554" y="397275"/>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Device Driver (</a:t>
            </a:r>
            <a:r>
              <a:rPr lang="it-IT" dirty="0" err="1"/>
              <a:t>virt-sha.c</a:t>
            </a:r>
            <a:r>
              <a:rPr lang="it-IT" dirty="0"/>
              <a:t>)</a:t>
            </a:r>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324623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28AD2-E1A7-A648-0796-BE07821D782F}"/>
              </a:ext>
            </a:extLst>
          </p:cNvPr>
          <p:cNvSpPr>
            <a:spLocks noGrp="1"/>
          </p:cNvSpPr>
          <p:nvPr>
            <p:ph type="title"/>
          </p:nvPr>
        </p:nvSpPr>
        <p:spPr>
          <a:xfrm>
            <a:off x="484552" y="768096"/>
            <a:ext cx="5287234" cy="758952"/>
          </a:xfrm>
        </p:spPr>
        <p:txBody>
          <a:bodyPr/>
          <a:lstStyle/>
          <a:p>
            <a:pPr algn="ctr"/>
            <a:r>
              <a:rPr lang="it-IT" dirty="0" err="1"/>
              <a:t>Removing</a:t>
            </a:r>
            <a:r>
              <a:rPr lang="it-IT" dirty="0"/>
              <a:t> the Device</a:t>
            </a:r>
          </a:p>
        </p:txBody>
      </p:sp>
      <p:pic>
        <p:nvPicPr>
          <p:cNvPr id="6" name="Immagine 5">
            <a:extLst>
              <a:ext uri="{FF2B5EF4-FFF2-40B4-BE49-F238E27FC236}">
                <a16:creationId xmlns:a16="http://schemas.microsoft.com/office/drawing/2014/main" id="{176BFE74-3572-6EBF-9A45-0034470CE80E}"/>
              </a:ext>
            </a:extLst>
          </p:cNvPr>
          <p:cNvPicPr>
            <a:picLocks noChangeAspect="1"/>
          </p:cNvPicPr>
          <p:nvPr/>
        </p:nvPicPr>
        <p:blipFill>
          <a:blip r:embed="rId2"/>
          <a:stretch>
            <a:fillRect/>
          </a:stretch>
        </p:blipFill>
        <p:spPr>
          <a:xfrm>
            <a:off x="684665" y="3676174"/>
            <a:ext cx="4887007" cy="1352739"/>
          </a:xfrm>
          <a:prstGeom prst="rect">
            <a:avLst/>
          </a:prstGeom>
        </p:spPr>
      </p:pic>
      <p:sp>
        <p:nvSpPr>
          <p:cNvPr id="8" name="CasellaDiTesto 7">
            <a:extLst>
              <a:ext uri="{FF2B5EF4-FFF2-40B4-BE49-F238E27FC236}">
                <a16:creationId xmlns:a16="http://schemas.microsoft.com/office/drawing/2014/main" id="{6BD62EC2-1537-BFB4-02D6-8AB33BD2A247}"/>
              </a:ext>
            </a:extLst>
          </p:cNvPr>
          <p:cNvSpPr txBox="1"/>
          <p:nvPr/>
        </p:nvSpPr>
        <p:spPr>
          <a:xfrm>
            <a:off x="6503813" y="4029377"/>
            <a:ext cx="5084763" cy="646331"/>
          </a:xfrm>
          <a:prstGeom prst="rect">
            <a:avLst/>
          </a:prstGeom>
          <a:noFill/>
        </p:spPr>
        <p:txBody>
          <a:bodyPr wrap="square">
            <a:spAutoFit/>
          </a:bodyPr>
          <a:lstStyle/>
          <a:p>
            <a:r>
              <a:rPr lang="en-US" sz="1200" dirty="0"/>
              <a:t>When the device has to be removed this specific function will be called by the system and through </a:t>
            </a:r>
            <a:r>
              <a:rPr lang="en-US" sz="1200" dirty="0" err="1"/>
              <a:t>sysfs_remove_group</a:t>
            </a:r>
            <a:r>
              <a:rPr lang="en-US" sz="1200" dirty="0"/>
              <a:t> the device will be indefinitely removed and won’t be accessible anymore.</a:t>
            </a:r>
            <a:endParaRPr lang="it-IT" sz="1200" dirty="0"/>
          </a:p>
        </p:txBody>
      </p:sp>
    </p:spTree>
    <p:extLst>
      <p:ext uri="{BB962C8B-B14F-4D97-AF65-F5344CB8AC3E}">
        <p14:creationId xmlns:p14="http://schemas.microsoft.com/office/powerpoint/2010/main" val="3527117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28AD2-E1A7-A648-0796-BE07821D782F}"/>
              </a:ext>
            </a:extLst>
          </p:cNvPr>
          <p:cNvSpPr>
            <a:spLocks noGrp="1"/>
          </p:cNvSpPr>
          <p:nvPr>
            <p:ph type="title"/>
          </p:nvPr>
        </p:nvSpPr>
        <p:spPr>
          <a:xfrm>
            <a:off x="484552" y="1020123"/>
            <a:ext cx="5287234" cy="758952"/>
          </a:xfrm>
        </p:spPr>
        <p:txBody>
          <a:bodyPr>
            <a:normAutofit fontScale="90000"/>
          </a:bodyPr>
          <a:lstStyle/>
          <a:p>
            <a:pPr algn="ctr"/>
            <a:r>
              <a:rPr lang="it-IT" dirty="0" err="1"/>
              <a:t>Functions</a:t>
            </a:r>
            <a:r>
              <a:rPr lang="it-IT" dirty="0"/>
              <a:t> Mapping</a:t>
            </a:r>
            <a:br>
              <a:rPr lang="it-IT" dirty="0"/>
            </a:br>
            <a:r>
              <a:rPr lang="it-IT" dirty="0"/>
              <a:t>and</a:t>
            </a:r>
            <a:br>
              <a:rPr lang="it-IT" dirty="0"/>
            </a:br>
            <a:r>
              <a:rPr lang="it-IT" dirty="0"/>
              <a:t>Driver Compatibility</a:t>
            </a:r>
          </a:p>
        </p:txBody>
      </p:sp>
      <p:sp>
        <p:nvSpPr>
          <p:cNvPr id="8" name="CasellaDiTesto 7">
            <a:extLst>
              <a:ext uri="{FF2B5EF4-FFF2-40B4-BE49-F238E27FC236}">
                <a16:creationId xmlns:a16="http://schemas.microsoft.com/office/drawing/2014/main" id="{6BD62EC2-1537-BFB4-02D6-8AB33BD2A247}"/>
              </a:ext>
            </a:extLst>
          </p:cNvPr>
          <p:cNvSpPr txBox="1"/>
          <p:nvPr/>
        </p:nvSpPr>
        <p:spPr>
          <a:xfrm>
            <a:off x="6458093" y="2724632"/>
            <a:ext cx="5084763" cy="1569660"/>
          </a:xfrm>
          <a:prstGeom prst="rect">
            <a:avLst/>
          </a:prstGeom>
          <a:noFill/>
        </p:spPr>
        <p:txBody>
          <a:bodyPr wrap="square">
            <a:spAutoFit/>
          </a:bodyPr>
          <a:lstStyle/>
          <a:p>
            <a:r>
              <a:rPr lang="en-US" sz="1200" dirty="0"/>
              <a:t>When custom code for the probe or whatever function used to define the device is provided, it’s necessary to specify it inside this static struct.</a:t>
            </a:r>
            <a:br>
              <a:rPr lang="en-US" sz="1200" dirty="0"/>
            </a:br>
            <a:r>
              <a:rPr lang="en-US" sz="1200" dirty="0"/>
              <a:t>For example .probe = </a:t>
            </a:r>
            <a:r>
              <a:rPr lang="en-US" sz="1200" dirty="0" err="1"/>
              <a:t>vf_probe</a:t>
            </a:r>
            <a:r>
              <a:rPr lang="en-US" sz="1200" dirty="0"/>
              <a:t> indicates that </a:t>
            </a:r>
            <a:r>
              <a:rPr lang="en-US" sz="1200" dirty="0" err="1"/>
              <a:t>vf_probe</a:t>
            </a:r>
            <a:r>
              <a:rPr lang="en-US" sz="1200" dirty="0"/>
              <a:t> is the function </a:t>
            </a:r>
            <a:r>
              <a:rPr lang="en-US" sz="1200" dirty="0" err="1"/>
              <a:t>linux</a:t>
            </a:r>
            <a:r>
              <a:rPr lang="en-US" sz="1200" dirty="0"/>
              <a:t> will have to call when probing the device.</a:t>
            </a:r>
          </a:p>
          <a:p>
            <a:endParaRPr lang="en-US" sz="1200" dirty="0"/>
          </a:p>
          <a:p>
            <a:r>
              <a:rPr lang="en-US" sz="1200" dirty="0"/>
              <a:t>Here we assign a name to the driver, it can be whatever since it won’t affect the behavior of simulation.</a:t>
            </a:r>
            <a:endParaRPr lang="it-IT" sz="1200" dirty="0"/>
          </a:p>
        </p:txBody>
      </p:sp>
      <p:pic>
        <p:nvPicPr>
          <p:cNvPr id="11" name="Immagine 10">
            <a:extLst>
              <a:ext uri="{FF2B5EF4-FFF2-40B4-BE49-F238E27FC236}">
                <a16:creationId xmlns:a16="http://schemas.microsoft.com/office/drawing/2014/main" id="{37680D47-F0AE-AC6C-8BBD-EEDCBA6A3307}"/>
              </a:ext>
            </a:extLst>
          </p:cNvPr>
          <p:cNvPicPr>
            <a:picLocks noChangeAspect="1"/>
          </p:cNvPicPr>
          <p:nvPr/>
        </p:nvPicPr>
        <p:blipFill>
          <a:blip r:embed="rId2"/>
          <a:stretch>
            <a:fillRect/>
          </a:stretch>
        </p:blipFill>
        <p:spPr>
          <a:xfrm>
            <a:off x="894244" y="5228871"/>
            <a:ext cx="4467849" cy="752580"/>
          </a:xfrm>
          <a:prstGeom prst="rect">
            <a:avLst/>
          </a:prstGeom>
        </p:spPr>
      </p:pic>
      <p:pic>
        <p:nvPicPr>
          <p:cNvPr id="13" name="Immagine 12">
            <a:extLst>
              <a:ext uri="{FF2B5EF4-FFF2-40B4-BE49-F238E27FC236}">
                <a16:creationId xmlns:a16="http://schemas.microsoft.com/office/drawing/2014/main" id="{41488400-0188-7FFB-6616-13B6F0C0EF07}"/>
              </a:ext>
            </a:extLst>
          </p:cNvPr>
          <p:cNvPicPr>
            <a:picLocks noChangeAspect="1"/>
          </p:cNvPicPr>
          <p:nvPr/>
        </p:nvPicPr>
        <p:blipFill>
          <a:blip r:embed="rId3"/>
          <a:stretch>
            <a:fillRect/>
          </a:stretch>
        </p:blipFill>
        <p:spPr>
          <a:xfrm>
            <a:off x="1141372" y="2684708"/>
            <a:ext cx="3839111" cy="1638529"/>
          </a:xfrm>
          <a:prstGeom prst="rect">
            <a:avLst/>
          </a:prstGeom>
        </p:spPr>
      </p:pic>
      <p:sp>
        <p:nvSpPr>
          <p:cNvPr id="14" name="CasellaDiTesto 13">
            <a:extLst>
              <a:ext uri="{FF2B5EF4-FFF2-40B4-BE49-F238E27FC236}">
                <a16:creationId xmlns:a16="http://schemas.microsoft.com/office/drawing/2014/main" id="{5901A053-4767-6D19-B30A-AFE8A200C15E}"/>
              </a:ext>
            </a:extLst>
          </p:cNvPr>
          <p:cNvSpPr txBox="1"/>
          <p:nvPr/>
        </p:nvSpPr>
        <p:spPr>
          <a:xfrm>
            <a:off x="6391037" y="5196621"/>
            <a:ext cx="5084763" cy="830997"/>
          </a:xfrm>
          <a:prstGeom prst="rect">
            <a:avLst/>
          </a:prstGeom>
          <a:noFill/>
        </p:spPr>
        <p:txBody>
          <a:bodyPr wrap="square">
            <a:spAutoFit/>
          </a:bodyPr>
          <a:lstStyle/>
          <a:p>
            <a:r>
              <a:rPr lang="en-US" sz="1200" dirty="0"/>
              <a:t>Here instead is specified the driver compatibility so the name reported “</a:t>
            </a:r>
            <a:r>
              <a:rPr lang="en-US" sz="1200" dirty="0" err="1"/>
              <a:t>virt</a:t>
            </a:r>
            <a:r>
              <a:rPr lang="en-US" sz="1200" dirty="0"/>
              <a:t>-sha-driver” will be important because it will have to used for all the devices intended to work with this specific driver code.</a:t>
            </a:r>
            <a:br>
              <a:rPr lang="en-US" sz="1200" dirty="0"/>
            </a:br>
            <a:r>
              <a:rPr lang="en-US" sz="1200" dirty="0"/>
              <a:t>So driver </a:t>
            </a:r>
            <a:r>
              <a:rPr lang="en-US" sz="1200" dirty="0" err="1"/>
              <a:t>virt-sha.c</a:t>
            </a:r>
            <a:r>
              <a:rPr lang="en-US" sz="1200" dirty="0"/>
              <a:t> will be linked to the device description </a:t>
            </a:r>
            <a:r>
              <a:rPr lang="en-US" sz="1200" dirty="0" err="1"/>
              <a:t>virt_sha.c</a:t>
            </a:r>
            <a:endParaRPr lang="it-IT" sz="1200" dirty="0"/>
          </a:p>
        </p:txBody>
      </p:sp>
    </p:spTree>
    <p:extLst>
      <p:ext uri="{BB962C8B-B14F-4D97-AF65-F5344CB8AC3E}">
        <p14:creationId xmlns:p14="http://schemas.microsoft.com/office/powerpoint/2010/main" val="278896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484554" y="397275"/>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Device </a:t>
            </a:r>
            <a:r>
              <a:rPr lang="it-IT" dirty="0" err="1"/>
              <a:t>Description</a:t>
            </a:r>
            <a:r>
              <a:rPr lang="it-IT" dirty="0"/>
              <a:t> (</a:t>
            </a:r>
            <a:r>
              <a:rPr lang="it-IT" dirty="0" err="1"/>
              <a:t>virt_sha.c</a:t>
            </a:r>
            <a:r>
              <a:rPr lang="it-IT" dirty="0"/>
              <a:t>)</a:t>
            </a:r>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358511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Parameters</a:t>
            </a:r>
            <a:r>
              <a:rPr lang="it-IT" dirty="0"/>
              <a:t> Definition</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270162" y="1200200"/>
            <a:ext cx="5085226" cy="5403850"/>
          </a:xfrm>
        </p:spPr>
        <p:txBody>
          <a:bodyPr>
            <a:normAutofit/>
          </a:bodyPr>
          <a:lstStyle/>
          <a:p>
            <a:r>
              <a:rPr lang="it-IT" sz="1200" dirty="0" err="1"/>
              <a:t>It</a:t>
            </a:r>
            <a:r>
              <a:rPr lang="it-IT" sz="1200" dirty="0"/>
              <a:t> </a:t>
            </a:r>
            <a:r>
              <a:rPr lang="it-IT" sz="1200" dirty="0" err="1"/>
              <a:t>might</a:t>
            </a:r>
            <a:r>
              <a:rPr lang="it-IT" sz="1200" dirty="0"/>
              <a:t> be </a:t>
            </a:r>
            <a:r>
              <a:rPr lang="it-IT" sz="1200" dirty="0" err="1"/>
              <a:t>noticed</a:t>
            </a:r>
            <a:r>
              <a:rPr lang="it-IT" sz="1200" dirty="0"/>
              <a:t> </a:t>
            </a:r>
            <a:r>
              <a:rPr lang="it-IT" sz="1200" dirty="0" err="1"/>
              <a:t>that</a:t>
            </a:r>
            <a:r>
              <a:rPr lang="it-IT" sz="1200" dirty="0"/>
              <a:t> </a:t>
            </a:r>
            <a:r>
              <a:rPr lang="it-IT" sz="1200" dirty="0" err="1"/>
              <a:t>register</a:t>
            </a:r>
            <a:r>
              <a:rPr lang="it-IT" sz="1200" dirty="0"/>
              <a:t> </a:t>
            </a:r>
            <a:r>
              <a:rPr lang="it-IT" sz="1200" dirty="0" err="1"/>
              <a:t>definition</a:t>
            </a:r>
            <a:r>
              <a:rPr lang="it-IT" sz="1200" dirty="0"/>
              <a:t> follow the </a:t>
            </a:r>
            <a:r>
              <a:rPr lang="it-IT" sz="1200" dirty="0" err="1"/>
              <a:t>same</a:t>
            </a:r>
            <a:r>
              <a:rPr lang="it-IT" sz="1200" dirty="0"/>
              <a:t> pattern </a:t>
            </a:r>
            <a:r>
              <a:rPr lang="it-IT" sz="1200" dirty="0" err="1"/>
              <a:t>as</a:t>
            </a:r>
            <a:r>
              <a:rPr lang="it-IT" sz="1200" dirty="0"/>
              <a:t> for the device driver </a:t>
            </a:r>
            <a:r>
              <a:rPr lang="it-IT" sz="1200" dirty="0" err="1"/>
              <a:t>because</a:t>
            </a:r>
            <a:r>
              <a:rPr lang="it-IT" sz="1200" dirty="0"/>
              <a:t> </a:t>
            </a:r>
            <a:r>
              <a:rPr lang="it-IT" sz="1200" dirty="0" err="1"/>
              <a:t>we</a:t>
            </a:r>
            <a:r>
              <a:rPr lang="it-IT" sz="1200" dirty="0"/>
              <a:t> </a:t>
            </a:r>
            <a:r>
              <a:rPr lang="it-IT" sz="1200" dirty="0" err="1"/>
              <a:t>will</a:t>
            </a:r>
            <a:r>
              <a:rPr lang="it-IT" sz="1200" dirty="0"/>
              <a:t> </a:t>
            </a:r>
            <a:r>
              <a:rPr lang="it-IT" sz="1200" dirty="0" err="1"/>
              <a:t>have</a:t>
            </a:r>
            <a:r>
              <a:rPr lang="it-IT" sz="1200" dirty="0"/>
              <a:t> to deal with the </a:t>
            </a:r>
            <a:r>
              <a:rPr lang="it-IT" sz="1200" dirty="0" err="1"/>
              <a:t>memory</a:t>
            </a:r>
            <a:r>
              <a:rPr lang="it-IT" sz="1200" dirty="0"/>
              <a:t> </a:t>
            </a:r>
            <a:r>
              <a:rPr lang="it-IT" sz="1200" dirty="0" err="1"/>
              <a:t>itself</a:t>
            </a:r>
            <a:r>
              <a:rPr lang="it-IT" sz="1200" dirty="0"/>
              <a:t> inside </a:t>
            </a:r>
            <a:r>
              <a:rPr lang="it-IT" sz="1200" dirty="0" err="1"/>
              <a:t>our</a:t>
            </a:r>
            <a:r>
              <a:rPr lang="it-IT" sz="1200" dirty="0"/>
              <a:t> device </a:t>
            </a:r>
            <a:r>
              <a:rPr lang="it-IT" sz="1200" dirty="0" err="1"/>
              <a:t>description</a:t>
            </a:r>
            <a:r>
              <a:rPr lang="it-IT" sz="1200" dirty="0"/>
              <a:t>.</a:t>
            </a:r>
          </a:p>
          <a:p>
            <a:r>
              <a:rPr lang="it-IT" sz="1200" b="1" dirty="0">
                <a:solidFill>
                  <a:srgbClr val="BE1A27"/>
                </a:solidFill>
              </a:rPr>
              <a:t>TYPE_VIRT_SHA </a:t>
            </a:r>
            <a:r>
              <a:rPr lang="it-IT" sz="1200" dirty="0"/>
              <a:t>= ‘’</a:t>
            </a:r>
            <a:r>
              <a:rPr lang="it-IT" sz="1200" i="1" dirty="0" err="1"/>
              <a:t>virt</a:t>
            </a:r>
            <a:r>
              <a:rPr lang="it-IT" sz="1200" i="1" dirty="0"/>
              <a:t>-</a:t>
            </a:r>
            <a:r>
              <a:rPr lang="it-IT" sz="1200" i="1" dirty="0" err="1"/>
              <a:t>sha</a:t>
            </a:r>
            <a:r>
              <a:rPr lang="it-IT" sz="1200" i="1" dirty="0"/>
              <a:t>-device</a:t>
            </a:r>
            <a:r>
              <a:rPr lang="it-IT" sz="1200" dirty="0"/>
              <a:t>’’ </a:t>
            </a:r>
            <a:r>
              <a:rPr lang="it-IT" sz="1200" dirty="0" err="1"/>
              <a:t>is</a:t>
            </a:r>
            <a:r>
              <a:rPr lang="it-IT" sz="1200" dirty="0"/>
              <a:t> </a:t>
            </a:r>
            <a:r>
              <a:rPr lang="it-IT" sz="1200" dirty="0" err="1"/>
              <a:t>useful</a:t>
            </a:r>
            <a:r>
              <a:rPr lang="it-IT" sz="1200" dirty="0"/>
              <a:t> to </a:t>
            </a:r>
            <a:r>
              <a:rPr lang="it-IT" sz="1200" dirty="0" err="1"/>
              <a:t>indentify</a:t>
            </a:r>
            <a:r>
              <a:rPr lang="it-IT" sz="1200" dirty="0"/>
              <a:t> </a:t>
            </a:r>
            <a:r>
              <a:rPr lang="it-IT" sz="1200" dirty="0" err="1"/>
              <a:t>our</a:t>
            </a:r>
            <a:r>
              <a:rPr lang="it-IT" sz="1200" dirty="0"/>
              <a:t> device and set </a:t>
            </a:r>
            <a:r>
              <a:rPr lang="it-IT" sz="1200" dirty="0" err="1"/>
              <a:t>it</a:t>
            </a:r>
            <a:r>
              <a:rPr lang="it-IT" sz="1200" dirty="0"/>
              <a:t> up </a:t>
            </a:r>
            <a:r>
              <a:rPr lang="it-IT" sz="1200" dirty="0" err="1"/>
              <a:t>when</a:t>
            </a:r>
            <a:r>
              <a:rPr lang="it-IT" sz="1200" dirty="0"/>
              <a:t> </a:t>
            </a:r>
            <a:r>
              <a:rPr lang="it-IT" sz="1200" dirty="0" err="1"/>
              <a:t>configuring</a:t>
            </a:r>
            <a:r>
              <a:rPr lang="it-IT" sz="1200" dirty="0"/>
              <a:t> </a:t>
            </a:r>
            <a:r>
              <a:rPr lang="it-IT" sz="1200" i="1" dirty="0"/>
              <a:t>QEMU</a:t>
            </a:r>
            <a:r>
              <a:rPr lang="it-IT" sz="1200" dirty="0"/>
              <a:t>. </a:t>
            </a:r>
            <a:r>
              <a:rPr lang="it-IT" sz="1200" dirty="0" err="1"/>
              <a:t>This</a:t>
            </a:r>
            <a:r>
              <a:rPr lang="it-IT" sz="1200" dirty="0"/>
              <a:t> name </a:t>
            </a:r>
            <a:r>
              <a:rPr lang="it-IT" sz="1200" dirty="0" err="1"/>
              <a:t>is</a:t>
            </a:r>
            <a:r>
              <a:rPr lang="it-IT" sz="1200" dirty="0"/>
              <a:t> </a:t>
            </a:r>
            <a:r>
              <a:rPr lang="it-IT" sz="1200" dirty="0" err="1"/>
              <a:t>used</a:t>
            </a:r>
            <a:r>
              <a:rPr lang="it-IT" sz="1200" dirty="0"/>
              <a:t> to link </a:t>
            </a:r>
            <a:r>
              <a:rPr lang="it-IT" sz="1200" dirty="0" err="1"/>
              <a:t>this</a:t>
            </a:r>
            <a:r>
              <a:rPr lang="it-IT" sz="1200" dirty="0"/>
              <a:t> file with ‘</a:t>
            </a:r>
            <a:r>
              <a:rPr lang="it-IT" sz="1200" i="1" dirty="0"/>
              <a:t>’</a:t>
            </a:r>
            <a:r>
              <a:rPr lang="it-IT" sz="1200" i="1" dirty="0" err="1"/>
              <a:t>virt.c</a:t>
            </a:r>
            <a:r>
              <a:rPr lang="it-IT" sz="1200" dirty="0"/>
              <a:t>’’ </a:t>
            </a:r>
            <a:r>
              <a:rPr lang="it-IT" sz="1200" dirty="0" err="1"/>
              <a:t>where</a:t>
            </a:r>
            <a:r>
              <a:rPr lang="it-IT" sz="1200" dirty="0"/>
              <a:t> the device </a:t>
            </a:r>
            <a:r>
              <a:rPr lang="it-IT" sz="1200" dirty="0" err="1"/>
              <a:t>is</a:t>
            </a:r>
            <a:r>
              <a:rPr lang="it-IT" sz="1200" dirty="0"/>
              <a:t> </a:t>
            </a:r>
            <a:r>
              <a:rPr lang="it-IT" sz="1200" dirty="0" err="1"/>
              <a:t>added</a:t>
            </a:r>
            <a:r>
              <a:rPr lang="it-IT" sz="1200" dirty="0"/>
              <a:t> to the </a:t>
            </a:r>
            <a:r>
              <a:rPr lang="it-IT" sz="1200" i="1" dirty="0"/>
              <a:t>QEMU</a:t>
            </a:r>
            <a:r>
              <a:rPr lang="it-IT" sz="1200" dirty="0"/>
              <a:t> </a:t>
            </a:r>
            <a:r>
              <a:rPr lang="it-IT" sz="1200" dirty="0" err="1"/>
              <a:t>configuration</a:t>
            </a:r>
            <a:r>
              <a:rPr lang="it-IT" sz="1200" dirty="0"/>
              <a:t>.</a:t>
            </a:r>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r>
              <a:rPr lang="it-IT" altLang="it-IT" sz="1200" b="1" dirty="0">
                <a:solidFill>
                  <a:srgbClr val="BE1A27"/>
                </a:solidFill>
              </a:rPr>
              <a:t>OBJECT_CHECK </a:t>
            </a:r>
            <a:r>
              <a:rPr lang="it-IT" altLang="it-IT" sz="1200" dirty="0" err="1"/>
              <a:t>is</a:t>
            </a:r>
            <a:r>
              <a:rPr lang="it-IT" altLang="it-IT" sz="1200" dirty="0"/>
              <a:t> a macro </a:t>
            </a:r>
            <a:r>
              <a:rPr lang="it-IT" altLang="it-IT" sz="1200" dirty="0" err="1"/>
              <a:t>used</a:t>
            </a:r>
            <a:r>
              <a:rPr lang="it-IT" altLang="it-IT" sz="1200" dirty="0"/>
              <a:t> for </a:t>
            </a:r>
            <a:r>
              <a:rPr lang="it-IT" altLang="it-IT" sz="1200" dirty="0" err="1"/>
              <a:t>type</a:t>
            </a:r>
            <a:r>
              <a:rPr lang="it-IT" altLang="it-IT" sz="1200" dirty="0"/>
              <a:t> checking in the </a:t>
            </a:r>
            <a:r>
              <a:rPr lang="it-IT" altLang="it-IT" sz="1200" i="1" dirty="0"/>
              <a:t>QEMU</a:t>
            </a:r>
            <a:r>
              <a:rPr lang="it-IT" altLang="it-IT" sz="1200" dirty="0"/>
              <a:t> </a:t>
            </a:r>
            <a:r>
              <a:rPr lang="it-IT" altLang="it-IT" sz="1200" dirty="0" err="1"/>
              <a:t>object</a:t>
            </a:r>
            <a:r>
              <a:rPr lang="it-IT" altLang="it-IT" sz="1200" dirty="0"/>
              <a:t> model. </a:t>
            </a:r>
            <a:r>
              <a:rPr lang="it-IT" altLang="it-IT" sz="1200" dirty="0" err="1"/>
              <a:t>It</a:t>
            </a:r>
            <a:r>
              <a:rPr lang="it-IT" altLang="it-IT" sz="1200" dirty="0"/>
              <a:t> helps </a:t>
            </a:r>
            <a:r>
              <a:rPr lang="it-IT" altLang="it-IT" sz="1200" dirty="0" err="1"/>
              <a:t>ensure</a:t>
            </a:r>
            <a:r>
              <a:rPr lang="it-IT" altLang="it-IT" sz="1200" dirty="0"/>
              <a:t> </a:t>
            </a:r>
            <a:r>
              <a:rPr lang="it-IT" altLang="it-IT" sz="1200" dirty="0" err="1"/>
              <a:t>that</a:t>
            </a:r>
            <a:r>
              <a:rPr lang="it-IT" altLang="it-IT" sz="1200" dirty="0"/>
              <a:t> an </a:t>
            </a:r>
            <a:r>
              <a:rPr lang="it-IT" altLang="it-IT" sz="1200" dirty="0" err="1"/>
              <a:t>object</a:t>
            </a:r>
            <a:r>
              <a:rPr lang="it-IT" altLang="it-IT" sz="1200" dirty="0"/>
              <a:t> </a:t>
            </a:r>
            <a:r>
              <a:rPr lang="it-IT" altLang="it-IT" sz="1200" dirty="0" err="1"/>
              <a:t>belongs</a:t>
            </a:r>
            <a:r>
              <a:rPr lang="it-IT" altLang="it-IT" sz="1200" dirty="0"/>
              <a:t> to a </a:t>
            </a:r>
            <a:r>
              <a:rPr lang="it-IT" altLang="it-IT" sz="1200" dirty="0" err="1"/>
              <a:t>specific</a:t>
            </a:r>
            <a:r>
              <a:rPr lang="it-IT" altLang="it-IT" sz="1200" dirty="0"/>
              <a:t> </a:t>
            </a:r>
            <a:r>
              <a:rPr lang="it-IT" altLang="it-IT" sz="1200" dirty="0" err="1"/>
              <a:t>type</a:t>
            </a:r>
            <a:r>
              <a:rPr lang="it-IT" altLang="it-IT" sz="1200" dirty="0"/>
              <a:t> </a:t>
            </a:r>
            <a:r>
              <a:rPr lang="it-IT" altLang="it-IT" sz="1200" dirty="0" err="1"/>
              <a:t>before</a:t>
            </a:r>
            <a:r>
              <a:rPr lang="it-IT" altLang="it-IT" sz="1200" dirty="0"/>
              <a:t> </a:t>
            </a:r>
            <a:r>
              <a:rPr lang="it-IT" altLang="it-IT" sz="1200" dirty="0" err="1"/>
              <a:t>performing</a:t>
            </a:r>
            <a:r>
              <a:rPr lang="it-IT" altLang="it-IT" sz="1200" dirty="0"/>
              <a:t> </a:t>
            </a:r>
            <a:r>
              <a:rPr lang="it-IT" altLang="it-IT" sz="1200" dirty="0" err="1"/>
              <a:t>operations</a:t>
            </a:r>
            <a:r>
              <a:rPr lang="it-IT" altLang="it-IT" sz="1200" dirty="0"/>
              <a:t> or </a:t>
            </a:r>
            <a:r>
              <a:rPr lang="it-IT" altLang="it-IT" sz="1200" dirty="0" err="1"/>
              <a:t>accessing</a:t>
            </a:r>
            <a:r>
              <a:rPr lang="it-IT" altLang="it-IT" sz="1200" dirty="0"/>
              <a:t> </a:t>
            </a:r>
            <a:r>
              <a:rPr lang="it-IT" altLang="it-IT" sz="1200" dirty="0" err="1"/>
              <a:t>its</a:t>
            </a:r>
            <a:r>
              <a:rPr lang="it-IT" altLang="it-IT" sz="1200" dirty="0"/>
              <a:t> </a:t>
            </a:r>
            <a:r>
              <a:rPr lang="it-IT" altLang="it-IT" sz="1200" dirty="0" err="1"/>
              <a:t>properties</a:t>
            </a:r>
            <a:r>
              <a:rPr lang="it-IT" altLang="it-IT" sz="1200" dirty="0"/>
              <a:t>. </a:t>
            </a:r>
            <a:r>
              <a:rPr lang="it-IT" altLang="it-IT" sz="1200" dirty="0" err="1"/>
              <a:t>This</a:t>
            </a:r>
            <a:r>
              <a:rPr lang="it-IT" altLang="it-IT" sz="1200" dirty="0"/>
              <a:t> </a:t>
            </a:r>
            <a:r>
              <a:rPr lang="it-IT" altLang="it-IT" sz="1200" dirty="0" err="1"/>
              <a:t>is</a:t>
            </a:r>
            <a:r>
              <a:rPr lang="it-IT" altLang="it-IT" sz="1200" dirty="0"/>
              <a:t> </a:t>
            </a:r>
            <a:r>
              <a:rPr lang="it-IT" altLang="it-IT" sz="1200" dirty="0" err="1"/>
              <a:t>crucial</a:t>
            </a:r>
            <a:r>
              <a:rPr lang="it-IT" altLang="it-IT" sz="1200" dirty="0"/>
              <a:t> for </a:t>
            </a:r>
            <a:r>
              <a:rPr lang="it-IT" altLang="it-IT" sz="1200" dirty="0" err="1"/>
              <a:t>maintaining</a:t>
            </a:r>
            <a:r>
              <a:rPr lang="it-IT" altLang="it-IT" sz="1200" dirty="0"/>
              <a:t> the </a:t>
            </a:r>
            <a:r>
              <a:rPr lang="it-IT" altLang="it-IT" sz="1200" dirty="0" err="1"/>
              <a:t>integrity</a:t>
            </a:r>
            <a:r>
              <a:rPr lang="it-IT" altLang="it-IT" sz="1200" dirty="0"/>
              <a:t> and </a:t>
            </a:r>
            <a:r>
              <a:rPr lang="it-IT" altLang="it-IT" sz="1200" dirty="0" err="1"/>
              <a:t>consistency</a:t>
            </a:r>
            <a:r>
              <a:rPr lang="it-IT" altLang="it-IT" sz="1200" dirty="0"/>
              <a:t> of the </a:t>
            </a:r>
            <a:r>
              <a:rPr lang="it-IT" altLang="it-IT" sz="1200" dirty="0" err="1"/>
              <a:t>object-oriented</a:t>
            </a:r>
            <a:r>
              <a:rPr lang="it-IT" altLang="it-IT" sz="1200" dirty="0"/>
              <a:t> system </a:t>
            </a:r>
            <a:r>
              <a:rPr lang="it-IT" altLang="it-IT" sz="1200" dirty="0" err="1"/>
              <a:t>within</a:t>
            </a:r>
            <a:r>
              <a:rPr lang="it-IT" altLang="it-IT" sz="1200" dirty="0"/>
              <a:t> </a:t>
            </a:r>
            <a:r>
              <a:rPr lang="it-IT" altLang="it-IT" sz="1200" i="1" dirty="0"/>
              <a:t>QEMU</a:t>
            </a:r>
            <a:r>
              <a:rPr lang="it-IT" altLang="it-IT" sz="1200" dirty="0"/>
              <a:t>. </a:t>
            </a:r>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endParaRPr lang="it-IT" altLang="it-IT" sz="1200" dirty="0"/>
          </a:p>
          <a:p>
            <a:pPr lvl="0" eaLnBrk="0" fontAlgn="base" hangingPunct="0">
              <a:lnSpc>
                <a:spcPct val="100000"/>
              </a:lnSpc>
              <a:spcBef>
                <a:spcPct val="0"/>
              </a:spcBef>
              <a:spcAft>
                <a:spcPct val="0"/>
              </a:spcAft>
            </a:pPr>
            <a:endParaRPr lang="it-IT" altLang="it-IT" sz="1200" dirty="0">
              <a:latin typeface="Arial" panose="020B0604020202020204" pitchFamily="34" charset="0"/>
            </a:endParaRPr>
          </a:p>
          <a:p>
            <a:pPr eaLnBrk="0" fontAlgn="base" hangingPunct="0">
              <a:lnSpc>
                <a:spcPct val="100000"/>
              </a:lnSpc>
              <a:spcBef>
                <a:spcPct val="0"/>
              </a:spcBef>
              <a:spcAft>
                <a:spcPct val="0"/>
              </a:spcAft>
              <a:buFontTx/>
              <a:buChar char="•"/>
            </a:pPr>
            <a:r>
              <a:rPr lang="it-IT" altLang="it-IT" sz="1200" i="1" dirty="0" err="1"/>
              <a:t>MyDevice</a:t>
            </a:r>
            <a:r>
              <a:rPr lang="it-IT" altLang="it-IT" sz="1200" dirty="0"/>
              <a:t>: </a:t>
            </a:r>
            <a:r>
              <a:rPr lang="it-IT" altLang="it-IT" sz="1200" dirty="0" err="1"/>
              <a:t>This</a:t>
            </a:r>
            <a:r>
              <a:rPr lang="it-IT" altLang="it-IT" sz="1200" dirty="0"/>
              <a:t> </a:t>
            </a:r>
            <a:r>
              <a:rPr lang="it-IT" altLang="it-IT" sz="1200" dirty="0" err="1"/>
              <a:t>is</a:t>
            </a:r>
            <a:r>
              <a:rPr lang="it-IT" altLang="it-IT" sz="1200" dirty="0"/>
              <a:t> the </a:t>
            </a:r>
            <a:r>
              <a:rPr lang="it-IT" altLang="it-IT" sz="1200" dirty="0" err="1"/>
              <a:t>type</a:t>
            </a:r>
            <a:r>
              <a:rPr lang="it-IT" altLang="it-IT" sz="1200" dirty="0"/>
              <a:t> of the device </a:t>
            </a:r>
            <a:r>
              <a:rPr lang="it-IT" altLang="it-IT" sz="1200" dirty="0" err="1"/>
              <a:t>being</a:t>
            </a:r>
            <a:r>
              <a:rPr lang="it-IT" altLang="it-IT" sz="1200" dirty="0"/>
              <a:t> </a:t>
            </a:r>
            <a:r>
              <a:rPr lang="it-IT" altLang="it-IT" sz="1200" dirty="0" err="1"/>
              <a:t>checked</a:t>
            </a:r>
            <a:r>
              <a:rPr lang="it-IT" altLang="it-IT" sz="1200" dirty="0"/>
              <a:t>.</a:t>
            </a:r>
          </a:p>
          <a:p>
            <a:pPr lvl="0" eaLnBrk="0" fontAlgn="base" hangingPunct="0">
              <a:lnSpc>
                <a:spcPct val="100000"/>
              </a:lnSpc>
              <a:spcBef>
                <a:spcPct val="0"/>
              </a:spcBef>
              <a:spcAft>
                <a:spcPct val="0"/>
              </a:spcAft>
              <a:buFontTx/>
              <a:buChar char="•"/>
            </a:pPr>
            <a:r>
              <a:rPr lang="it-IT" altLang="it-IT" sz="1200" i="1" dirty="0" err="1"/>
              <a:t>obj</a:t>
            </a:r>
            <a:r>
              <a:rPr lang="it-IT" altLang="it-IT" sz="1200" dirty="0"/>
              <a:t>: </a:t>
            </a:r>
            <a:r>
              <a:rPr lang="it-IT" altLang="it-IT" sz="1200" dirty="0" err="1"/>
              <a:t>This</a:t>
            </a:r>
            <a:r>
              <a:rPr lang="it-IT" altLang="it-IT" sz="1200" dirty="0"/>
              <a:t> </a:t>
            </a:r>
            <a:r>
              <a:rPr lang="it-IT" altLang="it-IT" sz="1200" dirty="0" err="1"/>
              <a:t>is</a:t>
            </a:r>
            <a:r>
              <a:rPr lang="it-IT" altLang="it-IT" sz="1200" dirty="0"/>
              <a:t> a pointer to the </a:t>
            </a:r>
            <a:r>
              <a:rPr lang="it-IT" altLang="it-IT" sz="1200" dirty="0" err="1"/>
              <a:t>object</a:t>
            </a:r>
            <a:r>
              <a:rPr lang="it-IT" altLang="it-IT" sz="1200" dirty="0"/>
              <a:t> </a:t>
            </a:r>
            <a:r>
              <a:rPr lang="it-IT" altLang="it-IT" sz="1200" dirty="0" err="1"/>
              <a:t>being</a:t>
            </a:r>
            <a:r>
              <a:rPr lang="it-IT" altLang="it-IT" sz="1200" dirty="0"/>
              <a:t> </a:t>
            </a:r>
            <a:r>
              <a:rPr lang="it-IT" altLang="it-IT" sz="1200" dirty="0" err="1"/>
              <a:t>checked</a:t>
            </a:r>
            <a:r>
              <a:rPr lang="it-IT" altLang="it-IT" sz="1200" dirty="0"/>
              <a:t>.</a:t>
            </a:r>
          </a:p>
          <a:p>
            <a:pPr lvl="0" eaLnBrk="0" fontAlgn="base" hangingPunct="0">
              <a:lnSpc>
                <a:spcPct val="100000"/>
              </a:lnSpc>
              <a:spcBef>
                <a:spcPct val="0"/>
              </a:spcBef>
              <a:spcAft>
                <a:spcPct val="0"/>
              </a:spcAft>
              <a:buFontTx/>
              <a:buChar char="•"/>
            </a:pPr>
            <a:r>
              <a:rPr lang="it-IT" altLang="it-IT" sz="1200" b="1" dirty="0">
                <a:solidFill>
                  <a:srgbClr val="BE1A27"/>
                </a:solidFill>
              </a:rPr>
              <a:t>TYPE_MY_DEVICE</a:t>
            </a:r>
            <a:r>
              <a:rPr lang="it-IT" altLang="it-IT" sz="1200" dirty="0"/>
              <a:t>: </a:t>
            </a:r>
            <a:r>
              <a:rPr lang="it-IT" altLang="it-IT" sz="1200" dirty="0" err="1"/>
              <a:t>This</a:t>
            </a:r>
            <a:r>
              <a:rPr lang="it-IT" altLang="it-IT" sz="1200" dirty="0"/>
              <a:t> </a:t>
            </a:r>
            <a:r>
              <a:rPr lang="it-IT" altLang="it-IT" sz="1200" dirty="0" err="1"/>
              <a:t>indicates</a:t>
            </a:r>
            <a:r>
              <a:rPr lang="it-IT" altLang="it-IT" sz="1200" dirty="0"/>
              <a:t> the name of the device.</a:t>
            </a:r>
            <a:endParaRPr lang="it-IT" sz="1200" dirty="0"/>
          </a:p>
        </p:txBody>
      </p:sp>
      <p:pic>
        <p:nvPicPr>
          <p:cNvPr id="13" name="Immagine 12">
            <a:extLst>
              <a:ext uri="{FF2B5EF4-FFF2-40B4-BE49-F238E27FC236}">
                <a16:creationId xmlns:a16="http://schemas.microsoft.com/office/drawing/2014/main" id="{CD63077C-3048-58C4-8371-C6A0958CE9AB}"/>
              </a:ext>
            </a:extLst>
          </p:cNvPr>
          <p:cNvPicPr>
            <a:picLocks noChangeAspect="1"/>
          </p:cNvPicPr>
          <p:nvPr/>
        </p:nvPicPr>
        <p:blipFill>
          <a:blip r:embed="rId2"/>
          <a:stretch>
            <a:fillRect/>
          </a:stretch>
        </p:blipFill>
        <p:spPr>
          <a:xfrm>
            <a:off x="6540771" y="3902125"/>
            <a:ext cx="4544008" cy="585550"/>
          </a:xfrm>
          <a:prstGeom prst="rect">
            <a:avLst/>
          </a:prstGeom>
        </p:spPr>
      </p:pic>
      <p:pic>
        <p:nvPicPr>
          <p:cNvPr id="5" name="Immagine 4">
            <a:extLst>
              <a:ext uri="{FF2B5EF4-FFF2-40B4-BE49-F238E27FC236}">
                <a16:creationId xmlns:a16="http://schemas.microsoft.com/office/drawing/2014/main" id="{F60BE4DC-6660-172D-D5A5-A59550B2C7D6}"/>
              </a:ext>
            </a:extLst>
          </p:cNvPr>
          <p:cNvPicPr>
            <a:picLocks noChangeAspect="1"/>
          </p:cNvPicPr>
          <p:nvPr/>
        </p:nvPicPr>
        <p:blipFill>
          <a:blip r:embed="rId3"/>
          <a:stretch>
            <a:fillRect/>
          </a:stretch>
        </p:blipFill>
        <p:spPr>
          <a:xfrm>
            <a:off x="97546" y="2669801"/>
            <a:ext cx="5900908" cy="3635747"/>
          </a:xfrm>
          <a:prstGeom prst="rect">
            <a:avLst/>
          </a:prstGeom>
        </p:spPr>
      </p:pic>
    </p:spTree>
    <p:extLst>
      <p:ext uri="{BB962C8B-B14F-4D97-AF65-F5344CB8AC3E}">
        <p14:creationId xmlns:p14="http://schemas.microsoft.com/office/powerpoint/2010/main" val="129319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Device </a:t>
            </a:r>
            <a:r>
              <a:rPr lang="it-IT" dirty="0" err="1"/>
              <a:t>Struct</a:t>
            </a:r>
            <a:endParaRPr lang="it-IT" dirty="0"/>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429553" y="1665215"/>
            <a:ext cx="5085226" cy="3527569"/>
          </a:xfrm>
        </p:spPr>
        <p:txBody>
          <a:bodyPr>
            <a:normAutofit/>
          </a:bodyPr>
          <a:lstStyle/>
          <a:p>
            <a:r>
              <a:rPr lang="it-IT" sz="1200" i="1" dirty="0" err="1"/>
              <a:t>SysBusDevice</a:t>
            </a:r>
            <a:r>
              <a:rPr lang="it-IT" sz="1200" dirty="0"/>
              <a:t> </a:t>
            </a:r>
            <a:r>
              <a:rPr lang="it-IT" sz="1200" dirty="0" err="1"/>
              <a:t>is</a:t>
            </a:r>
            <a:r>
              <a:rPr lang="it-IT" sz="1200" dirty="0"/>
              <a:t> a </a:t>
            </a:r>
            <a:r>
              <a:rPr lang="it-IT" sz="1200" dirty="0" err="1"/>
              <a:t>struct</a:t>
            </a:r>
            <a:r>
              <a:rPr lang="it-IT" sz="1200" dirty="0"/>
              <a:t> </a:t>
            </a:r>
            <a:r>
              <a:rPr lang="it-IT" sz="1200" dirty="0" err="1"/>
              <a:t>representing</a:t>
            </a:r>
            <a:r>
              <a:rPr lang="it-IT" sz="1200" dirty="0"/>
              <a:t> an hardware device </a:t>
            </a:r>
            <a:r>
              <a:rPr lang="it-IT" sz="1200" dirty="0" err="1"/>
              <a:t>connected</a:t>
            </a:r>
            <a:r>
              <a:rPr lang="it-IT" sz="1200" dirty="0"/>
              <a:t> to system buses. </a:t>
            </a:r>
            <a:r>
              <a:rPr lang="it-IT" sz="1200" dirty="0" err="1"/>
              <a:t>Having</a:t>
            </a:r>
            <a:r>
              <a:rPr lang="it-IT" sz="1200" dirty="0"/>
              <a:t> a </a:t>
            </a:r>
            <a:r>
              <a:rPr lang="it-IT" sz="1200" dirty="0" err="1"/>
              <a:t>deeper</a:t>
            </a:r>
            <a:r>
              <a:rPr lang="it-IT" sz="1200" dirty="0"/>
              <a:t> look </a:t>
            </a:r>
            <a:r>
              <a:rPr lang="it-IT" sz="1200" dirty="0" err="1"/>
              <a:t>at</a:t>
            </a:r>
            <a:r>
              <a:rPr lang="it-IT" sz="1200" dirty="0"/>
              <a:t> the </a:t>
            </a:r>
            <a:r>
              <a:rPr lang="it-IT" sz="1200" dirty="0" err="1"/>
              <a:t>struct</a:t>
            </a:r>
            <a:r>
              <a:rPr lang="it-IT" sz="1200" dirty="0"/>
              <a:t> </a:t>
            </a:r>
            <a:r>
              <a:rPr lang="it-IT" sz="1200" dirty="0" err="1"/>
              <a:t>you</a:t>
            </a:r>
            <a:r>
              <a:rPr lang="it-IT" sz="1200" dirty="0"/>
              <a:t> </a:t>
            </a:r>
            <a:r>
              <a:rPr lang="it-IT" sz="1200" dirty="0" err="1"/>
              <a:t>might</a:t>
            </a:r>
            <a:r>
              <a:rPr lang="it-IT" sz="1200" dirty="0"/>
              <a:t> </a:t>
            </a:r>
            <a:r>
              <a:rPr lang="it-IT" sz="1200" dirty="0" err="1"/>
              <a:t>see</a:t>
            </a:r>
            <a:r>
              <a:rPr lang="it-IT" sz="1200" dirty="0"/>
              <a:t> </a:t>
            </a:r>
            <a:r>
              <a:rPr lang="it-IT" sz="1200" dirty="0" err="1"/>
              <a:t>that</a:t>
            </a:r>
            <a:r>
              <a:rPr lang="it-IT" sz="1200" dirty="0"/>
              <a:t> for </a:t>
            </a:r>
            <a:r>
              <a:rPr lang="it-IT" sz="1200" dirty="0" err="1"/>
              <a:t>example</a:t>
            </a:r>
            <a:r>
              <a:rPr lang="it-IT" sz="1200" dirty="0"/>
              <a:t> </a:t>
            </a:r>
            <a:r>
              <a:rPr lang="it-IT" sz="1200" dirty="0" err="1"/>
              <a:t>numbers</a:t>
            </a:r>
            <a:r>
              <a:rPr lang="it-IT" sz="1200" dirty="0"/>
              <a:t> of IO pins are </a:t>
            </a:r>
            <a:r>
              <a:rPr lang="it-IT" sz="1200" dirty="0" err="1"/>
              <a:t>defined</a:t>
            </a:r>
            <a:r>
              <a:rPr lang="it-IT" sz="1200" dirty="0"/>
              <a:t>.</a:t>
            </a:r>
          </a:p>
          <a:p>
            <a:r>
              <a:rPr lang="it-IT" sz="1200" i="1" dirty="0" err="1"/>
              <a:t>MemoryRegion</a:t>
            </a:r>
            <a:r>
              <a:rPr lang="it-IT" sz="1200" dirty="0"/>
              <a:t> </a:t>
            </a:r>
            <a:r>
              <a:rPr lang="it-IT" sz="1200" dirty="0" err="1"/>
              <a:t>is</a:t>
            </a:r>
            <a:r>
              <a:rPr lang="it-IT" sz="1200" dirty="0"/>
              <a:t> </a:t>
            </a:r>
            <a:r>
              <a:rPr lang="it-IT" sz="1200" dirty="0" err="1"/>
              <a:t>another</a:t>
            </a:r>
            <a:r>
              <a:rPr lang="it-IT" sz="1200" dirty="0"/>
              <a:t> </a:t>
            </a:r>
            <a:r>
              <a:rPr lang="it-IT" sz="1200" dirty="0" err="1"/>
              <a:t>struct</a:t>
            </a:r>
            <a:r>
              <a:rPr lang="it-IT" sz="1200" dirty="0"/>
              <a:t> </a:t>
            </a:r>
            <a:r>
              <a:rPr lang="it-IT" sz="1200" dirty="0" err="1"/>
              <a:t>representing</a:t>
            </a:r>
            <a:r>
              <a:rPr lang="it-IT" sz="1200" dirty="0"/>
              <a:t> and </a:t>
            </a:r>
            <a:r>
              <a:rPr lang="it-IT" sz="1200" dirty="0" err="1"/>
              <a:t>describing</a:t>
            </a:r>
            <a:r>
              <a:rPr lang="it-IT" sz="1200" dirty="0"/>
              <a:t> a </a:t>
            </a:r>
            <a:r>
              <a:rPr lang="it-IT" sz="1200" dirty="0" err="1"/>
              <a:t>memory</a:t>
            </a:r>
            <a:r>
              <a:rPr lang="it-IT" sz="1200" dirty="0"/>
              <a:t> </a:t>
            </a:r>
            <a:r>
              <a:rPr lang="it-IT" sz="1200" dirty="0" err="1"/>
              <a:t>region</a:t>
            </a:r>
            <a:r>
              <a:rPr lang="it-IT" sz="1200" dirty="0"/>
              <a:t> inside </a:t>
            </a:r>
            <a:r>
              <a:rPr lang="it-IT" sz="1200" dirty="0" err="1"/>
              <a:t>our</a:t>
            </a:r>
            <a:r>
              <a:rPr lang="it-IT" sz="1200" dirty="0"/>
              <a:t> device.</a:t>
            </a:r>
          </a:p>
          <a:p>
            <a:r>
              <a:rPr lang="it-IT" sz="1200" i="1" dirty="0" err="1"/>
              <a:t>irq</a:t>
            </a:r>
            <a:r>
              <a:rPr lang="it-IT" sz="1200" dirty="0"/>
              <a:t> </a:t>
            </a:r>
            <a:r>
              <a:rPr lang="it-IT" sz="1200" dirty="0" err="1"/>
              <a:t>is</a:t>
            </a:r>
            <a:r>
              <a:rPr lang="it-IT" sz="1200" dirty="0"/>
              <a:t> an </a:t>
            </a:r>
            <a:r>
              <a:rPr lang="it-IT" sz="1200" dirty="0" err="1"/>
              <a:t>object</a:t>
            </a:r>
            <a:r>
              <a:rPr lang="it-IT" sz="1200" dirty="0"/>
              <a:t> </a:t>
            </a:r>
            <a:r>
              <a:rPr lang="it-IT" sz="1200" dirty="0" err="1"/>
              <a:t>used</a:t>
            </a:r>
            <a:r>
              <a:rPr lang="it-IT" sz="1200" dirty="0"/>
              <a:t> by </a:t>
            </a:r>
            <a:r>
              <a:rPr lang="it-IT" sz="1200" dirty="0" err="1"/>
              <a:t>qemu</a:t>
            </a:r>
            <a:r>
              <a:rPr lang="it-IT" sz="1200" dirty="0"/>
              <a:t> to </a:t>
            </a:r>
            <a:r>
              <a:rPr lang="it-IT" sz="1200" dirty="0" err="1"/>
              <a:t>interpretates</a:t>
            </a:r>
            <a:r>
              <a:rPr lang="it-IT" sz="1200" dirty="0"/>
              <a:t> interrupt </a:t>
            </a:r>
            <a:r>
              <a:rPr lang="it-IT" sz="1200" dirty="0" err="1"/>
              <a:t>requests</a:t>
            </a:r>
            <a:r>
              <a:rPr lang="it-IT" sz="1200" dirty="0"/>
              <a:t>.</a:t>
            </a:r>
          </a:p>
          <a:p>
            <a:r>
              <a:rPr lang="it-IT" sz="1200" dirty="0"/>
              <a:t>The </a:t>
            </a:r>
            <a:r>
              <a:rPr lang="it-IT" sz="1200" dirty="0" err="1"/>
              <a:t>other</a:t>
            </a:r>
            <a:r>
              <a:rPr lang="it-IT" sz="1200" dirty="0"/>
              <a:t> </a:t>
            </a:r>
            <a:r>
              <a:rPr lang="it-IT" sz="1200" dirty="0" err="1"/>
              <a:t>variables</a:t>
            </a:r>
            <a:r>
              <a:rPr lang="it-IT" sz="1200" dirty="0"/>
              <a:t> are </a:t>
            </a:r>
            <a:r>
              <a:rPr lang="it-IT" sz="1200" dirty="0" err="1"/>
              <a:t>used</a:t>
            </a:r>
            <a:r>
              <a:rPr lang="it-IT" sz="1200" dirty="0"/>
              <a:t> to store </a:t>
            </a:r>
            <a:r>
              <a:rPr lang="it-IT" sz="1200" dirty="0" err="1"/>
              <a:t>all</a:t>
            </a:r>
            <a:r>
              <a:rPr lang="it-IT" sz="1200" dirty="0"/>
              <a:t> the data </a:t>
            </a:r>
            <a:r>
              <a:rPr lang="it-IT" sz="1200" dirty="0" err="1"/>
              <a:t>that</a:t>
            </a:r>
            <a:r>
              <a:rPr lang="it-IT" sz="1200" dirty="0"/>
              <a:t> </a:t>
            </a:r>
            <a:r>
              <a:rPr lang="it-IT" sz="1200" dirty="0" err="1"/>
              <a:t>we’re</a:t>
            </a:r>
            <a:r>
              <a:rPr lang="it-IT" sz="1200" dirty="0"/>
              <a:t> writing </a:t>
            </a:r>
            <a:r>
              <a:rPr lang="it-IT" sz="1200" dirty="0" err="1"/>
              <a:t>using</a:t>
            </a:r>
            <a:r>
              <a:rPr lang="it-IT" sz="1200" dirty="0"/>
              <a:t> the device driver. In </a:t>
            </a:r>
            <a:r>
              <a:rPr lang="it-IT" sz="1200" dirty="0" err="1"/>
              <a:t>fact</a:t>
            </a:r>
            <a:r>
              <a:rPr lang="it-IT" sz="1200" dirty="0"/>
              <a:t> device driver </a:t>
            </a:r>
            <a:r>
              <a:rPr lang="it-IT" sz="1200" dirty="0" err="1"/>
              <a:t>writes</a:t>
            </a:r>
            <a:r>
              <a:rPr lang="it-IT" sz="1200" dirty="0"/>
              <a:t> data by </a:t>
            </a:r>
            <a:r>
              <a:rPr lang="it-IT" sz="1200" dirty="0" err="1"/>
              <a:t>accessing</a:t>
            </a:r>
            <a:r>
              <a:rPr lang="it-IT" sz="1200" dirty="0"/>
              <a:t> </a:t>
            </a:r>
            <a:r>
              <a:rPr lang="it-IT" sz="1200" dirty="0" err="1"/>
              <a:t>memory</a:t>
            </a:r>
            <a:r>
              <a:rPr lang="it-IT" sz="1200" dirty="0"/>
              <a:t> </a:t>
            </a:r>
            <a:r>
              <a:rPr lang="it-IT" sz="1200" dirty="0" err="1"/>
              <a:t>addresses</a:t>
            </a:r>
            <a:r>
              <a:rPr lang="it-IT" sz="1200" dirty="0"/>
              <a:t>. </a:t>
            </a:r>
            <a:r>
              <a:rPr lang="it-IT" sz="1200" dirty="0" err="1"/>
              <a:t>Actually</a:t>
            </a:r>
            <a:r>
              <a:rPr lang="it-IT" sz="1200" dirty="0"/>
              <a:t> </a:t>
            </a:r>
            <a:r>
              <a:rPr lang="it-IT" sz="1200" dirty="0" err="1"/>
              <a:t>we’re</a:t>
            </a:r>
            <a:r>
              <a:rPr lang="it-IT" sz="1200" dirty="0"/>
              <a:t> </a:t>
            </a:r>
            <a:r>
              <a:rPr lang="it-IT" sz="1200" dirty="0" err="1"/>
              <a:t>simulating</a:t>
            </a:r>
            <a:r>
              <a:rPr lang="it-IT" sz="1200" dirty="0"/>
              <a:t> a device and so </a:t>
            </a:r>
            <a:r>
              <a:rPr lang="it-IT" sz="1200" dirty="0" err="1"/>
              <a:t>this</a:t>
            </a:r>
            <a:r>
              <a:rPr lang="it-IT" sz="1200" dirty="0"/>
              <a:t> </a:t>
            </a:r>
            <a:r>
              <a:rPr lang="it-IT" sz="1200" dirty="0" err="1"/>
              <a:t>operation</a:t>
            </a:r>
            <a:r>
              <a:rPr lang="it-IT" sz="1200" dirty="0"/>
              <a:t> </a:t>
            </a:r>
            <a:r>
              <a:rPr lang="it-IT" sz="1200" dirty="0" err="1"/>
              <a:t>is</a:t>
            </a:r>
            <a:r>
              <a:rPr lang="it-IT" sz="1200" dirty="0"/>
              <a:t> </a:t>
            </a:r>
            <a:r>
              <a:rPr lang="it-IT" sz="1200" dirty="0" err="1"/>
              <a:t>hidden</a:t>
            </a:r>
            <a:r>
              <a:rPr lang="it-IT" sz="1200" dirty="0"/>
              <a:t> to the system and </a:t>
            </a:r>
            <a:r>
              <a:rPr lang="it-IT" sz="1200" dirty="0" err="1"/>
              <a:t>performed</a:t>
            </a:r>
            <a:r>
              <a:rPr lang="it-IT" sz="1200" dirty="0"/>
              <a:t> by </a:t>
            </a:r>
            <a:r>
              <a:rPr lang="it-IT" sz="1200" dirty="0" err="1"/>
              <a:t>using</a:t>
            </a:r>
            <a:r>
              <a:rPr lang="it-IT" sz="1200" dirty="0"/>
              <a:t> </a:t>
            </a:r>
            <a:r>
              <a:rPr lang="it-IT" sz="1200" dirty="0" err="1"/>
              <a:t>variables</a:t>
            </a:r>
            <a:r>
              <a:rPr lang="it-IT" sz="1200" dirty="0"/>
              <a:t>.</a:t>
            </a:r>
          </a:p>
          <a:p>
            <a:r>
              <a:rPr lang="it-IT" sz="1200" dirty="0" err="1"/>
              <a:t>When</a:t>
            </a:r>
            <a:r>
              <a:rPr lang="it-IT" sz="1200" dirty="0"/>
              <a:t> for </a:t>
            </a:r>
            <a:r>
              <a:rPr lang="it-IT" sz="1200" dirty="0" err="1"/>
              <a:t>example</a:t>
            </a:r>
            <a:r>
              <a:rPr lang="it-IT" sz="1200" dirty="0"/>
              <a:t> </a:t>
            </a:r>
            <a:r>
              <a:rPr lang="it-IT" sz="1200" dirty="0" err="1"/>
              <a:t>our</a:t>
            </a:r>
            <a:r>
              <a:rPr lang="it-IT" sz="1200" dirty="0"/>
              <a:t> driver calls the </a:t>
            </a:r>
            <a:r>
              <a:rPr lang="it-IT" sz="1200" dirty="0" err="1"/>
              <a:t>write</a:t>
            </a:r>
            <a:r>
              <a:rPr lang="it-IT" sz="1200" dirty="0"/>
              <a:t> </a:t>
            </a:r>
            <a:r>
              <a:rPr lang="it-IT" sz="1200" dirty="0" err="1"/>
              <a:t>function</a:t>
            </a:r>
            <a:r>
              <a:rPr lang="it-IT" sz="1200" dirty="0"/>
              <a:t> to </a:t>
            </a:r>
            <a:r>
              <a:rPr lang="it-IT" sz="1200" dirty="0" err="1"/>
              <a:t>write</a:t>
            </a:r>
            <a:r>
              <a:rPr lang="it-IT" sz="1200" dirty="0"/>
              <a:t> </a:t>
            </a:r>
            <a:r>
              <a:rPr lang="it-IT" sz="1200" dirty="0" err="1"/>
              <a:t>something</a:t>
            </a:r>
            <a:r>
              <a:rPr lang="it-IT" sz="1200" dirty="0"/>
              <a:t> inside </a:t>
            </a:r>
            <a:r>
              <a:rPr lang="it-IT" sz="1200" b="1" dirty="0">
                <a:solidFill>
                  <a:srgbClr val="BE1A27"/>
                </a:solidFill>
              </a:rPr>
              <a:t>REG_CMD</a:t>
            </a:r>
            <a:r>
              <a:rPr lang="it-IT" sz="1200" dirty="0"/>
              <a:t>, </a:t>
            </a:r>
            <a:r>
              <a:rPr lang="it-IT" sz="1200" dirty="0" err="1"/>
              <a:t>at</a:t>
            </a:r>
            <a:r>
              <a:rPr lang="it-IT" sz="1200" dirty="0"/>
              <a:t> device </a:t>
            </a:r>
            <a:r>
              <a:rPr lang="it-IT" sz="1200" dirty="0" err="1"/>
              <a:t>level</a:t>
            </a:r>
            <a:r>
              <a:rPr lang="it-IT" sz="1200" dirty="0"/>
              <a:t> </a:t>
            </a:r>
            <a:r>
              <a:rPr lang="it-IT" sz="1200" i="1" dirty="0">
                <a:solidFill>
                  <a:srgbClr val="278653"/>
                </a:solidFill>
              </a:rPr>
              <a:t>uint32_t</a:t>
            </a:r>
            <a:r>
              <a:rPr lang="it-IT" sz="1200" i="1" dirty="0"/>
              <a:t> </a:t>
            </a:r>
            <a:r>
              <a:rPr lang="it-IT" sz="1200" i="1" dirty="0" err="1"/>
              <a:t>cmd</a:t>
            </a:r>
            <a:r>
              <a:rPr lang="it-IT" sz="1200" i="1" dirty="0"/>
              <a:t> </a:t>
            </a:r>
            <a:r>
              <a:rPr lang="it-IT" sz="1200" dirty="0" err="1"/>
              <a:t>will</a:t>
            </a:r>
            <a:r>
              <a:rPr lang="it-IT" sz="1200" dirty="0"/>
              <a:t> be </a:t>
            </a:r>
            <a:r>
              <a:rPr lang="it-IT" sz="1200" dirty="0" err="1"/>
              <a:t>used</a:t>
            </a:r>
            <a:r>
              <a:rPr lang="it-IT" sz="1200" dirty="0"/>
              <a:t>.</a:t>
            </a:r>
          </a:p>
        </p:txBody>
      </p:sp>
      <p:pic>
        <p:nvPicPr>
          <p:cNvPr id="6" name="Immagine 5">
            <a:extLst>
              <a:ext uri="{FF2B5EF4-FFF2-40B4-BE49-F238E27FC236}">
                <a16:creationId xmlns:a16="http://schemas.microsoft.com/office/drawing/2014/main" id="{5A9250CD-AA4D-6C1F-311D-4C8A96621283}"/>
              </a:ext>
            </a:extLst>
          </p:cNvPr>
          <p:cNvPicPr>
            <a:picLocks noChangeAspect="1"/>
          </p:cNvPicPr>
          <p:nvPr/>
        </p:nvPicPr>
        <p:blipFill>
          <a:blip r:embed="rId2"/>
          <a:stretch>
            <a:fillRect/>
          </a:stretch>
        </p:blipFill>
        <p:spPr>
          <a:xfrm>
            <a:off x="1738129" y="3428999"/>
            <a:ext cx="2619741" cy="2200582"/>
          </a:xfrm>
          <a:prstGeom prst="rect">
            <a:avLst/>
          </a:prstGeom>
        </p:spPr>
      </p:pic>
    </p:spTree>
    <p:extLst>
      <p:ext uri="{BB962C8B-B14F-4D97-AF65-F5344CB8AC3E}">
        <p14:creationId xmlns:p14="http://schemas.microsoft.com/office/powerpoint/2010/main" val="287252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Interrupt</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429552" y="3686963"/>
            <a:ext cx="5085226" cy="3527569"/>
          </a:xfrm>
        </p:spPr>
        <p:txBody>
          <a:bodyPr>
            <a:normAutofit/>
          </a:bodyPr>
          <a:lstStyle/>
          <a:p>
            <a:r>
              <a:rPr lang="it-IT" sz="1200" dirty="0" err="1"/>
              <a:t>These</a:t>
            </a:r>
            <a:r>
              <a:rPr lang="it-IT" sz="1200" dirty="0"/>
              <a:t> are the </a:t>
            </a:r>
            <a:r>
              <a:rPr lang="it-IT" sz="1200" dirty="0" err="1"/>
              <a:t>two</a:t>
            </a:r>
            <a:r>
              <a:rPr lang="it-IT" sz="1200" dirty="0"/>
              <a:t> </a:t>
            </a:r>
            <a:r>
              <a:rPr lang="it-IT" sz="1200" dirty="0" err="1"/>
              <a:t>function</a:t>
            </a:r>
            <a:r>
              <a:rPr lang="it-IT" sz="1200" dirty="0"/>
              <a:t> </a:t>
            </a:r>
            <a:r>
              <a:rPr lang="it-IT" sz="1200" dirty="0" err="1"/>
              <a:t>that</a:t>
            </a:r>
            <a:r>
              <a:rPr lang="it-IT" sz="1200" dirty="0"/>
              <a:t> </a:t>
            </a:r>
            <a:r>
              <a:rPr lang="it-IT" sz="1200" dirty="0" err="1"/>
              <a:t>will</a:t>
            </a:r>
            <a:r>
              <a:rPr lang="it-IT" sz="1200" dirty="0"/>
              <a:t> be </a:t>
            </a:r>
            <a:r>
              <a:rPr lang="it-IT" sz="1200" dirty="0" err="1"/>
              <a:t>called</a:t>
            </a:r>
            <a:r>
              <a:rPr lang="it-IT" sz="1200" dirty="0"/>
              <a:t> to set or clear interrupts.</a:t>
            </a:r>
          </a:p>
          <a:p>
            <a:r>
              <a:rPr lang="it-IT" sz="1200" dirty="0" err="1"/>
              <a:t>When</a:t>
            </a:r>
            <a:r>
              <a:rPr lang="it-IT" sz="1200" dirty="0"/>
              <a:t> an interrupt </a:t>
            </a:r>
            <a:r>
              <a:rPr lang="it-IT" sz="1200" dirty="0" err="1"/>
              <a:t>is</a:t>
            </a:r>
            <a:r>
              <a:rPr lang="it-IT" sz="1200" dirty="0"/>
              <a:t> set, the </a:t>
            </a:r>
            <a:r>
              <a:rPr lang="it-IT" sz="1200" dirty="0" err="1"/>
              <a:t>type</a:t>
            </a:r>
            <a:r>
              <a:rPr lang="it-IT" sz="1200" dirty="0"/>
              <a:t> of interrupt </a:t>
            </a:r>
            <a:r>
              <a:rPr lang="it-IT" sz="1200" dirty="0" err="1"/>
              <a:t>is</a:t>
            </a:r>
            <a:r>
              <a:rPr lang="it-IT" sz="1200" dirty="0"/>
              <a:t> </a:t>
            </a:r>
            <a:r>
              <a:rPr lang="it-IT" sz="1200" dirty="0" err="1"/>
              <a:t>saved</a:t>
            </a:r>
            <a:r>
              <a:rPr lang="it-IT" sz="1200" dirty="0"/>
              <a:t> inside status </a:t>
            </a:r>
            <a:r>
              <a:rPr lang="it-IT" sz="1200" dirty="0" err="1"/>
              <a:t>variable</a:t>
            </a:r>
            <a:r>
              <a:rPr lang="it-IT" sz="1200" dirty="0"/>
              <a:t> and </a:t>
            </a:r>
            <a:r>
              <a:rPr lang="it-IT" sz="1200" dirty="0" err="1"/>
              <a:t>qemu_set_irq</a:t>
            </a:r>
            <a:r>
              <a:rPr lang="it-IT" sz="1200" dirty="0"/>
              <a:t> </a:t>
            </a:r>
            <a:r>
              <a:rPr lang="it-IT" sz="1200" dirty="0" err="1"/>
              <a:t>properly</a:t>
            </a:r>
            <a:r>
              <a:rPr lang="it-IT" sz="1200" dirty="0"/>
              <a:t> </a:t>
            </a:r>
            <a:r>
              <a:rPr lang="it-IT" sz="1200" dirty="0" err="1"/>
              <a:t>configure</a:t>
            </a:r>
            <a:r>
              <a:rPr lang="it-IT" sz="1200" dirty="0"/>
              <a:t> </a:t>
            </a:r>
            <a:r>
              <a:rPr lang="it-IT" sz="1200" dirty="0" err="1"/>
              <a:t>irq</a:t>
            </a:r>
            <a:r>
              <a:rPr lang="it-IT" sz="1200" dirty="0"/>
              <a:t> </a:t>
            </a:r>
            <a:r>
              <a:rPr lang="it-IT" sz="1200" dirty="0" err="1"/>
              <a:t>object</a:t>
            </a:r>
            <a:r>
              <a:rPr lang="it-IT" sz="1200" dirty="0"/>
              <a:t> in </a:t>
            </a:r>
            <a:r>
              <a:rPr lang="it-IT" sz="1200" dirty="0" err="1"/>
              <a:t>order</a:t>
            </a:r>
            <a:r>
              <a:rPr lang="it-IT" sz="1200" dirty="0"/>
              <a:t> to </a:t>
            </a:r>
            <a:r>
              <a:rPr lang="it-IT" sz="1200" dirty="0" err="1"/>
              <a:t>inform</a:t>
            </a:r>
            <a:r>
              <a:rPr lang="it-IT" sz="1200" dirty="0"/>
              <a:t> the processor of an </a:t>
            </a:r>
            <a:r>
              <a:rPr lang="it-IT" sz="1200" dirty="0" err="1"/>
              <a:t>upcoming</a:t>
            </a:r>
            <a:r>
              <a:rPr lang="it-IT" sz="1200" dirty="0"/>
              <a:t> interrupt.</a:t>
            </a:r>
          </a:p>
          <a:p>
            <a:r>
              <a:rPr lang="it-IT" sz="1200" dirty="0" err="1"/>
              <a:t>Looking</a:t>
            </a:r>
            <a:r>
              <a:rPr lang="it-IT" sz="1200" dirty="0"/>
              <a:t> </a:t>
            </a:r>
            <a:r>
              <a:rPr lang="it-IT" sz="1200" dirty="0" err="1"/>
              <a:t>at</a:t>
            </a:r>
            <a:r>
              <a:rPr lang="it-IT" sz="1200" dirty="0"/>
              <a:t> the picture </a:t>
            </a:r>
            <a:r>
              <a:rPr lang="it-IT" sz="1200" dirty="0" err="1"/>
              <a:t>above</a:t>
            </a:r>
            <a:r>
              <a:rPr lang="it-IT" sz="1200" dirty="0"/>
              <a:t>, an interrupt </a:t>
            </a:r>
            <a:r>
              <a:rPr lang="it-IT" sz="1200" dirty="0" err="1"/>
              <a:t>is</a:t>
            </a:r>
            <a:r>
              <a:rPr lang="it-IT" sz="1200" dirty="0"/>
              <a:t> </a:t>
            </a:r>
            <a:r>
              <a:rPr lang="it-IT" sz="1200" dirty="0" err="1"/>
              <a:t>arised</a:t>
            </a:r>
            <a:r>
              <a:rPr lang="it-IT" sz="1200" dirty="0"/>
              <a:t> for </a:t>
            </a:r>
            <a:r>
              <a:rPr lang="it-IT" sz="1200" dirty="0" err="1"/>
              <a:t>value</a:t>
            </a:r>
            <a:r>
              <a:rPr lang="it-IT" sz="1200" dirty="0"/>
              <a:t> </a:t>
            </a:r>
            <a:r>
              <a:rPr lang="it-IT" sz="1200" dirty="0" err="1"/>
              <a:t>equal</a:t>
            </a:r>
            <a:r>
              <a:rPr lang="it-IT" sz="1200" dirty="0"/>
              <a:t> to 1 </a:t>
            </a:r>
            <a:r>
              <a:rPr lang="it-IT" sz="1200" dirty="0" err="1"/>
              <a:t>while</a:t>
            </a:r>
            <a:r>
              <a:rPr lang="it-IT" sz="1200" dirty="0"/>
              <a:t> </a:t>
            </a:r>
            <a:r>
              <a:rPr lang="it-IT" sz="1200" dirty="0" err="1"/>
              <a:t>it</a:t>
            </a:r>
            <a:r>
              <a:rPr lang="it-IT" sz="1200" dirty="0"/>
              <a:t> </a:t>
            </a:r>
            <a:r>
              <a:rPr lang="it-IT" sz="1200" dirty="0" err="1"/>
              <a:t>is</a:t>
            </a:r>
            <a:r>
              <a:rPr lang="it-IT" sz="1200" dirty="0"/>
              <a:t> </a:t>
            </a:r>
            <a:r>
              <a:rPr lang="it-IT" sz="1200" dirty="0" err="1"/>
              <a:t>cleared</a:t>
            </a:r>
            <a:r>
              <a:rPr lang="it-IT" sz="1200" dirty="0"/>
              <a:t> with 0.</a:t>
            </a:r>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2699610"/>
            <a:ext cx="5287234" cy="3527568"/>
          </a:xfrm>
        </p:spPr>
        <p:txBody>
          <a:bodyPr>
            <a:normAutofit/>
          </a:bodyPr>
          <a:lstStyle/>
          <a:p>
            <a:pPr algn="ctr"/>
            <a:r>
              <a:rPr lang="it-IT" sz="1200" dirty="0"/>
              <a:t>Three </a:t>
            </a:r>
            <a:r>
              <a:rPr lang="it-IT" sz="1200" dirty="0" err="1"/>
              <a:t>different</a:t>
            </a:r>
            <a:r>
              <a:rPr lang="it-IT" sz="1200" dirty="0"/>
              <a:t> interrupt </a:t>
            </a:r>
            <a:r>
              <a:rPr lang="it-IT" sz="1200" dirty="0" err="1"/>
              <a:t>have</a:t>
            </a:r>
            <a:r>
              <a:rPr lang="it-IT" sz="1200" dirty="0"/>
              <a:t> </a:t>
            </a:r>
            <a:r>
              <a:rPr lang="it-IT" sz="1200" dirty="0" err="1"/>
              <a:t>been</a:t>
            </a:r>
            <a:r>
              <a:rPr lang="it-IT" sz="1200" dirty="0"/>
              <a:t> </a:t>
            </a:r>
            <a:r>
              <a:rPr lang="it-IT" sz="1200" dirty="0" err="1"/>
              <a:t>defined</a:t>
            </a:r>
            <a:r>
              <a:rPr lang="it-IT" sz="1200" dirty="0"/>
              <a:t>:</a:t>
            </a:r>
          </a:p>
          <a:p>
            <a:pPr marL="171450" indent="-171450">
              <a:buFont typeface="Wingdings" panose="05000000000000000000" pitchFamily="2" charset="2"/>
              <a:buChar char="Ø"/>
            </a:pPr>
            <a:r>
              <a:rPr lang="it-IT" sz="1200" b="1" dirty="0"/>
              <a:t>INT_ENABLED (BIT 0)</a:t>
            </a:r>
            <a:r>
              <a:rPr lang="it-IT" sz="1200" dirty="0"/>
              <a:t> </a:t>
            </a:r>
            <a:r>
              <a:rPr lang="it-IT" sz="1200" dirty="0" err="1"/>
              <a:t>used</a:t>
            </a:r>
            <a:r>
              <a:rPr lang="it-IT" sz="1200" dirty="0"/>
              <a:t> to </a:t>
            </a:r>
            <a:r>
              <a:rPr lang="it-IT" sz="1200" dirty="0" err="1"/>
              <a:t>specify</a:t>
            </a:r>
            <a:r>
              <a:rPr lang="it-IT" sz="1200" dirty="0"/>
              <a:t> </a:t>
            </a:r>
            <a:r>
              <a:rPr lang="it-IT" sz="1200" dirty="0" err="1"/>
              <a:t>wheter</a:t>
            </a:r>
            <a:r>
              <a:rPr lang="it-IT" sz="1200" dirty="0"/>
              <a:t> interrupts are </a:t>
            </a:r>
            <a:r>
              <a:rPr lang="it-IT" sz="1200" dirty="0" err="1"/>
              <a:t>enabled</a:t>
            </a:r>
            <a:endParaRPr lang="it-IT" sz="1200" dirty="0"/>
          </a:p>
          <a:p>
            <a:pPr marL="171450" indent="-171450">
              <a:buFont typeface="Wingdings" panose="05000000000000000000" pitchFamily="2" charset="2"/>
              <a:buChar char="Ø"/>
            </a:pPr>
            <a:r>
              <a:rPr lang="it-IT" sz="1200" b="1" dirty="0"/>
              <a:t>INT_INPUT (BIT 1) </a:t>
            </a:r>
            <a:r>
              <a:rPr lang="it-IT" sz="1200" dirty="0" err="1"/>
              <a:t>arised</a:t>
            </a:r>
            <a:r>
              <a:rPr lang="it-IT" sz="1200" dirty="0"/>
              <a:t> </a:t>
            </a:r>
            <a:r>
              <a:rPr lang="it-IT" sz="1200" dirty="0" err="1"/>
              <a:t>when</a:t>
            </a:r>
            <a:r>
              <a:rPr lang="it-IT" sz="1200" dirty="0"/>
              <a:t> device </a:t>
            </a:r>
            <a:r>
              <a:rPr lang="it-IT" sz="1200" dirty="0" err="1"/>
              <a:t>has</a:t>
            </a:r>
            <a:r>
              <a:rPr lang="it-IT" sz="1200" dirty="0"/>
              <a:t> </a:t>
            </a:r>
            <a:r>
              <a:rPr lang="it-IT" sz="1200" dirty="0" err="1"/>
              <a:t>correctly</a:t>
            </a:r>
            <a:r>
              <a:rPr lang="it-IT" sz="1200" dirty="0"/>
              <a:t> </a:t>
            </a:r>
            <a:r>
              <a:rPr lang="it-IT" sz="1200" dirty="0" err="1"/>
              <a:t>received</a:t>
            </a:r>
            <a:r>
              <a:rPr lang="it-IT" sz="1200" dirty="0"/>
              <a:t> </a:t>
            </a:r>
            <a:r>
              <a:rPr lang="it-IT" sz="1200" dirty="0" err="1"/>
              <a:t>all</a:t>
            </a:r>
            <a:r>
              <a:rPr lang="it-IT" sz="1200" dirty="0"/>
              <a:t> </a:t>
            </a:r>
            <a:r>
              <a:rPr lang="it-IT" sz="1200" dirty="0" err="1"/>
              <a:t>characters</a:t>
            </a:r>
            <a:r>
              <a:rPr lang="it-IT" sz="1200" dirty="0"/>
              <a:t> coming from the processor.</a:t>
            </a:r>
          </a:p>
          <a:p>
            <a:pPr marL="171450" indent="-171450">
              <a:buFont typeface="Wingdings" panose="05000000000000000000" pitchFamily="2" charset="2"/>
              <a:buChar char="Ø"/>
            </a:pPr>
            <a:r>
              <a:rPr lang="it-IT" sz="1200" b="1" dirty="0"/>
              <a:t>INT_OUTPUT (BIT 2) </a:t>
            </a:r>
            <a:r>
              <a:rPr lang="it-IT" sz="1200" dirty="0" err="1"/>
              <a:t>arised</a:t>
            </a:r>
            <a:r>
              <a:rPr lang="it-IT" sz="1200" dirty="0"/>
              <a:t> </a:t>
            </a:r>
            <a:r>
              <a:rPr lang="it-IT" sz="1200" dirty="0" err="1"/>
              <a:t>when</a:t>
            </a:r>
            <a:r>
              <a:rPr lang="it-IT" sz="1200" dirty="0"/>
              <a:t> output </a:t>
            </a:r>
            <a:r>
              <a:rPr lang="it-IT" sz="1200" dirty="0" err="1"/>
              <a:t>is</a:t>
            </a:r>
            <a:r>
              <a:rPr lang="it-IT" sz="1200" dirty="0"/>
              <a:t> ready.</a:t>
            </a:r>
          </a:p>
          <a:p>
            <a:r>
              <a:rPr lang="it-IT" sz="1200" dirty="0" err="1"/>
              <a:t>They’re</a:t>
            </a:r>
            <a:r>
              <a:rPr lang="it-IT" sz="1200" dirty="0"/>
              <a:t> </a:t>
            </a:r>
            <a:r>
              <a:rPr lang="it-IT" sz="1200" dirty="0" err="1"/>
              <a:t>contained</a:t>
            </a:r>
            <a:r>
              <a:rPr lang="it-IT" sz="1200" dirty="0"/>
              <a:t> inside </a:t>
            </a:r>
            <a:r>
              <a:rPr lang="it-IT" sz="1200" b="1" dirty="0"/>
              <a:t>REG_INT_STATUS </a:t>
            </a:r>
            <a:r>
              <a:rPr lang="it-IT" sz="1200" dirty="0" err="1"/>
              <a:t>located</a:t>
            </a:r>
            <a:r>
              <a:rPr lang="it-IT" sz="1200" dirty="0"/>
              <a:t> </a:t>
            </a:r>
            <a:r>
              <a:rPr lang="it-IT" sz="1200" dirty="0" err="1"/>
              <a:t>at</a:t>
            </a:r>
            <a:r>
              <a:rPr lang="it-IT" sz="1200" dirty="0"/>
              <a:t> offset </a:t>
            </a:r>
            <a:r>
              <a:rPr lang="it-IT" sz="1200" b="1" dirty="0"/>
              <a:t>0xc</a:t>
            </a:r>
            <a:r>
              <a:rPr lang="it-IT" sz="1200" dirty="0"/>
              <a:t>.</a:t>
            </a:r>
          </a:p>
          <a:p>
            <a:br>
              <a:rPr lang="it-IT" sz="1200" dirty="0"/>
            </a:br>
            <a:r>
              <a:rPr lang="it-IT" sz="1200" dirty="0" err="1"/>
              <a:t>As</a:t>
            </a:r>
            <a:r>
              <a:rPr lang="it-IT" sz="1200" dirty="0"/>
              <a:t> </a:t>
            </a:r>
            <a:r>
              <a:rPr lang="it-IT" sz="1200" dirty="0" err="1"/>
              <a:t>it</a:t>
            </a:r>
            <a:r>
              <a:rPr lang="it-IT" sz="1200" dirty="0"/>
              <a:t> </a:t>
            </a:r>
            <a:r>
              <a:rPr lang="it-IT" sz="1200" dirty="0" err="1"/>
              <a:t>is</a:t>
            </a:r>
            <a:r>
              <a:rPr lang="it-IT" sz="1200" dirty="0"/>
              <a:t> </a:t>
            </a:r>
            <a:r>
              <a:rPr lang="it-IT" sz="1200" dirty="0" err="1"/>
              <a:t>reported</a:t>
            </a:r>
            <a:r>
              <a:rPr lang="it-IT" sz="1200" dirty="0"/>
              <a:t> in the </a:t>
            </a:r>
            <a:r>
              <a:rPr lang="it-IT" sz="1200" dirty="0" err="1"/>
              <a:t>previous</a:t>
            </a:r>
            <a:r>
              <a:rPr lang="it-IT" sz="1200" dirty="0"/>
              <a:t> slide, </a:t>
            </a:r>
            <a:r>
              <a:rPr lang="it-IT" sz="1200" dirty="0" err="1"/>
              <a:t>irq</a:t>
            </a:r>
            <a:r>
              <a:rPr lang="it-IT" sz="1200" dirty="0"/>
              <a:t> </a:t>
            </a:r>
            <a:r>
              <a:rPr lang="it-IT" sz="1200" dirty="0" err="1"/>
              <a:t>object</a:t>
            </a:r>
            <a:r>
              <a:rPr lang="it-IT" sz="1200" dirty="0"/>
              <a:t> </a:t>
            </a:r>
            <a:r>
              <a:rPr lang="it-IT" sz="1200" dirty="0" err="1"/>
              <a:t>is</a:t>
            </a:r>
            <a:r>
              <a:rPr lang="it-IT" sz="1200" dirty="0"/>
              <a:t> the way </a:t>
            </a:r>
            <a:r>
              <a:rPr lang="it-IT" sz="1200" dirty="0" err="1"/>
              <a:t>qemu</a:t>
            </a:r>
            <a:r>
              <a:rPr lang="it-IT" sz="1200" dirty="0"/>
              <a:t> handles interrupts. </a:t>
            </a:r>
            <a:r>
              <a:rPr lang="it-IT" sz="1200" dirty="0" err="1"/>
              <a:t>However</a:t>
            </a:r>
            <a:r>
              <a:rPr lang="it-IT" sz="1200" dirty="0"/>
              <a:t> </a:t>
            </a:r>
            <a:r>
              <a:rPr lang="it-IT" sz="1200" dirty="0" err="1"/>
              <a:t>we</a:t>
            </a:r>
            <a:r>
              <a:rPr lang="it-IT" sz="1200" dirty="0"/>
              <a:t> </a:t>
            </a:r>
            <a:r>
              <a:rPr lang="it-IT" sz="1200" dirty="0" err="1"/>
              <a:t>have</a:t>
            </a:r>
            <a:r>
              <a:rPr lang="it-IT" sz="1200" dirty="0"/>
              <a:t> to link </a:t>
            </a:r>
            <a:r>
              <a:rPr lang="it-IT" sz="1200" dirty="0" err="1"/>
              <a:t>this</a:t>
            </a:r>
            <a:r>
              <a:rPr lang="it-IT" sz="1200" dirty="0"/>
              <a:t> </a:t>
            </a:r>
            <a:r>
              <a:rPr lang="it-IT" sz="1200" dirty="0" err="1"/>
              <a:t>object</a:t>
            </a:r>
            <a:r>
              <a:rPr lang="it-IT" sz="1200" dirty="0"/>
              <a:t> to the interrupt controller.</a:t>
            </a:r>
          </a:p>
          <a:p>
            <a:r>
              <a:rPr lang="it-IT" sz="1200" dirty="0"/>
              <a:t>Inside </a:t>
            </a:r>
            <a:r>
              <a:rPr lang="it-IT" sz="1200" dirty="0" err="1"/>
              <a:t>function</a:t>
            </a:r>
            <a:r>
              <a:rPr lang="it-IT" sz="1200" dirty="0"/>
              <a:t> </a:t>
            </a:r>
            <a:r>
              <a:rPr lang="it-IT" sz="1200" dirty="0" err="1"/>
              <a:t>virt_sha_realize</a:t>
            </a:r>
            <a:r>
              <a:rPr lang="it-IT" sz="1200" dirty="0"/>
              <a:t>() </a:t>
            </a:r>
            <a:r>
              <a:rPr lang="it-IT" sz="1200" dirty="0" err="1"/>
              <a:t>you’ll</a:t>
            </a:r>
            <a:r>
              <a:rPr lang="it-IT" sz="1200" dirty="0"/>
              <a:t> </a:t>
            </a:r>
            <a:r>
              <a:rPr lang="it-IT" sz="1200" dirty="0" err="1"/>
              <a:t>find</a:t>
            </a:r>
            <a:r>
              <a:rPr lang="it-IT" sz="1200" dirty="0"/>
              <a:t>:</a:t>
            </a:r>
          </a:p>
        </p:txBody>
      </p:sp>
      <p:pic>
        <p:nvPicPr>
          <p:cNvPr id="7" name="Immagine 6">
            <a:extLst>
              <a:ext uri="{FF2B5EF4-FFF2-40B4-BE49-F238E27FC236}">
                <a16:creationId xmlns:a16="http://schemas.microsoft.com/office/drawing/2014/main" id="{E2825D42-8EE1-15B2-66F7-0D9A3861B959}"/>
              </a:ext>
            </a:extLst>
          </p:cNvPr>
          <p:cNvPicPr>
            <a:picLocks noChangeAspect="1"/>
          </p:cNvPicPr>
          <p:nvPr/>
        </p:nvPicPr>
        <p:blipFill>
          <a:blip r:embed="rId2"/>
          <a:stretch>
            <a:fillRect/>
          </a:stretch>
        </p:blipFill>
        <p:spPr>
          <a:xfrm>
            <a:off x="506820" y="5953971"/>
            <a:ext cx="2667372" cy="197235"/>
          </a:xfrm>
          <a:prstGeom prst="rect">
            <a:avLst/>
          </a:prstGeom>
        </p:spPr>
      </p:pic>
      <p:pic>
        <p:nvPicPr>
          <p:cNvPr id="9" name="Immagine 8">
            <a:extLst>
              <a:ext uri="{FF2B5EF4-FFF2-40B4-BE49-F238E27FC236}">
                <a16:creationId xmlns:a16="http://schemas.microsoft.com/office/drawing/2014/main" id="{1A31BE42-4D36-5166-C809-6F90C68F5580}"/>
              </a:ext>
            </a:extLst>
          </p:cNvPr>
          <p:cNvPicPr>
            <a:picLocks noChangeAspect="1"/>
          </p:cNvPicPr>
          <p:nvPr/>
        </p:nvPicPr>
        <p:blipFill>
          <a:blip r:embed="rId3"/>
          <a:stretch>
            <a:fillRect/>
          </a:stretch>
        </p:blipFill>
        <p:spPr>
          <a:xfrm>
            <a:off x="506820" y="6173255"/>
            <a:ext cx="2667372" cy="181000"/>
          </a:xfrm>
          <a:prstGeom prst="rect">
            <a:avLst/>
          </a:prstGeom>
        </p:spPr>
      </p:pic>
      <p:pic>
        <p:nvPicPr>
          <p:cNvPr id="11" name="Immagine 10">
            <a:extLst>
              <a:ext uri="{FF2B5EF4-FFF2-40B4-BE49-F238E27FC236}">
                <a16:creationId xmlns:a16="http://schemas.microsoft.com/office/drawing/2014/main" id="{F9EF057D-290F-340B-8EED-3658E2C48310}"/>
              </a:ext>
            </a:extLst>
          </p:cNvPr>
          <p:cNvPicPr>
            <a:picLocks noChangeAspect="1"/>
          </p:cNvPicPr>
          <p:nvPr/>
        </p:nvPicPr>
        <p:blipFill>
          <a:blip r:embed="rId4"/>
          <a:stretch>
            <a:fillRect/>
          </a:stretch>
        </p:blipFill>
        <p:spPr>
          <a:xfrm>
            <a:off x="6590583" y="1727840"/>
            <a:ext cx="4763165" cy="1743318"/>
          </a:xfrm>
          <a:prstGeom prst="rect">
            <a:avLst/>
          </a:prstGeom>
        </p:spPr>
      </p:pic>
    </p:spTree>
    <p:extLst>
      <p:ext uri="{BB962C8B-B14F-4D97-AF65-F5344CB8AC3E}">
        <p14:creationId xmlns:p14="http://schemas.microsoft.com/office/powerpoint/2010/main" val="346653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What</a:t>
            </a:r>
            <a:r>
              <a:rPr lang="it-IT" dirty="0"/>
              <a:t> </a:t>
            </a:r>
            <a:r>
              <a:rPr lang="it-IT" dirty="0" err="1"/>
              <a:t>happens</a:t>
            </a:r>
            <a:r>
              <a:rPr lang="it-IT" dirty="0"/>
              <a:t> </a:t>
            </a:r>
            <a:r>
              <a:rPr lang="it-IT" dirty="0" err="1"/>
              <a:t>next</a:t>
            </a:r>
            <a:r>
              <a:rPr lang="it-IT" dirty="0"/>
              <a:t>?</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501302" y="1665216"/>
            <a:ext cx="5085226" cy="3527568"/>
          </a:xfrm>
        </p:spPr>
        <p:txBody>
          <a:bodyPr>
            <a:normAutofit lnSpcReduction="10000"/>
          </a:bodyPr>
          <a:lstStyle/>
          <a:p>
            <a:r>
              <a:rPr lang="it-IT" sz="1200" dirty="0" err="1"/>
              <a:t>When</a:t>
            </a:r>
            <a:r>
              <a:rPr lang="it-IT" sz="1200" dirty="0"/>
              <a:t> inside interrupt </a:t>
            </a:r>
            <a:r>
              <a:rPr lang="it-IT" sz="1200" dirty="0" err="1"/>
              <a:t>handler</a:t>
            </a:r>
            <a:r>
              <a:rPr lang="it-IT" sz="1200" dirty="0"/>
              <a:t>, </a:t>
            </a:r>
            <a:r>
              <a:rPr lang="it-IT" sz="1200" dirty="0" err="1"/>
              <a:t>cpu</a:t>
            </a:r>
            <a:r>
              <a:rPr lang="it-IT" sz="1200" dirty="0"/>
              <a:t> </a:t>
            </a:r>
            <a:r>
              <a:rPr lang="it-IT" sz="1200" dirty="0" err="1"/>
              <a:t>has</a:t>
            </a:r>
            <a:r>
              <a:rPr lang="it-IT" sz="1200" dirty="0"/>
              <a:t> to </a:t>
            </a:r>
            <a:r>
              <a:rPr lang="it-IT" sz="1200" dirty="0" err="1"/>
              <a:t>understand</a:t>
            </a:r>
            <a:r>
              <a:rPr lang="it-IT" sz="1200" dirty="0"/>
              <a:t> </a:t>
            </a:r>
            <a:r>
              <a:rPr lang="it-IT" sz="1200" dirty="0" err="1"/>
              <a:t>what</a:t>
            </a:r>
            <a:r>
              <a:rPr lang="it-IT" sz="1200" dirty="0"/>
              <a:t> </a:t>
            </a:r>
            <a:r>
              <a:rPr lang="it-IT" sz="1200" dirty="0" err="1"/>
              <a:t>kind</a:t>
            </a:r>
            <a:r>
              <a:rPr lang="it-IT" sz="1200" dirty="0"/>
              <a:t> of interrupt </a:t>
            </a:r>
            <a:r>
              <a:rPr lang="it-IT" sz="1200" dirty="0" err="1"/>
              <a:t>has</a:t>
            </a:r>
            <a:r>
              <a:rPr lang="it-IT" sz="1200" dirty="0"/>
              <a:t> </a:t>
            </a:r>
            <a:r>
              <a:rPr lang="it-IT" sz="1200" dirty="0" err="1"/>
              <a:t>been</a:t>
            </a:r>
            <a:r>
              <a:rPr lang="it-IT" sz="1200" dirty="0"/>
              <a:t> </a:t>
            </a:r>
            <a:r>
              <a:rPr lang="it-IT" sz="1200" dirty="0" err="1"/>
              <a:t>requested</a:t>
            </a:r>
            <a:r>
              <a:rPr lang="it-IT" sz="1200" dirty="0"/>
              <a:t>. </a:t>
            </a:r>
            <a:r>
              <a:rPr lang="it-IT" sz="1200" dirty="0" err="1"/>
              <a:t>That’s</a:t>
            </a:r>
            <a:r>
              <a:rPr lang="it-IT" sz="1200" dirty="0"/>
              <a:t> </a:t>
            </a:r>
            <a:r>
              <a:rPr lang="it-IT" sz="1200" dirty="0" err="1"/>
              <a:t>why</a:t>
            </a:r>
            <a:r>
              <a:rPr lang="it-IT" sz="1200" dirty="0"/>
              <a:t> </a:t>
            </a:r>
            <a:r>
              <a:rPr lang="it-IT" sz="1200" dirty="0" err="1"/>
              <a:t>we</a:t>
            </a:r>
            <a:r>
              <a:rPr lang="it-IT" sz="1200" dirty="0"/>
              <a:t> </a:t>
            </a:r>
            <a:r>
              <a:rPr lang="it-IT" sz="1200" dirty="0" err="1"/>
              <a:t>perform</a:t>
            </a:r>
            <a:r>
              <a:rPr lang="it-IT" sz="1200" dirty="0"/>
              <a:t> a reading </a:t>
            </a:r>
            <a:r>
              <a:rPr lang="it-IT" sz="1200" dirty="0" err="1"/>
              <a:t>operation</a:t>
            </a:r>
            <a:r>
              <a:rPr lang="it-IT" sz="1200" dirty="0"/>
              <a:t> </a:t>
            </a:r>
            <a:r>
              <a:rPr lang="it-IT" sz="1200" dirty="0" err="1"/>
              <a:t>at</a:t>
            </a:r>
            <a:r>
              <a:rPr lang="it-IT" sz="1200" dirty="0"/>
              <a:t> REG_INT_STATUS.</a:t>
            </a:r>
          </a:p>
          <a:p>
            <a:r>
              <a:rPr lang="it-IT" sz="1200" dirty="0"/>
              <a:t>Reading </a:t>
            </a:r>
            <a:r>
              <a:rPr lang="it-IT" sz="1200" dirty="0" err="1"/>
              <a:t>means</a:t>
            </a:r>
            <a:r>
              <a:rPr lang="it-IT" sz="1200" dirty="0"/>
              <a:t> </a:t>
            </a:r>
            <a:r>
              <a:rPr lang="it-IT" sz="1200" dirty="0" err="1"/>
              <a:t>accessing</a:t>
            </a:r>
            <a:r>
              <a:rPr lang="it-IT" sz="1200" dirty="0"/>
              <a:t> the device </a:t>
            </a:r>
            <a:r>
              <a:rPr lang="it-IT" sz="1200" dirty="0" err="1"/>
              <a:t>memory</a:t>
            </a:r>
            <a:r>
              <a:rPr lang="it-IT" sz="1200" dirty="0"/>
              <a:t> </a:t>
            </a:r>
            <a:r>
              <a:rPr lang="it-IT" sz="1200" dirty="0" err="1"/>
              <a:t>again</a:t>
            </a:r>
            <a:r>
              <a:rPr lang="it-IT" sz="1200" dirty="0"/>
              <a:t>:</a:t>
            </a:r>
          </a:p>
          <a:p>
            <a:r>
              <a:rPr lang="it-IT" sz="1200" dirty="0"/>
              <a:t>		        </a:t>
            </a:r>
            <a:r>
              <a:rPr lang="it-IT" sz="1050" dirty="0" err="1"/>
              <a:t>This</a:t>
            </a:r>
            <a:r>
              <a:rPr lang="it-IT" sz="1050" dirty="0"/>
              <a:t> snap </a:t>
            </a:r>
            <a:r>
              <a:rPr lang="it-IT" sz="1050" dirty="0" err="1"/>
              <a:t>is</a:t>
            </a:r>
            <a:r>
              <a:rPr lang="it-IT" sz="1050" dirty="0"/>
              <a:t> </a:t>
            </a:r>
            <a:r>
              <a:rPr lang="it-IT" sz="1050" dirty="0" err="1"/>
              <a:t>extracted</a:t>
            </a:r>
            <a:r>
              <a:rPr lang="it-IT" sz="1050" dirty="0"/>
              <a:t> from reading</a:t>
            </a:r>
            <a:br>
              <a:rPr lang="it-IT" sz="1050" dirty="0"/>
            </a:br>
            <a:r>
              <a:rPr lang="it-IT" sz="1050" dirty="0"/>
              <a:t>		         </a:t>
            </a:r>
            <a:r>
              <a:rPr lang="it-IT" sz="1050" dirty="0" err="1"/>
              <a:t>function</a:t>
            </a:r>
            <a:r>
              <a:rPr lang="it-IT" sz="1050" dirty="0"/>
              <a:t> inside device </a:t>
            </a:r>
            <a:r>
              <a:rPr lang="it-IT" sz="1050" dirty="0" err="1"/>
              <a:t>description</a:t>
            </a:r>
            <a:r>
              <a:rPr lang="it-IT" sz="1050" dirty="0"/>
              <a:t> code</a:t>
            </a:r>
            <a:r>
              <a:rPr lang="it-IT" sz="1200" dirty="0"/>
              <a:t>	       </a:t>
            </a:r>
          </a:p>
          <a:p>
            <a:br>
              <a:rPr lang="it-IT" sz="1200" dirty="0"/>
            </a:br>
            <a:r>
              <a:rPr lang="it-IT" sz="1200" dirty="0"/>
              <a:t>Interrupt </a:t>
            </a:r>
            <a:r>
              <a:rPr lang="it-IT" sz="1200" dirty="0" err="1"/>
              <a:t>is</a:t>
            </a:r>
            <a:r>
              <a:rPr lang="it-IT" sz="1200" dirty="0"/>
              <a:t> </a:t>
            </a:r>
            <a:r>
              <a:rPr lang="it-IT" sz="1200" dirty="0" err="1"/>
              <a:t>cleared</a:t>
            </a:r>
            <a:r>
              <a:rPr lang="it-IT" sz="1200" dirty="0"/>
              <a:t> and status or interrupt </a:t>
            </a:r>
            <a:r>
              <a:rPr lang="it-IT" sz="1200" dirty="0" err="1"/>
              <a:t>type</a:t>
            </a:r>
            <a:r>
              <a:rPr lang="it-IT" sz="1200" dirty="0"/>
              <a:t> </a:t>
            </a:r>
            <a:r>
              <a:rPr lang="it-IT" sz="1200" dirty="0" err="1"/>
              <a:t>is</a:t>
            </a:r>
            <a:r>
              <a:rPr lang="it-IT" sz="1200" dirty="0"/>
              <a:t> </a:t>
            </a:r>
            <a:r>
              <a:rPr lang="it-IT" sz="1200" dirty="0" err="1"/>
              <a:t>returned</a:t>
            </a:r>
            <a:r>
              <a:rPr lang="it-IT" sz="1200" dirty="0"/>
              <a:t> to the device driver.</a:t>
            </a:r>
          </a:p>
          <a:p>
            <a:endParaRPr lang="it-IT" sz="1200" dirty="0"/>
          </a:p>
          <a:p>
            <a:r>
              <a:rPr lang="it-IT" sz="1200" dirty="0" err="1"/>
              <a:t>Comparing</a:t>
            </a:r>
            <a:r>
              <a:rPr lang="it-IT" sz="1200" dirty="0"/>
              <a:t> </a:t>
            </a:r>
            <a:r>
              <a:rPr lang="it-IT" sz="1200" dirty="0" err="1"/>
              <a:t>then</a:t>
            </a:r>
            <a:r>
              <a:rPr lang="it-IT" sz="1200" dirty="0"/>
              <a:t> status with a </a:t>
            </a:r>
            <a:r>
              <a:rPr lang="it-IT" sz="1200" dirty="0" err="1"/>
              <a:t>bitwise</a:t>
            </a:r>
            <a:r>
              <a:rPr lang="it-IT" sz="1200" dirty="0"/>
              <a:t> </a:t>
            </a:r>
            <a:r>
              <a:rPr lang="it-IT" sz="1200" dirty="0" err="1"/>
              <a:t>operation</a:t>
            </a:r>
            <a:r>
              <a:rPr lang="it-IT" sz="1200" dirty="0"/>
              <a:t> </a:t>
            </a:r>
            <a:r>
              <a:rPr lang="it-IT" sz="1200" dirty="0" err="1"/>
              <a:t>all</a:t>
            </a:r>
            <a:r>
              <a:rPr lang="it-IT" sz="1200" dirty="0"/>
              <a:t> the </a:t>
            </a:r>
            <a:r>
              <a:rPr lang="it-IT" sz="1200" dirty="0" err="1"/>
              <a:t>different</a:t>
            </a:r>
            <a:r>
              <a:rPr lang="it-IT" sz="1200" dirty="0"/>
              <a:t> interrupt </a:t>
            </a:r>
            <a:r>
              <a:rPr lang="it-IT" sz="1200" dirty="0" err="1"/>
              <a:t>types</a:t>
            </a:r>
            <a:r>
              <a:rPr lang="it-IT" sz="1200" dirty="0"/>
              <a:t>, </a:t>
            </a:r>
            <a:r>
              <a:rPr lang="it-IT" sz="1200" dirty="0" err="1"/>
              <a:t>we’re</a:t>
            </a:r>
            <a:r>
              <a:rPr lang="it-IT" sz="1200" dirty="0"/>
              <a:t> </a:t>
            </a:r>
            <a:r>
              <a:rPr lang="it-IT" sz="1200" dirty="0" err="1"/>
              <a:t>eventually</a:t>
            </a:r>
            <a:r>
              <a:rPr lang="it-IT" sz="1200" dirty="0"/>
              <a:t> </a:t>
            </a:r>
            <a:r>
              <a:rPr lang="it-IT" sz="1200" dirty="0" err="1"/>
              <a:t>able</a:t>
            </a:r>
            <a:r>
              <a:rPr lang="it-IT" sz="1200" dirty="0"/>
              <a:t> to </a:t>
            </a:r>
            <a:r>
              <a:rPr lang="it-IT" sz="1200" dirty="0" err="1"/>
              <a:t>understand</a:t>
            </a:r>
            <a:r>
              <a:rPr lang="it-IT" sz="1200" dirty="0"/>
              <a:t> </a:t>
            </a:r>
            <a:r>
              <a:rPr lang="it-IT" sz="1200" dirty="0" err="1"/>
              <a:t>what’s</a:t>
            </a:r>
            <a:r>
              <a:rPr lang="it-IT" sz="1200" dirty="0"/>
              <a:t> coming from the device.</a:t>
            </a:r>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2699610"/>
            <a:ext cx="5287234" cy="3527568"/>
          </a:xfrm>
        </p:spPr>
        <p:txBody>
          <a:bodyPr>
            <a:normAutofit/>
          </a:bodyPr>
          <a:lstStyle/>
          <a:p>
            <a:r>
              <a:rPr lang="it-IT" sz="1200" dirty="0" err="1"/>
              <a:t>Let’s</a:t>
            </a:r>
            <a:r>
              <a:rPr lang="it-IT" sz="1200" dirty="0"/>
              <a:t> suppose </a:t>
            </a:r>
            <a:r>
              <a:rPr lang="it-IT" sz="1200" dirty="0" err="1"/>
              <a:t>we</a:t>
            </a:r>
            <a:r>
              <a:rPr lang="it-IT" sz="1200" dirty="0"/>
              <a:t> </a:t>
            </a:r>
            <a:r>
              <a:rPr lang="it-IT" sz="1200" dirty="0" err="1"/>
              <a:t>have</a:t>
            </a:r>
            <a:r>
              <a:rPr lang="it-IT" sz="1200" dirty="0"/>
              <a:t> just </a:t>
            </a:r>
            <a:r>
              <a:rPr lang="it-IT" sz="1200" dirty="0" err="1"/>
              <a:t>sent</a:t>
            </a:r>
            <a:r>
              <a:rPr lang="it-IT" sz="1200" dirty="0"/>
              <a:t> a </a:t>
            </a:r>
            <a:r>
              <a:rPr lang="it-IT" sz="1200" dirty="0" err="1"/>
              <a:t>string</a:t>
            </a:r>
            <a:r>
              <a:rPr lang="it-IT" sz="1200" dirty="0"/>
              <a:t> </a:t>
            </a:r>
            <a:r>
              <a:rPr lang="it-IT" sz="1200" dirty="0" err="1"/>
              <a:t>as</a:t>
            </a:r>
            <a:r>
              <a:rPr lang="it-IT" sz="1200" dirty="0"/>
              <a:t> input. The </a:t>
            </a:r>
            <a:r>
              <a:rPr lang="it-IT" sz="1200" dirty="0" err="1"/>
              <a:t>operation</a:t>
            </a:r>
            <a:r>
              <a:rPr lang="it-IT" sz="1200" dirty="0"/>
              <a:t> </a:t>
            </a:r>
            <a:r>
              <a:rPr lang="it-IT" sz="1200" dirty="0" err="1"/>
              <a:t>is</a:t>
            </a:r>
            <a:r>
              <a:rPr lang="it-IT" sz="1200" dirty="0"/>
              <a:t> </a:t>
            </a:r>
            <a:r>
              <a:rPr lang="it-IT" sz="1200" dirty="0" err="1"/>
              <a:t>successfull</a:t>
            </a:r>
            <a:r>
              <a:rPr lang="it-IT" sz="1200" dirty="0"/>
              <a:t> and an IRQ_INT </a:t>
            </a:r>
            <a:r>
              <a:rPr lang="it-IT" sz="1200" dirty="0" err="1"/>
              <a:t>is</a:t>
            </a:r>
            <a:r>
              <a:rPr lang="it-IT" sz="1200" dirty="0"/>
              <a:t> </a:t>
            </a:r>
            <a:r>
              <a:rPr lang="it-IT" sz="1200" dirty="0" err="1"/>
              <a:t>arised</a:t>
            </a:r>
            <a:r>
              <a:rPr lang="it-IT" sz="1200" dirty="0"/>
              <a:t>.</a:t>
            </a:r>
          </a:p>
          <a:p>
            <a:r>
              <a:rPr lang="it-IT" sz="1200" dirty="0"/>
              <a:t>The processor </a:t>
            </a:r>
            <a:r>
              <a:rPr lang="it-IT" sz="1200" dirty="0" err="1"/>
              <a:t>will</a:t>
            </a:r>
            <a:r>
              <a:rPr lang="it-IT" sz="1200" dirty="0"/>
              <a:t> </a:t>
            </a:r>
            <a:r>
              <a:rPr lang="it-IT" sz="1200" dirty="0" err="1"/>
              <a:t>react</a:t>
            </a:r>
            <a:r>
              <a:rPr lang="it-IT" sz="1200" dirty="0"/>
              <a:t> to the </a:t>
            </a:r>
            <a:r>
              <a:rPr lang="it-IT" sz="1200" dirty="0" err="1"/>
              <a:t>request</a:t>
            </a:r>
            <a:r>
              <a:rPr lang="it-IT" sz="1200" dirty="0"/>
              <a:t> by </a:t>
            </a:r>
            <a:r>
              <a:rPr lang="it-IT" sz="1200" dirty="0" err="1"/>
              <a:t>calling</a:t>
            </a:r>
            <a:r>
              <a:rPr lang="it-IT" sz="1200" dirty="0"/>
              <a:t> the interrupt </a:t>
            </a:r>
            <a:r>
              <a:rPr lang="it-IT" sz="1200" dirty="0" err="1"/>
              <a:t>handler</a:t>
            </a:r>
            <a:r>
              <a:rPr lang="it-IT" sz="1200" dirty="0"/>
              <a:t> </a:t>
            </a:r>
            <a:r>
              <a:rPr lang="it-IT" sz="1200" dirty="0" err="1"/>
              <a:t>function</a:t>
            </a:r>
            <a:r>
              <a:rPr lang="it-IT" sz="1200" dirty="0"/>
              <a:t> </a:t>
            </a:r>
            <a:r>
              <a:rPr lang="it-IT" sz="1200" dirty="0" err="1"/>
              <a:t>defined</a:t>
            </a:r>
            <a:r>
              <a:rPr lang="it-IT" sz="1200" dirty="0"/>
              <a:t> inside the file driver:</a:t>
            </a:r>
          </a:p>
        </p:txBody>
      </p:sp>
      <p:pic>
        <p:nvPicPr>
          <p:cNvPr id="6" name="Immagine 5">
            <a:extLst>
              <a:ext uri="{FF2B5EF4-FFF2-40B4-BE49-F238E27FC236}">
                <a16:creationId xmlns:a16="http://schemas.microsoft.com/office/drawing/2014/main" id="{CECA599E-3B53-C7C2-7EC7-261A2F82758A}"/>
              </a:ext>
            </a:extLst>
          </p:cNvPr>
          <p:cNvPicPr>
            <a:picLocks noChangeAspect="1"/>
          </p:cNvPicPr>
          <p:nvPr/>
        </p:nvPicPr>
        <p:blipFill>
          <a:blip r:embed="rId2"/>
          <a:stretch>
            <a:fillRect/>
          </a:stretch>
        </p:blipFill>
        <p:spPr>
          <a:xfrm>
            <a:off x="848903" y="3839129"/>
            <a:ext cx="4306831" cy="2868297"/>
          </a:xfrm>
          <a:prstGeom prst="rect">
            <a:avLst/>
          </a:prstGeom>
        </p:spPr>
      </p:pic>
      <p:pic>
        <p:nvPicPr>
          <p:cNvPr id="10" name="Immagine 9">
            <a:extLst>
              <a:ext uri="{FF2B5EF4-FFF2-40B4-BE49-F238E27FC236}">
                <a16:creationId xmlns:a16="http://schemas.microsoft.com/office/drawing/2014/main" id="{C21E1662-6750-785A-937D-5566F6FC98AF}"/>
              </a:ext>
            </a:extLst>
          </p:cNvPr>
          <p:cNvPicPr>
            <a:picLocks noChangeAspect="1"/>
          </p:cNvPicPr>
          <p:nvPr/>
        </p:nvPicPr>
        <p:blipFill>
          <a:blip r:embed="rId3"/>
          <a:stretch>
            <a:fillRect/>
          </a:stretch>
        </p:blipFill>
        <p:spPr>
          <a:xfrm>
            <a:off x="6500385" y="2787480"/>
            <a:ext cx="2176558" cy="472810"/>
          </a:xfrm>
          <a:prstGeom prst="rect">
            <a:avLst/>
          </a:prstGeom>
        </p:spPr>
      </p:pic>
    </p:spTree>
    <p:extLst>
      <p:ext uri="{BB962C8B-B14F-4D97-AF65-F5344CB8AC3E}">
        <p14:creationId xmlns:p14="http://schemas.microsoft.com/office/powerpoint/2010/main" val="31259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Reading</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417578" y="95777"/>
            <a:ext cx="5682143" cy="3527568"/>
          </a:xfrm>
        </p:spPr>
        <p:txBody>
          <a:bodyPr>
            <a:normAutofit/>
          </a:bodyPr>
          <a:lstStyle/>
          <a:p>
            <a:r>
              <a:rPr lang="it-IT" sz="1200" dirty="0" err="1"/>
              <a:t>Differently</a:t>
            </a:r>
            <a:r>
              <a:rPr lang="it-IT" sz="1200" dirty="0"/>
              <a:t> from </a:t>
            </a:r>
            <a:r>
              <a:rPr lang="it-IT" sz="1200" dirty="0" err="1"/>
              <a:t>what</a:t>
            </a:r>
            <a:r>
              <a:rPr lang="it-IT" sz="1200" dirty="0"/>
              <a:t> </a:t>
            </a:r>
            <a:r>
              <a:rPr lang="it-IT" sz="1200" dirty="0" err="1"/>
              <a:t>happens</a:t>
            </a:r>
            <a:r>
              <a:rPr lang="it-IT" sz="1200" dirty="0"/>
              <a:t> inside the device driver, </a:t>
            </a:r>
            <a:r>
              <a:rPr lang="it-IT" sz="1200" dirty="0" err="1"/>
              <a:t>here</a:t>
            </a:r>
            <a:r>
              <a:rPr lang="it-IT" sz="1200" dirty="0"/>
              <a:t> </a:t>
            </a:r>
            <a:r>
              <a:rPr lang="it-IT" sz="1200" dirty="0" err="1"/>
              <a:t>we</a:t>
            </a:r>
            <a:r>
              <a:rPr lang="it-IT" sz="1200" dirty="0"/>
              <a:t> </a:t>
            </a:r>
            <a:r>
              <a:rPr lang="it-IT" sz="1200" dirty="0" err="1"/>
              <a:t>have</a:t>
            </a:r>
            <a:r>
              <a:rPr lang="it-IT" sz="1200" dirty="0"/>
              <a:t> to </a:t>
            </a:r>
            <a:r>
              <a:rPr lang="it-IT" sz="1200" dirty="0" err="1"/>
              <a:t>explain</a:t>
            </a:r>
            <a:r>
              <a:rPr lang="it-IT" sz="1200" dirty="0"/>
              <a:t> QEMU </a:t>
            </a:r>
            <a:r>
              <a:rPr lang="it-IT" sz="1200" dirty="0" err="1"/>
              <a:t>how</a:t>
            </a:r>
            <a:r>
              <a:rPr lang="it-IT" sz="1200" dirty="0"/>
              <a:t> to deal with reading and writing </a:t>
            </a:r>
            <a:r>
              <a:rPr lang="it-IT" sz="1200" dirty="0" err="1"/>
              <a:t>operation</a:t>
            </a:r>
            <a:r>
              <a:rPr lang="it-IT" sz="1200" dirty="0"/>
              <a:t> inside the device. </a:t>
            </a:r>
            <a:r>
              <a:rPr lang="it-IT" sz="1200" dirty="0" err="1"/>
              <a:t>Whenever</a:t>
            </a:r>
            <a:r>
              <a:rPr lang="it-IT" sz="1200" dirty="0"/>
              <a:t> a </a:t>
            </a:r>
            <a:r>
              <a:rPr lang="it-IT" sz="1200" dirty="0" err="1"/>
              <a:t>readl_relaxed</a:t>
            </a:r>
            <a:r>
              <a:rPr lang="it-IT" sz="1200" dirty="0"/>
              <a:t> or ioread8 are </a:t>
            </a:r>
            <a:r>
              <a:rPr lang="it-IT" sz="1200" dirty="0" err="1"/>
              <a:t>called</a:t>
            </a:r>
            <a:r>
              <a:rPr lang="it-IT" sz="1200" dirty="0"/>
              <a:t> QEMU </a:t>
            </a:r>
            <a:r>
              <a:rPr lang="it-IT" sz="1200" dirty="0" err="1"/>
              <a:t>will</a:t>
            </a:r>
            <a:r>
              <a:rPr lang="it-IT" sz="1200" dirty="0"/>
              <a:t> use </a:t>
            </a:r>
            <a:r>
              <a:rPr lang="it-IT" sz="1200" dirty="0" err="1"/>
              <a:t>our</a:t>
            </a:r>
            <a:r>
              <a:rPr lang="it-IT" sz="1200" dirty="0"/>
              <a:t> custom reading </a:t>
            </a:r>
            <a:r>
              <a:rPr lang="it-IT" sz="1200" dirty="0" err="1"/>
              <a:t>function</a:t>
            </a:r>
            <a:r>
              <a:rPr lang="it-IT" sz="1200" dirty="0"/>
              <a:t> to </a:t>
            </a:r>
            <a:r>
              <a:rPr lang="it-IT" sz="1200" dirty="0" err="1"/>
              <a:t>understand</a:t>
            </a:r>
            <a:r>
              <a:rPr lang="it-IT" sz="1200" dirty="0"/>
              <a:t> </a:t>
            </a:r>
            <a:r>
              <a:rPr lang="it-IT" sz="1200" dirty="0" err="1"/>
              <a:t>what</a:t>
            </a:r>
            <a:r>
              <a:rPr lang="it-IT" sz="1200" dirty="0"/>
              <a:t> to do.</a:t>
            </a:r>
          </a:p>
          <a:p>
            <a:endParaRPr lang="it-IT" sz="1200" dirty="0"/>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2699610"/>
            <a:ext cx="5287234" cy="3527568"/>
          </a:xfrm>
        </p:spPr>
        <p:txBody>
          <a:bodyPr>
            <a:normAutofit/>
          </a:bodyPr>
          <a:lstStyle/>
          <a:p>
            <a:r>
              <a:rPr lang="it-IT" sz="1200" dirty="0"/>
              <a:t>First of </a:t>
            </a:r>
            <a:r>
              <a:rPr lang="it-IT" sz="1200" dirty="0" err="1"/>
              <a:t>all</a:t>
            </a:r>
            <a:r>
              <a:rPr lang="it-IT" sz="1200" dirty="0"/>
              <a:t> </a:t>
            </a:r>
            <a:r>
              <a:rPr lang="it-IT" sz="1200" dirty="0" err="1"/>
              <a:t>we</a:t>
            </a:r>
            <a:r>
              <a:rPr lang="it-IT" sz="1200" dirty="0"/>
              <a:t> must check the device </a:t>
            </a:r>
            <a:r>
              <a:rPr lang="it-IT" sz="1200" dirty="0" err="1"/>
              <a:t>is</a:t>
            </a:r>
            <a:r>
              <a:rPr lang="it-IT" sz="1200" dirty="0"/>
              <a:t> </a:t>
            </a:r>
            <a:r>
              <a:rPr lang="it-IT" sz="1200" dirty="0" err="1"/>
              <a:t>enabled</a:t>
            </a:r>
            <a:r>
              <a:rPr lang="it-IT" sz="1200" dirty="0"/>
              <a:t> </a:t>
            </a:r>
            <a:r>
              <a:rPr lang="it-IT" sz="1200" dirty="0" err="1"/>
              <a:t>otherwise</a:t>
            </a:r>
            <a:r>
              <a:rPr lang="it-IT" sz="1200" dirty="0"/>
              <a:t> no reading can be </a:t>
            </a:r>
            <a:r>
              <a:rPr lang="it-IT" sz="1200" dirty="0" err="1"/>
              <a:t>done</a:t>
            </a:r>
            <a:r>
              <a:rPr lang="it-IT" sz="1200" dirty="0"/>
              <a:t>.</a:t>
            </a:r>
          </a:p>
          <a:p>
            <a:r>
              <a:rPr lang="it-IT" sz="1200" dirty="0" err="1"/>
              <a:t>Notice</a:t>
            </a:r>
            <a:r>
              <a:rPr lang="it-IT" sz="1200" dirty="0"/>
              <a:t> </a:t>
            </a:r>
            <a:r>
              <a:rPr lang="it-IT" sz="1200" dirty="0" err="1"/>
              <a:t>that</a:t>
            </a:r>
            <a:r>
              <a:rPr lang="it-IT" sz="1200" dirty="0"/>
              <a:t> </a:t>
            </a:r>
            <a:r>
              <a:rPr lang="it-IT" sz="1200" dirty="0" err="1"/>
              <a:t>at</a:t>
            </a:r>
            <a:r>
              <a:rPr lang="it-IT" sz="1200" dirty="0"/>
              <a:t> kernel </a:t>
            </a:r>
            <a:r>
              <a:rPr lang="it-IT" sz="1200" dirty="0" err="1"/>
              <a:t>level</a:t>
            </a:r>
            <a:r>
              <a:rPr lang="it-IT" sz="1200" dirty="0"/>
              <a:t> </a:t>
            </a:r>
            <a:r>
              <a:rPr lang="it-IT" sz="1200" dirty="0" err="1"/>
              <a:t>we</a:t>
            </a:r>
            <a:r>
              <a:rPr lang="it-IT" sz="1200" dirty="0"/>
              <a:t> </a:t>
            </a:r>
            <a:r>
              <a:rPr lang="it-IT" sz="1200" dirty="0" err="1"/>
              <a:t>have</a:t>
            </a:r>
            <a:r>
              <a:rPr lang="it-IT" sz="1200" dirty="0"/>
              <a:t> to pass the full </a:t>
            </a:r>
            <a:r>
              <a:rPr lang="it-IT" sz="1200" dirty="0" err="1"/>
              <a:t>address</a:t>
            </a:r>
            <a:r>
              <a:rPr lang="it-IT" sz="1200" dirty="0"/>
              <a:t> </a:t>
            </a:r>
            <a:r>
              <a:rPr lang="it-IT" sz="1200" dirty="0" err="1"/>
              <a:t>we’d</a:t>
            </a:r>
            <a:r>
              <a:rPr lang="it-IT" sz="1200" dirty="0"/>
              <a:t> like to access </a:t>
            </a:r>
            <a:r>
              <a:rPr lang="it-IT" sz="1200" dirty="0" err="1"/>
              <a:t>as</a:t>
            </a:r>
            <a:r>
              <a:rPr lang="it-IT" sz="1200" dirty="0"/>
              <a:t> </a:t>
            </a:r>
            <a:r>
              <a:rPr lang="it-IT" sz="1200" dirty="0" err="1"/>
              <a:t>argument</a:t>
            </a:r>
            <a:r>
              <a:rPr lang="it-IT" sz="1200" dirty="0"/>
              <a:t> to the </a:t>
            </a:r>
            <a:r>
              <a:rPr lang="it-IT" sz="1200" dirty="0" err="1"/>
              <a:t>function</a:t>
            </a:r>
            <a:r>
              <a:rPr lang="it-IT" sz="1200" dirty="0"/>
              <a:t> </a:t>
            </a:r>
            <a:r>
              <a:rPr lang="it-IT" sz="1200" dirty="0" err="1"/>
              <a:t>but</a:t>
            </a:r>
            <a:r>
              <a:rPr lang="it-IT" sz="1200" dirty="0"/>
              <a:t> </a:t>
            </a:r>
            <a:r>
              <a:rPr lang="it-IT" sz="1200" dirty="0" err="1"/>
              <a:t>here</a:t>
            </a:r>
            <a:r>
              <a:rPr lang="it-IT" sz="1200" dirty="0"/>
              <a:t>, </a:t>
            </a:r>
            <a:r>
              <a:rPr lang="it-IT" sz="1200" dirty="0" err="1"/>
              <a:t>only</a:t>
            </a:r>
            <a:r>
              <a:rPr lang="it-IT" sz="1200" dirty="0"/>
              <a:t> the offset with </a:t>
            </a:r>
            <a:r>
              <a:rPr lang="it-IT" sz="1200" dirty="0" err="1"/>
              <a:t>respect</a:t>
            </a:r>
            <a:r>
              <a:rPr lang="it-IT" sz="1200" dirty="0"/>
              <a:t> to the base </a:t>
            </a:r>
            <a:r>
              <a:rPr lang="it-IT" sz="1200" dirty="0" err="1"/>
              <a:t>address</a:t>
            </a:r>
            <a:r>
              <a:rPr lang="it-IT" sz="1200" dirty="0"/>
              <a:t> </a:t>
            </a:r>
            <a:r>
              <a:rPr lang="it-IT" sz="1200" dirty="0" err="1"/>
              <a:t>is</a:t>
            </a:r>
            <a:r>
              <a:rPr lang="it-IT" sz="1200" dirty="0"/>
              <a:t> </a:t>
            </a:r>
            <a:r>
              <a:rPr lang="it-IT" sz="1200" dirty="0" err="1"/>
              <a:t>returned</a:t>
            </a:r>
            <a:r>
              <a:rPr lang="it-IT" sz="1200" dirty="0"/>
              <a:t>.</a:t>
            </a:r>
          </a:p>
          <a:p>
            <a:r>
              <a:rPr lang="it-IT" sz="1200" dirty="0" err="1"/>
              <a:t>If</a:t>
            </a:r>
            <a:r>
              <a:rPr lang="it-IT" sz="1200" dirty="0"/>
              <a:t> REG_INPUT ≤ offset &lt; REG_INPUT + SIZE_INPUT </a:t>
            </a:r>
            <a:r>
              <a:rPr lang="it-IT" sz="1200" dirty="0" err="1"/>
              <a:t>we’re</a:t>
            </a:r>
            <a:r>
              <a:rPr lang="it-IT" sz="1200" dirty="0"/>
              <a:t> inside the </a:t>
            </a:r>
            <a:r>
              <a:rPr lang="it-IT" sz="1200" dirty="0" err="1"/>
              <a:t>memory</a:t>
            </a:r>
            <a:r>
              <a:rPr lang="it-IT" sz="1200" dirty="0"/>
              <a:t> </a:t>
            </a:r>
            <a:r>
              <a:rPr lang="it-IT" sz="1200" dirty="0" err="1"/>
              <a:t>region</a:t>
            </a:r>
            <a:r>
              <a:rPr lang="it-IT" sz="1200" dirty="0"/>
              <a:t> </a:t>
            </a:r>
            <a:r>
              <a:rPr lang="it-IT" sz="1200" dirty="0" err="1"/>
              <a:t>reserved</a:t>
            </a:r>
            <a:r>
              <a:rPr lang="it-IT" sz="1200" dirty="0"/>
              <a:t> to the input </a:t>
            </a:r>
            <a:r>
              <a:rPr lang="it-IT" sz="1200" dirty="0" err="1"/>
              <a:t>string</a:t>
            </a:r>
            <a:r>
              <a:rPr lang="it-IT" sz="1200" dirty="0"/>
              <a:t>.</a:t>
            </a:r>
            <a:br>
              <a:rPr lang="it-IT" sz="1200" dirty="0"/>
            </a:br>
            <a:r>
              <a:rPr lang="it-IT" sz="1200" dirty="0" err="1"/>
              <a:t>When</a:t>
            </a:r>
            <a:r>
              <a:rPr lang="it-IT" sz="1200" dirty="0"/>
              <a:t> REG_OUTPUT ≤ offset &lt; REG_OUTPUT + SIZE_OUTPUT </a:t>
            </a:r>
            <a:r>
              <a:rPr lang="it-IT" sz="1200" dirty="0" err="1"/>
              <a:t>we’re</a:t>
            </a:r>
            <a:r>
              <a:rPr lang="it-IT" sz="1200" dirty="0"/>
              <a:t> inside the output </a:t>
            </a:r>
            <a:r>
              <a:rPr lang="it-IT" sz="1200" dirty="0" err="1"/>
              <a:t>memory</a:t>
            </a:r>
            <a:r>
              <a:rPr lang="it-IT" sz="1200" dirty="0"/>
              <a:t>.</a:t>
            </a:r>
          </a:p>
          <a:p>
            <a:r>
              <a:rPr lang="it-IT" sz="1200" dirty="0" err="1"/>
              <a:t>Other</a:t>
            </a:r>
            <a:r>
              <a:rPr lang="it-IT" sz="1200" dirty="0"/>
              <a:t> </a:t>
            </a:r>
            <a:r>
              <a:rPr lang="it-IT" sz="1200" dirty="0" err="1"/>
              <a:t>cases</a:t>
            </a:r>
            <a:r>
              <a:rPr lang="it-IT" sz="1200" dirty="0"/>
              <a:t> are </a:t>
            </a:r>
            <a:r>
              <a:rPr lang="it-IT" sz="1200" dirty="0" err="1"/>
              <a:t>taken</a:t>
            </a:r>
            <a:r>
              <a:rPr lang="it-IT" sz="1200" dirty="0"/>
              <a:t> </a:t>
            </a:r>
            <a:r>
              <a:rPr lang="it-IT" sz="1200" dirty="0" err="1"/>
              <a:t>into</a:t>
            </a:r>
            <a:r>
              <a:rPr lang="it-IT" sz="1200" dirty="0"/>
              <a:t> </a:t>
            </a:r>
            <a:r>
              <a:rPr lang="it-IT" sz="1200" dirty="0" err="1"/>
              <a:t>consideration</a:t>
            </a:r>
            <a:r>
              <a:rPr lang="it-IT" sz="1200" dirty="0"/>
              <a:t> with a switch case.</a:t>
            </a:r>
          </a:p>
          <a:p>
            <a:r>
              <a:rPr lang="it-IT" sz="1200" dirty="0"/>
              <a:t>case REG_INT_STATUS </a:t>
            </a:r>
            <a:r>
              <a:rPr lang="it-IT" sz="1200" dirty="0" err="1"/>
              <a:t>is</a:t>
            </a:r>
            <a:r>
              <a:rPr lang="it-IT" sz="1200" dirty="0"/>
              <a:t> the one </a:t>
            </a:r>
            <a:r>
              <a:rPr lang="it-IT" sz="1200" dirty="0" err="1"/>
              <a:t>used</a:t>
            </a:r>
            <a:r>
              <a:rPr lang="it-IT" sz="1200" dirty="0"/>
              <a:t> </a:t>
            </a:r>
            <a:r>
              <a:rPr lang="it-IT" sz="1200" dirty="0" err="1"/>
              <a:t>as</a:t>
            </a:r>
            <a:r>
              <a:rPr lang="it-IT" sz="1200" dirty="0"/>
              <a:t> </a:t>
            </a:r>
            <a:r>
              <a:rPr lang="it-IT" sz="1200" dirty="0" err="1"/>
              <a:t>example</a:t>
            </a:r>
            <a:r>
              <a:rPr lang="it-IT" sz="1200" dirty="0"/>
              <a:t> in the </a:t>
            </a:r>
            <a:r>
              <a:rPr lang="it-IT" sz="1200" dirty="0" err="1"/>
              <a:t>previous</a:t>
            </a:r>
            <a:r>
              <a:rPr lang="it-IT" sz="1200" dirty="0"/>
              <a:t> slide.</a:t>
            </a:r>
          </a:p>
        </p:txBody>
      </p:sp>
      <p:pic>
        <p:nvPicPr>
          <p:cNvPr id="6" name="Immagine 5">
            <a:extLst>
              <a:ext uri="{FF2B5EF4-FFF2-40B4-BE49-F238E27FC236}">
                <a16:creationId xmlns:a16="http://schemas.microsoft.com/office/drawing/2014/main" id="{848B213F-9C5F-DB16-6FB9-5B07221216C5}"/>
              </a:ext>
            </a:extLst>
          </p:cNvPr>
          <p:cNvPicPr>
            <a:picLocks noChangeAspect="1"/>
          </p:cNvPicPr>
          <p:nvPr/>
        </p:nvPicPr>
        <p:blipFill>
          <a:blip r:embed="rId2"/>
          <a:stretch>
            <a:fillRect/>
          </a:stretch>
        </p:blipFill>
        <p:spPr>
          <a:xfrm>
            <a:off x="6617524" y="1157212"/>
            <a:ext cx="5282250" cy="5605011"/>
          </a:xfrm>
          <a:prstGeom prst="rect">
            <a:avLst/>
          </a:prstGeom>
        </p:spPr>
      </p:pic>
    </p:spTree>
    <p:extLst>
      <p:ext uri="{BB962C8B-B14F-4D97-AF65-F5344CB8AC3E}">
        <p14:creationId xmlns:p14="http://schemas.microsoft.com/office/powerpoint/2010/main" val="155160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Writing</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229210" y="372614"/>
            <a:ext cx="5870511" cy="3527568"/>
          </a:xfrm>
        </p:spPr>
        <p:txBody>
          <a:bodyPr>
            <a:normAutofit/>
          </a:bodyPr>
          <a:lstStyle/>
          <a:p>
            <a:r>
              <a:rPr lang="it-IT" sz="1200" dirty="0" err="1"/>
              <a:t>Differently</a:t>
            </a:r>
            <a:r>
              <a:rPr lang="it-IT" sz="1200" dirty="0"/>
              <a:t> from </a:t>
            </a:r>
            <a:r>
              <a:rPr lang="it-IT" sz="1200" dirty="0" err="1"/>
              <a:t>what</a:t>
            </a:r>
            <a:r>
              <a:rPr lang="it-IT" sz="1200" dirty="0"/>
              <a:t> </a:t>
            </a:r>
            <a:r>
              <a:rPr lang="it-IT" sz="1200" dirty="0" err="1"/>
              <a:t>happens</a:t>
            </a:r>
            <a:r>
              <a:rPr lang="it-IT" sz="1200" dirty="0"/>
              <a:t> inside the device driver, </a:t>
            </a:r>
            <a:r>
              <a:rPr lang="it-IT" sz="1200" dirty="0" err="1"/>
              <a:t>here</a:t>
            </a:r>
            <a:r>
              <a:rPr lang="it-IT" sz="1200" dirty="0"/>
              <a:t> </a:t>
            </a:r>
            <a:r>
              <a:rPr lang="it-IT" sz="1200" dirty="0" err="1"/>
              <a:t>we</a:t>
            </a:r>
            <a:r>
              <a:rPr lang="it-IT" sz="1200" dirty="0"/>
              <a:t> </a:t>
            </a:r>
            <a:r>
              <a:rPr lang="it-IT" sz="1200" dirty="0" err="1"/>
              <a:t>have</a:t>
            </a:r>
            <a:r>
              <a:rPr lang="it-IT" sz="1200" dirty="0"/>
              <a:t> to </a:t>
            </a:r>
            <a:r>
              <a:rPr lang="it-IT" sz="1200" dirty="0" err="1"/>
              <a:t>explain</a:t>
            </a:r>
            <a:r>
              <a:rPr lang="it-IT" sz="1200" dirty="0"/>
              <a:t> QEMU </a:t>
            </a:r>
            <a:r>
              <a:rPr lang="it-IT" sz="1200" dirty="0" err="1"/>
              <a:t>how</a:t>
            </a:r>
            <a:r>
              <a:rPr lang="it-IT" sz="1200" dirty="0"/>
              <a:t> to deal with reading and writing </a:t>
            </a:r>
            <a:r>
              <a:rPr lang="it-IT" sz="1200" dirty="0" err="1"/>
              <a:t>operation</a:t>
            </a:r>
            <a:r>
              <a:rPr lang="it-IT" sz="1200" dirty="0"/>
              <a:t> inside the device. </a:t>
            </a:r>
            <a:r>
              <a:rPr lang="it-IT" sz="1200" dirty="0" err="1"/>
              <a:t>Whenever</a:t>
            </a:r>
            <a:r>
              <a:rPr lang="it-IT" sz="1200" dirty="0"/>
              <a:t> a </a:t>
            </a:r>
            <a:r>
              <a:rPr lang="it-IT" sz="1200" dirty="0" err="1"/>
              <a:t>writel_relaxed</a:t>
            </a:r>
            <a:r>
              <a:rPr lang="it-IT" sz="1200" dirty="0"/>
              <a:t> or iowrite8 are </a:t>
            </a:r>
            <a:r>
              <a:rPr lang="it-IT" sz="1200" dirty="0" err="1"/>
              <a:t>called</a:t>
            </a:r>
            <a:r>
              <a:rPr lang="it-IT" sz="1200" dirty="0"/>
              <a:t> QEMU </a:t>
            </a:r>
            <a:r>
              <a:rPr lang="it-IT" sz="1200" dirty="0" err="1"/>
              <a:t>will</a:t>
            </a:r>
            <a:r>
              <a:rPr lang="it-IT" sz="1200" dirty="0"/>
              <a:t> use </a:t>
            </a:r>
            <a:r>
              <a:rPr lang="it-IT" sz="1200" dirty="0" err="1"/>
              <a:t>our</a:t>
            </a:r>
            <a:r>
              <a:rPr lang="it-IT" sz="1200" dirty="0"/>
              <a:t> custom writing </a:t>
            </a:r>
            <a:r>
              <a:rPr lang="it-IT" sz="1200" dirty="0" err="1"/>
              <a:t>function</a:t>
            </a:r>
            <a:r>
              <a:rPr lang="it-IT" sz="1200" dirty="0"/>
              <a:t> to </a:t>
            </a:r>
            <a:r>
              <a:rPr lang="it-IT" sz="1200" dirty="0" err="1"/>
              <a:t>understand</a:t>
            </a:r>
            <a:r>
              <a:rPr lang="it-IT" sz="1200" dirty="0"/>
              <a:t> </a:t>
            </a:r>
            <a:r>
              <a:rPr lang="it-IT" sz="1200" dirty="0" err="1"/>
              <a:t>what</a:t>
            </a:r>
            <a:r>
              <a:rPr lang="it-IT" sz="1200" dirty="0"/>
              <a:t> to do.</a:t>
            </a:r>
          </a:p>
          <a:p>
            <a:endParaRPr lang="it-IT" sz="1200" dirty="0"/>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3429000"/>
            <a:ext cx="5287234" cy="1939502"/>
          </a:xfrm>
        </p:spPr>
        <p:txBody>
          <a:bodyPr>
            <a:normAutofit/>
          </a:bodyPr>
          <a:lstStyle/>
          <a:p>
            <a:r>
              <a:rPr lang="it-IT" sz="1200" dirty="0" err="1"/>
              <a:t>Similarly</a:t>
            </a:r>
            <a:r>
              <a:rPr lang="it-IT" sz="1200" dirty="0"/>
              <a:t> to reading </a:t>
            </a:r>
            <a:r>
              <a:rPr lang="it-IT" sz="1200" dirty="0" err="1"/>
              <a:t>we’re</a:t>
            </a:r>
            <a:r>
              <a:rPr lang="it-IT" sz="1200" dirty="0"/>
              <a:t> </a:t>
            </a:r>
            <a:r>
              <a:rPr lang="it-IT" sz="1200" dirty="0" err="1"/>
              <a:t>considering</a:t>
            </a:r>
            <a:r>
              <a:rPr lang="it-IT" sz="1200" dirty="0"/>
              <a:t> </a:t>
            </a:r>
            <a:r>
              <a:rPr lang="it-IT" sz="1200" dirty="0" err="1"/>
              <a:t>all</a:t>
            </a:r>
            <a:r>
              <a:rPr lang="it-IT" sz="1200" dirty="0"/>
              <a:t> the </a:t>
            </a:r>
            <a:r>
              <a:rPr lang="it-IT" sz="1200" dirty="0" err="1"/>
              <a:t>possible</a:t>
            </a:r>
            <a:r>
              <a:rPr lang="it-IT" sz="1200" dirty="0"/>
              <a:t> </a:t>
            </a:r>
            <a:r>
              <a:rPr lang="it-IT" sz="1200" dirty="0" err="1"/>
              <a:t>cases</a:t>
            </a:r>
            <a:r>
              <a:rPr lang="it-IT" sz="1200" dirty="0"/>
              <a:t>.</a:t>
            </a:r>
          </a:p>
          <a:p>
            <a:r>
              <a:rPr lang="it-IT" sz="1200" dirty="0" err="1"/>
              <a:t>Whenever</a:t>
            </a:r>
            <a:r>
              <a:rPr lang="it-IT" sz="1200" dirty="0"/>
              <a:t> a writing </a:t>
            </a:r>
            <a:r>
              <a:rPr lang="it-IT" sz="1200" dirty="0" err="1"/>
              <a:t>operation</a:t>
            </a:r>
            <a:r>
              <a:rPr lang="it-IT" sz="1200" dirty="0"/>
              <a:t> </a:t>
            </a:r>
            <a:r>
              <a:rPr lang="it-IT" sz="1200" dirty="0" err="1"/>
              <a:t>is</a:t>
            </a:r>
            <a:r>
              <a:rPr lang="it-IT" sz="1200" dirty="0"/>
              <a:t> </a:t>
            </a:r>
            <a:r>
              <a:rPr lang="it-IT" sz="1200" dirty="0" err="1"/>
              <a:t>done</a:t>
            </a:r>
            <a:r>
              <a:rPr lang="it-IT" sz="1200" dirty="0"/>
              <a:t>, an interrupt </a:t>
            </a:r>
            <a:r>
              <a:rPr lang="it-IT" sz="1200" dirty="0" err="1"/>
              <a:t>is</a:t>
            </a:r>
            <a:r>
              <a:rPr lang="it-IT" sz="1200" dirty="0"/>
              <a:t> </a:t>
            </a:r>
            <a:r>
              <a:rPr lang="it-IT" sz="1200" dirty="0" err="1"/>
              <a:t>arised</a:t>
            </a:r>
            <a:r>
              <a:rPr lang="it-IT" sz="1200" dirty="0"/>
              <a:t>.</a:t>
            </a:r>
            <a:br>
              <a:rPr lang="it-IT" sz="1200" dirty="0"/>
            </a:br>
            <a:r>
              <a:rPr lang="it-IT" sz="1200" dirty="0"/>
              <a:t>First </a:t>
            </a:r>
            <a:r>
              <a:rPr lang="it-IT" sz="1200" dirty="0" err="1"/>
              <a:t>if</a:t>
            </a:r>
            <a:r>
              <a:rPr lang="it-IT" sz="1200" dirty="0"/>
              <a:t>-case </a:t>
            </a:r>
            <a:r>
              <a:rPr lang="it-IT" sz="1200" dirty="0" err="1"/>
              <a:t>regards</a:t>
            </a:r>
            <a:r>
              <a:rPr lang="it-IT" sz="1200" dirty="0"/>
              <a:t> in </a:t>
            </a:r>
            <a:r>
              <a:rPr lang="it-IT" sz="1200" dirty="0" err="1"/>
              <a:t>fact</a:t>
            </a:r>
            <a:r>
              <a:rPr lang="it-IT" sz="1200" dirty="0"/>
              <a:t> the </a:t>
            </a:r>
            <a:r>
              <a:rPr lang="it-IT" sz="1200" dirty="0" err="1"/>
              <a:t>string</a:t>
            </a:r>
            <a:r>
              <a:rPr lang="it-IT" sz="1200" dirty="0"/>
              <a:t> </a:t>
            </a:r>
            <a:r>
              <a:rPr lang="it-IT" sz="1200" dirty="0" err="1"/>
              <a:t>passed</a:t>
            </a:r>
            <a:r>
              <a:rPr lang="it-IT" sz="1200" dirty="0"/>
              <a:t> </a:t>
            </a:r>
            <a:r>
              <a:rPr lang="it-IT" sz="1200" dirty="0" err="1"/>
              <a:t>as</a:t>
            </a:r>
            <a:r>
              <a:rPr lang="it-IT" sz="1200" dirty="0"/>
              <a:t> input; </a:t>
            </a:r>
            <a:r>
              <a:rPr lang="it-IT" sz="1200" dirty="0" err="1"/>
              <a:t>when</a:t>
            </a:r>
            <a:r>
              <a:rPr lang="it-IT" sz="1200" dirty="0"/>
              <a:t> </a:t>
            </a:r>
            <a:r>
              <a:rPr lang="it-IT" sz="1200" dirty="0" err="1"/>
              <a:t>reaching</a:t>
            </a:r>
            <a:r>
              <a:rPr lang="it-IT" sz="1200" dirty="0"/>
              <a:t> ‘\0’ an interrupt </a:t>
            </a:r>
            <a:r>
              <a:rPr lang="it-IT" sz="1200" dirty="0" err="1"/>
              <a:t>will</a:t>
            </a:r>
            <a:r>
              <a:rPr lang="it-IT" sz="1200" dirty="0"/>
              <a:t> be </a:t>
            </a:r>
            <a:r>
              <a:rPr lang="it-IT" sz="1200" dirty="0" err="1"/>
              <a:t>notified</a:t>
            </a:r>
            <a:r>
              <a:rPr lang="it-IT" sz="1200" dirty="0"/>
              <a:t> to the processor.</a:t>
            </a:r>
          </a:p>
          <a:p>
            <a:r>
              <a:rPr lang="it-IT" sz="1200" dirty="0" err="1"/>
              <a:t>Lastly</a:t>
            </a:r>
            <a:r>
              <a:rPr lang="it-IT" sz="1200" dirty="0"/>
              <a:t> REG_INIT </a:t>
            </a:r>
            <a:r>
              <a:rPr lang="it-IT" sz="1200" dirty="0" err="1"/>
              <a:t>will</a:t>
            </a:r>
            <a:r>
              <a:rPr lang="it-IT" sz="1200" dirty="0"/>
              <a:t> be </a:t>
            </a:r>
            <a:r>
              <a:rPr lang="it-IT" sz="1200" dirty="0" err="1"/>
              <a:t>used</a:t>
            </a:r>
            <a:r>
              <a:rPr lang="it-IT" sz="1200" dirty="0"/>
              <a:t> to </a:t>
            </a:r>
            <a:r>
              <a:rPr lang="it-IT" sz="1200" dirty="0" err="1"/>
              <a:t>notify</a:t>
            </a:r>
            <a:r>
              <a:rPr lang="it-IT" sz="1200" dirty="0"/>
              <a:t> the </a:t>
            </a:r>
            <a:r>
              <a:rPr lang="it-IT" sz="1200" dirty="0" err="1"/>
              <a:t>initiliazation</a:t>
            </a:r>
            <a:r>
              <a:rPr lang="it-IT" sz="1200" dirty="0"/>
              <a:t> of </a:t>
            </a:r>
            <a:r>
              <a:rPr lang="it-IT" sz="1200" dirty="0" err="1"/>
              <a:t>our</a:t>
            </a:r>
            <a:r>
              <a:rPr lang="it-IT" sz="1200" dirty="0"/>
              <a:t> device and REG_CMD to </a:t>
            </a:r>
            <a:r>
              <a:rPr lang="it-IT" sz="1200" dirty="0" err="1"/>
              <a:t>inform</a:t>
            </a:r>
            <a:r>
              <a:rPr lang="it-IT" sz="1200" dirty="0"/>
              <a:t> the device to start the </a:t>
            </a:r>
            <a:r>
              <a:rPr lang="it-IT" sz="1200" dirty="0" err="1"/>
              <a:t>conversion</a:t>
            </a:r>
            <a:r>
              <a:rPr lang="it-IT" sz="1200" dirty="0"/>
              <a:t> of the input </a:t>
            </a:r>
            <a:r>
              <a:rPr lang="it-IT" sz="1200" dirty="0" err="1"/>
              <a:t>string</a:t>
            </a:r>
            <a:r>
              <a:rPr lang="it-IT" sz="1200" dirty="0"/>
              <a:t> </a:t>
            </a:r>
            <a:r>
              <a:rPr lang="it-IT" sz="1200" dirty="0" err="1"/>
              <a:t>into</a:t>
            </a:r>
            <a:r>
              <a:rPr lang="it-IT" sz="1200" dirty="0"/>
              <a:t> a </a:t>
            </a:r>
            <a:r>
              <a:rPr lang="it-IT" sz="1200" dirty="0" err="1"/>
              <a:t>coded</a:t>
            </a:r>
            <a:r>
              <a:rPr lang="it-IT" sz="1200" dirty="0"/>
              <a:t> </a:t>
            </a:r>
            <a:r>
              <a:rPr lang="it-IT" sz="1200" dirty="0" err="1"/>
              <a:t>result</a:t>
            </a:r>
            <a:r>
              <a:rPr lang="it-IT" sz="1200" dirty="0"/>
              <a:t>.</a:t>
            </a:r>
          </a:p>
        </p:txBody>
      </p:sp>
      <p:pic>
        <p:nvPicPr>
          <p:cNvPr id="6" name="Immagine 5">
            <a:extLst>
              <a:ext uri="{FF2B5EF4-FFF2-40B4-BE49-F238E27FC236}">
                <a16:creationId xmlns:a16="http://schemas.microsoft.com/office/drawing/2014/main" id="{3B3BDA2A-5588-8499-98E1-98C33FB14A39}"/>
              </a:ext>
            </a:extLst>
          </p:cNvPr>
          <p:cNvPicPr>
            <a:picLocks noChangeAspect="1"/>
          </p:cNvPicPr>
          <p:nvPr/>
        </p:nvPicPr>
        <p:blipFill>
          <a:blip r:embed="rId2"/>
          <a:stretch>
            <a:fillRect/>
          </a:stretch>
        </p:blipFill>
        <p:spPr>
          <a:xfrm>
            <a:off x="6538606" y="1443663"/>
            <a:ext cx="5251717" cy="5170797"/>
          </a:xfrm>
          <a:prstGeom prst="rect">
            <a:avLst/>
          </a:prstGeom>
        </p:spPr>
      </p:pic>
    </p:spTree>
    <p:extLst>
      <p:ext uri="{BB962C8B-B14F-4D97-AF65-F5344CB8AC3E}">
        <p14:creationId xmlns:p14="http://schemas.microsoft.com/office/powerpoint/2010/main" val="88207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Finalize</a:t>
            </a:r>
            <a:r>
              <a:rPr lang="it-IT" dirty="0"/>
              <a:t> </a:t>
            </a:r>
            <a:r>
              <a:rPr lang="it-IT" dirty="0" err="1"/>
              <a:t>Description</a:t>
            </a:r>
            <a:endParaRPr lang="it-IT" dirty="0"/>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262288" y="3471148"/>
            <a:ext cx="5870511" cy="3527568"/>
          </a:xfrm>
        </p:spPr>
        <p:txBody>
          <a:bodyPr>
            <a:normAutofit/>
          </a:bodyPr>
          <a:lstStyle/>
          <a:p>
            <a:r>
              <a:rPr lang="it-IT" sz="1200" dirty="0"/>
              <a:t>Like in the device driver </a:t>
            </a:r>
            <a:r>
              <a:rPr lang="it-IT" sz="1200" dirty="0" err="1"/>
              <a:t>we</a:t>
            </a:r>
            <a:r>
              <a:rPr lang="it-IT" sz="1200" dirty="0"/>
              <a:t> </a:t>
            </a:r>
            <a:r>
              <a:rPr lang="it-IT" sz="1200" dirty="0" err="1"/>
              <a:t>have</a:t>
            </a:r>
            <a:r>
              <a:rPr lang="it-IT" sz="1200" dirty="0"/>
              <a:t> to </a:t>
            </a:r>
            <a:r>
              <a:rPr lang="it-IT" sz="1200" dirty="0" err="1"/>
              <a:t>map</a:t>
            </a:r>
            <a:r>
              <a:rPr lang="it-IT" sz="1200" dirty="0"/>
              <a:t> </a:t>
            </a:r>
            <a:r>
              <a:rPr lang="it-IT" sz="1200" dirty="0" err="1"/>
              <a:t>our</a:t>
            </a:r>
            <a:r>
              <a:rPr lang="it-IT" sz="1200" dirty="0"/>
              <a:t> custom </a:t>
            </a:r>
            <a:r>
              <a:rPr lang="it-IT" sz="1200" dirty="0" err="1"/>
              <a:t>functions</a:t>
            </a:r>
            <a:r>
              <a:rPr lang="it-IT" sz="1200" dirty="0"/>
              <a:t>:</a:t>
            </a:r>
            <a:br>
              <a:rPr lang="it-IT" sz="1200" dirty="0"/>
            </a:br>
            <a:r>
              <a:rPr lang="it-IT" sz="1200" dirty="0"/>
              <a:t>inside </a:t>
            </a:r>
            <a:r>
              <a:rPr lang="it-IT" sz="1200" dirty="0" err="1"/>
              <a:t>MemoryRegionOps</a:t>
            </a:r>
            <a:r>
              <a:rPr lang="it-IT" sz="1200" dirty="0"/>
              <a:t> </a:t>
            </a:r>
            <a:r>
              <a:rPr lang="it-IT" sz="1200" dirty="0" err="1"/>
              <a:t>you’ll</a:t>
            </a:r>
            <a:r>
              <a:rPr lang="it-IT" sz="1200" dirty="0"/>
              <a:t> </a:t>
            </a:r>
            <a:r>
              <a:rPr lang="it-IT" sz="1200" dirty="0" err="1"/>
              <a:t>see</a:t>
            </a:r>
            <a:r>
              <a:rPr lang="it-IT" sz="1200" dirty="0"/>
              <a:t> </a:t>
            </a:r>
            <a:r>
              <a:rPr lang="it-IT" sz="1200" dirty="0" err="1"/>
              <a:t>that</a:t>
            </a:r>
            <a:r>
              <a:rPr lang="it-IT" sz="1200" dirty="0"/>
              <a:t> </a:t>
            </a:r>
            <a:r>
              <a:rPr lang="it-IT" sz="1200" dirty="0" err="1"/>
              <a:t>both</a:t>
            </a:r>
            <a:r>
              <a:rPr lang="it-IT" sz="1200" dirty="0"/>
              <a:t> </a:t>
            </a:r>
            <a:r>
              <a:rPr lang="it-IT" sz="1200" dirty="0" err="1"/>
              <a:t>read</a:t>
            </a:r>
            <a:r>
              <a:rPr lang="it-IT" sz="1200" dirty="0"/>
              <a:t> and </a:t>
            </a:r>
            <a:r>
              <a:rPr lang="it-IT" sz="1200" dirty="0" err="1"/>
              <a:t>write</a:t>
            </a:r>
            <a:r>
              <a:rPr lang="it-IT" sz="1200" dirty="0"/>
              <a:t> are </a:t>
            </a:r>
            <a:r>
              <a:rPr lang="it-IT" sz="1200" dirty="0" err="1"/>
              <a:t>remapped</a:t>
            </a:r>
            <a:r>
              <a:rPr lang="it-IT" sz="1200" dirty="0"/>
              <a:t>.</a:t>
            </a:r>
          </a:p>
          <a:p>
            <a:endParaRPr lang="it-IT" sz="1200" dirty="0"/>
          </a:p>
          <a:p>
            <a:r>
              <a:rPr lang="it-IT" sz="1200" dirty="0" err="1"/>
              <a:t>virt_sha_realize</a:t>
            </a:r>
            <a:r>
              <a:rPr lang="it-IT" sz="1200" dirty="0"/>
              <a:t> in </a:t>
            </a:r>
            <a:r>
              <a:rPr lang="it-IT" sz="1200" dirty="0" err="1"/>
              <a:t>instead</a:t>
            </a:r>
            <a:r>
              <a:rPr lang="it-IT" sz="1200" dirty="0"/>
              <a:t> the </a:t>
            </a:r>
            <a:r>
              <a:rPr lang="it-IT" sz="1200" dirty="0" err="1"/>
              <a:t>function</a:t>
            </a:r>
            <a:r>
              <a:rPr lang="it-IT" sz="1200" dirty="0"/>
              <a:t> </a:t>
            </a:r>
            <a:r>
              <a:rPr lang="it-IT" sz="1200" dirty="0" err="1"/>
              <a:t>that</a:t>
            </a:r>
            <a:r>
              <a:rPr lang="it-IT" sz="1200" dirty="0"/>
              <a:t> helps QEMU </a:t>
            </a:r>
            <a:r>
              <a:rPr lang="it-IT" sz="1200" dirty="0" err="1"/>
              <a:t>initialize</a:t>
            </a:r>
            <a:r>
              <a:rPr lang="it-IT" sz="1200" dirty="0"/>
              <a:t> </a:t>
            </a:r>
            <a:r>
              <a:rPr lang="it-IT" sz="1200" dirty="0" err="1"/>
              <a:t>our</a:t>
            </a:r>
            <a:r>
              <a:rPr lang="it-IT" sz="1200" dirty="0"/>
              <a:t> device by </a:t>
            </a:r>
            <a:r>
              <a:rPr lang="it-IT" sz="1200" dirty="0" err="1"/>
              <a:t>assigning</a:t>
            </a:r>
            <a:r>
              <a:rPr lang="it-IT" sz="1200" dirty="0"/>
              <a:t> a </a:t>
            </a:r>
            <a:r>
              <a:rPr lang="it-IT" sz="1200" dirty="0" err="1"/>
              <a:t>memory</a:t>
            </a:r>
            <a:r>
              <a:rPr lang="it-IT" sz="1200" dirty="0"/>
              <a:t> </a:t>
            </a:r>
            <a:r>
              <a:rPr lang="it-IT" sz="1200" dirty="0" err="1"/>
              <a:t>region</a:t>
            </a:r>
            <a:r>
              <a:rPr lang="it-IT" sz="1200" dirty="0"/>
              <a:t>, </a:t>
            </a:r>
            <a:r>
              <a:rPr lang="it-IT" sz="1200" dirty="0" err="1"/>
              <a:t>enabling</a:t>
            </a:r>
            <a:r>
              <a:rPr lang="it-IT" sz="1200" dirty="0"/>
              <a:t> system buses and interrupt controller.</a:t>
            </a:r>
          </a:p>
        </p:txBody>
      </p:sp>
      <p:pic>
        <p:nvPicPr>
          <p:cNvPr id="6" name="Immagine 5">
            <a:extLst>
              <a:ext uri="{FF2B5EF4-FFF2-40B4-BE49-F238E27FC236}">
                <a16:creationId xmlns:a16="http://schemas.microsoft.com/office/drawing/2014/main" id="{FCA84D7B-045F-1FFF-8822-03E043CFC0AD}"/>
              </a:ext>
            </a:extLst>
          </p:cNvPr>
          <p:cNvPicPr>
            <a:picLocks noChangeAspect="1"/>
          </p:cNvPicPr>
          <p:nvPr/>
        </p:nvPicPr>
        <p:blipFill>
          <a:blip r:embed="rId2"/>
          <a:stretch>
            <a:fillRect/>
          </a:stretch>
        </p:blipFill>
        <p:spPr>
          <a:xfrm>
            <a:off x="166285" y="2944739"/>
            <a:ext cx="5763429" cy="3334215"/>
          </a:xfrm>
          <a:prstGeom prst="rect">
            <a:avLst/>
          </a:prstGeom>
        </p:spPr>
      </p:pic>
    </p:spTree>
    <p:extLst>
      <p:ext uri="{BB962C8B-B14F-4D97-AF65-F5344CB8AC3E}">
        <p14:creationId xmlns:p14="http://schemas.microsoft.com/office/powerpoint/2010/main" val="340297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Parameters</a:t>
            </a:r>
            <a:r>
              <a:rPr lang="it-IT" dirty="0"/>
              <a:t> Definition</a:t>
            </a:r>
          </a:p>
        </p:txBody>
      </p:sp>
      <p:sp>
        <p:nvSpPr>
          <p:cNvPr id="5" name="Segnaposto contenuto 4">
            <a:extLst>
              <a:ext uri="{FF2B5EF4-FFF2-40B4-BE49-F238E27FC236}">
                <a16:creationId xmlns:a16="http://schemas.microsoft.com/office/drawing/2014/main" id="{11DDF673-B89C-7042-FBE9-DE971EB39445}"/>
              </a:ext>
            </a:extLst>
          </p:cNvPr>
          <p:cNvSpPr>
            <a:spLocks noGrp="1"/>
          </p:cNvSpPr>
          <p:nvPr>
            <p:ph idx="1"/>
          </p:nvPr>
        </p:nvSpPr>
        <p:spPr>
          <a:xfrm>
            <a:off x="6488276" y="804002"/>
            <a:ext cx="5085226" cy="5403850"/>
          </a:xfrm>
        </p:spPr>
        <p:txBody>
          <a:bodyPr>
            <a:normAutofit lnSpcReduction="10000"/>
          </a:bodyPr>
          <a:lstStyle/>
          <a:p>
            <a:r>
              <a:rPr lang="it-IT" sz="1200" dirty="0" err="1"/>
              <a:t>All</a:t>
            </a:r>
            <a:r>
              <a:rPr lang="it-IT" sz="1200" dirty="0"/>
              <a:t> the </a:t>
            </a:r>
            <a:r>
              <a:rPr lang="it-IT" sz="1200" dirty="0" err="1"/>
              <a:t>constants</a:t>
            </a:r>
            <a:r>
              <a:rPr lang="it-IT" sz="1200" dirty="0"/>
              <a:t> </a:t>
            </a:r>
            <a:r>
              <a:rPr lang="it-IT" sz="1200" dirty="0" err="1"/>
              <a:t>starting</a:t>
            </a:r>
            <a:r>
              <a:rPr lang="it-IT" sz="1200" dirty="0"/>
              <a:t> with REG, </a:t>
            </a:r>
            <a:r>
              <a:rPr lang="it-IT" sz="1200" dirty="0" err="1"/>
              <a:t>indentifies</a:t>
            </a:r>
            <a:r>
              <a:rPr lang="it-IT" sz="1200" dirty="0"/>
              <a:t> the offset with </a:t>
            </a:r>
            <a:r>
              <a:rPr lang="it-IT" sz="1200" dirty="0" err="1"/>
              <a:t>respect</a:t>
            </a:r>
            <a:r>
              <a:rPr lang="it-IT" sz="1200" dirty="0"/>
              <a:t> to the </a:t>
            </a:r>
            <a:r>
              <a:rPr lang="it-IT" sz="1200" dirty="0" err="1"/>
              <a:t>corresponding</a:t>
            </a:r>
            <a:r>
              <a:rPr lang="it-IT" sz="1200" dirty="0"/>
              <a:t> </a:t>
            </a:r>
            <a:r>
              <a:rPr lang="it-IT" sz="1200" dirty="0" err="1"/>
              <a:t>register</a:t>
            </a:r>
            <a:r>
              <a:rPr lang="it-IT" sz="1200" dirty="0"/>
              <a:t> </a:t>
            </a:r>
            <a:r>
              <a:rPr lang="it-IT" sz="1200" dirty="0" err="1"/>
              <a:t>mapped</a:t>
            </a:r>
            <a:r>
              <a:rPr lang="it-IT" sz="1200" dirty="0"/>
              <a:t> in </a:t>
            </a:r>
            <a:r>
              <a:rPr lang="it-IT" sz="1200" dirty="0" err="1"/>
              <a:t>memory</a:t>
            </a:r>
            <a:r>
              <a:rPr lang="it-IT" sz="1200" dirty="0"/>
              <a:t>.</a:t>
            </a:r>
          </a:p>
          <a:p>
            <a:r>
              <a:rPr lang="it-IT" sz="1200" dirty="0"/>
              <a:t>For </a:t>
            </a:r>
            <a:r>
              <a:rPr lang="it-IT" sz="1200" dirty="0" err="1"/>
              <a:t>example</a:t>
            </a:r>
            <a:r>
              <a:rPr lang="it-IT" sz="1200" dirty="0"/>
              <a:t> </a:t>
            </a:r>
            <a:r>
              <a:rPr lang="it-IT" sz="1200" b="1" dirty="0">
                <a:solidFill>
                  <a:srgbClr val="BE1A27"/>
                </a:solidFill>
              </a:rPr>
              <a:t>REG_INIT </a:t>
            </a:r>
            <a:r>
              <a:rPr lang="it-IT" sz="1200" dirty="0" err="1"/>
              <a:t>is</a:t>
            </a:r>
            <a:r>
              <a:rPr lang="it-IT" sz="1200" dirty="0"/>
              <a:t> </a:t>
            </a:r>
            <a:r>
              <a:rPr lang="it-IT" sz="1200" dirty="0" err="1"/>
              <a:t>accessable</a:t>
            </a:r>
            <a:r>
              <a:rPr lang="it-IT" sz="1200" dirty="0"/>
              <a:t> </a:t>
            </a:r>
            <a:r>
              <a:rPr lang="it-IT" sz="1200" dirty="0" err="1"/>
              <a:t>at</a:t>
            </a:r>
            <a:r>
              <a:rPr lang="it-IT" sz="1200" dirty="0"/>
              <a:t> a </a:t>
            </a:r>
            <a:r>
              <a:rPr lang="it-IT" sz="1200" dirty="0" err="1"/>
              <a:t>virtual</a:t>
            </a:r>
            <a:r>
              <a:rPr lang="it-IT" sz="1200" dirty="0"/>
              <a:t> </a:t>
            </a:r>
            <a:r>
              <a:rPr lang="it-IT" sz="1200" dirty="0" err="1"/>
              <a:t>address</a:t>
            </a:r>
            <a:r>
              <a:rPr lang="it-IT" sz="1200" dirty="0"/>
              <a:t> 0x4 </a:t>
            </a:r>
            <a:r>
              <a:rPr lang="it-IT" sz="1200" dirty="0" err="1"/>
              <a:t>meaning</a:t>
            </a:r>
            <a:r>
              <a:rPr lang="it-IT" sz="1200" dirty="0"/>
              <a:t> </a:t>
            </a:r>
            <a:r>
              <a:rPr lang="it-IT" sz="1200" dirty="0" err="1"/>
              <a:t>that</a:t>
            </a:r>
            <a:r>
              <a:rPr lang="it-IT" sz="1200" dirty="0"/>
              <a:t> in </a:t>
            </a:r>
            <a:r>
              <a:rPr lang="it-IT" sz="1200" dirty="0" err="1"/>
              <a:t>our</a:t>
            </a:r>
            <a:r>
              <a:rPr lang="it-IT" sz="1200" dirty="0"/>
              <a:t> </a:t>
            </a:r>
            <a:r>
              <a:rPr lang="it-IT" sz="1200" dirty="0" err="1"/>
              <a:t>specific</a:t>
            </a:r>
            <a:r>
              <a:rPr lang="it-IT" sz="1200" dirty="0"/>
              <a:t> case </a:t>
            </a:r>
            <a:r>
              <a:rPr lang="it-IT" sz="1200" b="1" dirty="0">
                <a:solidFill>
                  <a:srgbClr val="BE1A27"/>
                </a:solidFill>
              </a:rPr>
              <a:t>REG_INIT </a:t>
            </a:r>
            <a:r>
              <a:rPr lang="it-IT" sz="1200" dirty="0" err="1"/>
              <a:t>is</a:t>
            </a:r>
            <a:r>
              <a:rPr lang="it-IT" sz="1200" dirty="0"/>
              <a:t> </a:t>
            </a:r>
            <a:r>
              <a:rPr lang="it-IT" sz="1200" dirty="0" err="1"/>
              <a:t>located</a:t>
            </a:r>
            <a:r>
              <a:rPr lang="it-IT" sz="1200" dirty="0"/>
              <a:t> </a:t>
            </a:r>
            <a:r>
              <a:rPr lang="it-IT" sz="1200" dirty="0" err="1"/>
              <a:t>at</a:t>
            </a:r>
            <a:r>
              <a:rPr lang="it-IT" sz="1200" dirty="0"/>
              <a:t> 0x0b000000 + 0x4.</a:t>
            </a:r>
            <a:br>
              <a:rPr lang="it-IT" sz="1200" dirty="0"/>
            </a:br>
            <a:r>
              <a:rPr lang="it-IT" sz="1200" dirty="0"/>
              <a:t>0x0b000000 </a:t>
            </a:r>
            <a:r>
              <a:rPr lang="it-IT" sz="1200" dirty="0" err="1"/>
              <a:t>is</a:t>
            </a:r>
            <a:r>
              <a:rPr lang="it-IT" sz="1200" dirty="0"/>
              <a:t> in </a:t>
            </a:r>
            <a:r>
              <a:rPr lang="it-IT" sz="1200" dirty="0" err="1"/>
              <a:t>fact</a:t>
            </a:r>
            <a:r>
              <a:rPr lang="it-IT" sz="1200" dirty="0"/>
              <a:t> the </a:t>
            </a:r>
            <a:r>
              <a:rPr lang="it-IT" sz="1200" dirty="0" err="1"/>
              <a:t>starting</a:t>
            </a:r>
            <a:r>
              <a:rPr lang="it-IT" sz="1200" dirty="0"/>
              <a:t> </a:t>
            </a:r>
            <a:r>
              <a:rPr lang="it-IT" sz="1200" dirty="0" err="1"/>
              <a:t>address</a:t>
            </a:r>
            <a:r>
              <a:rPr lang="it-IT" sz="1200" dirty="0"/>
              <a:t> of </a:t>
            </a:r>
            <a:r>
              <a:rPr lang="it-IT" sz="1200" dirty="0" err="1"/>
              <a:t>our</a:t>
            </a:r>
            <a:r>
              <a:rPr lang="it-IT" sz="1200" dirty="0"/>
              <a:t> </a:t>
            </a:r>
            <a:r>
              <a:rPr lang="it-IT" sz="1200" dirty="0" err="1"/>
              <a:t>memory</a:t>
            </a:r>
            <a:r>
              <a:rPr lang="it-IT" sz="1200" dirty="0"/>
              <a:t> </a:t>
            </a:r>
            <a:r>
              <a:rPr lang="it-IT" sz="1200" dirty="0" err="1"/>
              <a:t>mapped</a:t>
            </a:r>
            <a:r>
              <a:rPr lang="it-IT" sz="1200" dirty="0"/>
              <a:t> device.</a:t>
            </a:r>
          </a:p>
          <a:p>
            <a:r>
              <a:rPr lang="it-IT" sz="1200" b="1" dirty="0">
                <a:solidFill>
                  <a:srgbClr val="BE1A27"/>
                </a:solidFill>
              </a:rPr>
              <a:t>REG_ID </a:t>
            </a:r>
            <a:r>
              <a:rPr lang="it-IT" sz="1200" dirty="0" err="1"/>
              <a:t>has</a:t>
            </a:r>
            <a:r>
              <a:rPr lang="it-IT" sz="1200" dirty="0"/>
              <a:t> no </a:t>
            </a:r>
            <a:r>
              <a:rPr lang="it-IT" sz="1200" dirty="0" err="1"/>
              <a:t>useful</a:t>
            </a:r>
            <a:r>
              <a:rPr lang="it-IT" sz="1200" dirty="0"/>
              <a:t> </a:t>
            </a:r>
            <a:r>
              <a:rPr lang="it-IT" sz="1200" dirty="0" err="1"/>
              <a:t>meaning</a:t>
            </a:r>
            <a:r>
              <a:rPr lang="it-IT" sz="1200" dirty="0"/>
              <a:t> </a:t>
            </a:r>
            <a:r>
              <a:rPr lang="it-IT" sz="1200" dirty="0" err="1"/>
              <a:t>since</a:t>
            </a:r>
            <a:r>
              <a:rPr lang="it-IT" sz="1200" dirty="0"/>
              <a:t> </a:t>
            </a:r>
            <a:r>
              <a:rPr lang="it-IT" sz="1200" dirty="0" err="1"/>
              <a:t>it</a:t>
            </a:r>
            <a:r>
              <a:rPr lang="it-IT" sz="1200" dirty="0"/>
              <a:t> </a:t>
            </a:r>
            <a:r>
              <a:rPr lang="it-IT" sz="1200" dirty="0" err="1"/>
              <a:t>only</a:t>
            </a:r>
            <a:r>
              <a:rPr lang="it-IT" sz="1200" dirty="0"/>
              <a:t> </a:t>
            </a:r>
            <a:r>
              <a:rPr lang="it-IT" sz="1200" dirty="0" err="1"/>
              <a:t>identifies</a:t>
            </a:r>
            <a:r>
              <a:rPr lang="it-IT" sz="1200" dirty="0"/>
              <a:t> an id </a:t>
            </a:r>
            <a:r>
              <a:rPr lang="it-IT" sz="1200" dirty="0" err="1"/>
              <a:t>that</a:t>
            </a:r>
            <a:r>
              <a:rPr lang="it-IT" sz="1200" dirty="0"/>
              <a:t> can be </a:t>
            </a:r>
            <a:r>
              <a:rPr lang="it-IT" sz="1200" dirty="0" err="1"/>
              <a:t>assigned</a:t>
            </a:r>
            <a:r>
              <a:rPr lang="it-IT" sz="1200" dirty="0"/>
              <a:t> to </a:t>
            </a:r>
            <a:r>
              <a:rPr lang="it-IT" sz="1200" dirty="0" err="1"/>
              <a:t>your</a:t>
            </a:r>
            <a:r>
              <a:rPr lang="it-IT" sz="1200" dirty="0"/>
              <a:t> device </a:t>
            </a:r>
            <a:r>
              <a:rPr lang="it-IT" sz="1200" dirty="0" err="1"/>
              <a:t>but</a:t>
            </a:r>
            <a:r>
              <a:rPr lang="it-IT" sz="1200" dirty="0"/>
              <a:t> </a:t>
            </a:r>
            <a:r>
              <a:rPr lang="it-IT" sz="1200" dirty="0" err="1"/>
              <a:t>it</a:t>
            </a:r>
            <a:r>
              <a:rPr lang="it-IT" sz="1200" dirty="0"/>
              <a:t> can be </a:t>
            </a:r>
            <a:r>
              <a:rPr lang="it-IT" sz="1200" dirty="0" err="1"/>
              <a:t>removed</a:t>
            </a:r>
            <a:r>
              <a:rPr lang="it-IT" sz="1200" dirty="0"/>
              <a:t> </a:t>
            </a:r>
            <a:r>
              <a:rPr lang="it-IT" sz="1200" dirty="0" err="1"/>
              <a:t>since</a:t>
            </a:r>
            <a:r>
              <a:rPr lang="it-IT" sz="1200" dirty="0"/>
              <a:t> </a:t>
            </a:r>
            <a:r>
              <a:rPr lang="it-IT" sz="1200" dirty="0" err="1"/>
              <a:t>it</a:t>
            </a:r>
            <a:r>
              <a:rPr lang="it-IT" sz="1200" dirty="0"/>
              <a:t> </a:t>
            </a:r>
            <a:r>
              <a:rPr lang="it-IT" sz="1200" dirty="0" err="1"/>
              <a:t>is</a:t>
            </a:r>
            <a:r>
              <a:rPr lang="it-IT" sz="1200" dirty="0"/>
              <a:t> NOT </a:t>
            </a:r>
            <a:r>
              <a:rPr lang="it-IT" sz="1200" dirty="0" err="1"/>
              <a:t>fundamental</a:t>
            </a:r>
            <a:r>
              <a:rPr lang="it-IT" sz="1200" dirty="0"/>
              <a:t> for the device to work.</a:t>
            </a:r>
          </a:p>
          <a:p>
            <a:r>
              <a:rPr lang="it-IT" sz="1200" b="1" dirty="0">
                <a:solidFill>
                  <a:srgbClr val="BE1A27"/>
                </a:solidFill>
              </a:rPr>
              <a:t>REG_BUSY </a:t>
            </a:r>
            <a:r>
              <a:rPr lang="it-IT" sz="1200" dirty="0" err="1"/>
              <a:t>is</a:t>
            </a:r>
            <a:r>
              <a:rPr lang="it-IT" sz="1200" dirty="0"/>
              <a:t> </a:t>
            </a:r>
            <a:r>
              <a:rPr lang="it-IT" sz="1200" dirty="0" err="1"/>
              <a:t>used</a:t>
            </a:r>
            <a:r>
              <a:rPr lang="it-IT" sz="1200" dirty="0"/>
              <a:t> to </a:t>
            </a:r>
            <a:r>
              <a:rPr lang="it-IT" sz="1200" dirty="0" err="1"/>
              <a:t>reserve</a:t>
            </a:r>
            <a:r>
              <a:rPr lang="it-IT" sz="1200" dirty="0"/>
              <a:t> </a:t>
            </a:r>
            <a:r>
              <a:rPr lang="it-IT" sz="1200" dirty="0" err="1"/>
              <a:t>our</a:t>
            </a:r>
            <a:r>
              <a:rPr lang="it-IT" sz="1200" dirty="0"/>
              <a:t> device </a:t>
            </a:r>
            <a:r>
              <a:rPr lang="it-IT" sz="1200" dirty="0" err="1"/>
              <a:t>when</a:t>
            </a:r>
            <a:r>
              <a:rPr lang="it-IT" sz="1200" dirty="0"/>
              <a:t> an input </a:t>
            </a:r>
            <a:r>
              <a:rPr lang="it-IT" sz="1200" dirty="0" err="1"/>
              <a:t>has</a:t>
            </a:r>
            <a:r>
              <a:rPr lang="it-IT" sz="1200" dirty="0"/>
              <a:t> </a:t>
            </a:r>
            <a:r>
              <a:rPr lang="it-IT" sz="1200" dirty="0" err="1"/>
              <a:t>been</a:t>
            </a:r>
            <a:r>
              <a:rPr lang="it-IT" sz="1200" dirty="0"/>
              <a:t> </a:t>
            </a:r>
            <a:r>
              <a:rPr lang="it-IT" sz="1200" dirty="0" err="1"/>
              <a:t>delivered</a:t>
            </a:r>
            <a:r>
              <a:rPr lang="it-IT" sz="1200" dirty="0"/>
              <a:t> in </a:t>
            </a:r>
            <a:r>
              <a:rPr lang="it-IT" sz="1200" dirty="0" err="1"/>
              <a:t>order</a:t>
            </a:r>
            <a:r>
              <a:rPr lang="it-IT" sz="1200" dirty="0"/>
              <a:t> to </a:t>
            </a:r>
            <a:r>
              <a:rPr lang="it-IT" sz="1200" dirty="0" err="1"/>
              <a:t>prevent</a:t>
            </a:r>
            <a:r>
              <a:rPr lang="it-IT" sz="1200" dirty="0"/>
              <a:t> </a:t>
            </a:r>
            <a:r>
              <a:rPr lang="it-IT" sz="1200" dirty="0" err="1"/>
              <a:t>other</a:t>
            </a:r>
            <a:r>
              <a:rPr lang="it-IT" sz="1200" dirty="0"/>
              <a:t> </a:t>
            </a:r>
            <a:r>
              <a:rPr lang="it-IT" sz="1200" dirty="0" err="1"/>
              <a:t>applications</a:t>
            </a:r>
            <a:r>
              <a:rPr lang="it-IT" sz="1200" dirty="0"/>
              <a:t> to access the device.</a:t>
            </a:r>
          </a:p>
          <a:p>
            <a:r>
              <a:rPr lang="it-IT" sz="1200" b="1" dirty="0">
                <a:solidFill>
                  <a:srgbClr val="BE1A27"/>
                </a:solidFill>
              </a:rPr>
              <a:t>REG_INIT </a:t>
            </a:r>
            <a:r>
              <a:rPr lang="it-IT" sz="1200" dirty="0"/>
              <a:t>stores the </a:t>
            </a:r>
            <a:r>
              <a:rPr lang="it-IT" sz="1200" dirty="0" err="1"/>
              <a:t>enable</a:t>
            </a:r>
            <a:r>
              <a:rPr lang="it-IT" sz="1200" dirty="0"/>
              <a:t> bit </a:t>
            </a:r>
            <a:r>
              <a:rPr lang="it-IT" sz="1200" dirty="0" err="1"/>
              <a:t>used</a:t>
            </a:r>
            <a:r>
              <a:rPr lang="it-IT" sz="1200" dirty="0"/>
              <a:t> to </a:t>
            </a:r>
            <a:r>
              <a:rPr lang="it-IT" sz="1200" dirty="0" err="1"/>
              <a:t>wake</a:t>
            </a:r>
            <a:r>
              <a:rPr lang="it-IT" sz="1200" dirty="0"/>
              <a:t> up or </a:t>
            </a:r>
            <a:r>
              <a:rPr lang="it-IT" sz="1200" dirty="0" err="1"/>
              <a:t>disable</a:t>
            </a:r>
            <a:r>
              <a:rPr lang="it-IT" sz="1200" dirty="0"/>
              <a:t> </a:t>
            </a:r>
            <a:r>
              <a:rPr lang="it-IT" sz="1200" dirty="0" err="1"/>
              <a:t>our</a:t>
            </a:r>
            <a:r>
              <a:rPr lang="it-IT" sz="1200" dirty="0"/>
              <a:t> device.</a:t>
            </a:r>
            <a:br>
              <a:rPr lang="it-IT" sz="1200" dirty="0"/>
            </a:br>
            <a:r>
              <a:rPr lang="it-IT" sz="1200" b="1" dirty="0">
                <a:solidFill>
                  <a:srgbClr val="BE1A27"/>
                </a:solidFill>
              </a:rPr>
              <a:t>HW_ENABLE </a:t>
            </a:r>
            <a:r>
              <a:rPr lang="it-IT" sz="1200" dirty="0" err="1"/>
              <a:t>is</a:t>
            </a:r>
            <a:r>
              <a:rPr lang="it-IT" sz="1200" dirty="0"/>
              <a:t> the macro </a:t>
            </a:r>
            <a:r>
              <a:rPr lang="it-IT" sz="1200" dirty="0" err="1"/>
              <a:t>associated</a:t>
            </a:r>
            <a:r>
              <a:rPr lang="it-IT" sz="1200" dirty="0"/>
              <a:t> to </a:t>
            </a:r>
            <a:r>
              <a:rPr lang="it-IT" sz="1200" b="1" dirty="0">
                <a:solidFill>
                  <a:srgbClr val="BE1A27"/>
                </a:solidFill>
              </a:rPr>
              <a:t>BIT</a:t>
            </a:r>
            <a:r>
              <a:rPr lang="it-IT" sz="1200" dirty="0"/>
              <a:t>(0) </a:t>
            </a:r>
            <a:r>
              <a:rPr lang="it-IT" sz="1200" dirty="0" err="1"/>
              <a:t>that</a:t>
            </a:r>
            <a:r>
              <a:rPr lang="it-IT" sz="1200" dirty="0"/>
              <a:t> create a bit mask.</a:t>
            </a:r>
          </a:p>
          <a:p>
            <a:r>
              <a:rPr lang="it-IT" sz="1200" b="1" dirty="0">
                <a:solidFill>
                  <a:srgbClr val="BE1A27"/>
                </a:solidFill>
              </a:rPr>
              <a:t>REG_INIT_STATUS </a:t>
            </a:r>
            <a:r>
              <a:rPr lang="it-IT" sz="1200" dirty="0"/>
              <a:t>stores the bits to </a:t>
            </a:r>
            <a:r>
              <a:rPr lang="it-IT" sz="1200" dirty="0" err="1"/>
              <a:t>properly</a:t>
            </a:r>
            <a:r>
              <a:rPr lang="it-IT" sz="1200" dirty="0"/>
              <a:t> </a:t>
            </a:r>
            <a:r>
              <a:rPr lang="it-IT" sz="1200" dirty="0" err="1"/>
              <a:t>read</a:t>
            </a:r>
            <a:r>
              <a:rPr lang="it-IT" sz="1200" dirty="0"/>
              <a:t> and </a:t>
            </a:r>
            <a:r>
              <a:rPr lang="it-IT" sz="1200" dirty="0" err="1"/>
              <a:t>write</a:t>
            </a:r>
            <a:r>
              <a:rPr lang="it-IT" sz="1200" dirty="0"/>
              <a:t> interrupt </a:t>
            </a:r>
            <a:r>
              <a:rPr lang="it-IT" sz="1200" dirty="0" err="1"/>
              <a:t>request</a:t>
            </a:r>
            <a:r>
              <a:rPr lang="it-IT" sz="1200" dirty="0"/>
              <a:t>.</a:t>
            </a:r>
          </a:p>
          <a:p>
            <a:r>
              <a:rPr lang="it-IT" sz="1200" b="1" dirty="0">
                <a:solidFill>
                  <a:srgbClr val="BE1A27"/>
                </a:solidFill>
              </a:rPr>
              <a:t>REG_INPUT </a:t>
            </a:r>
            <a:r>
              <a:rPr lang="it-IT" sz="1200" dirty="0" err="1"/>
              <a:t>is</a:t>
            </a:r>
            <a:r>
              <a:rPr lang="it-IT" sz="1200" dirty="0"/>
              <a:t> the </a:t>
            </a:r>
            <a:r>
              <a:rPr lang="it-IT" sz="1200" dirty="0" err="1"/>
              <a:t>address</a:t>
            </a:r>
            <a:r>
              <a:rPr lang="it-IT" sz="1200" dirty="0"/>
              <a:t> </a:t>
            </a:r>
            <a:r>
              <a:rPr lang="it-IT" sz="1200" dirty="0" err="1"/>
              <a:t>where</a:t>
            </a:r>
            <a:r>
              <a:rPr lang="it-IT" sz="1200" dirty="0"/>
              <a:t> a </a:t>
            </a:r>
            <a:r>
              <a:rPr lang="it-IT" sz="1200" dirty="0" err="1"/>
              <a:t>string</a:t>
            </a:r>
            <a:r>
              <a:rPr lang="it-IT" sz="1200" dirty="0"/>
              <a:t> coming from the ARM processor </a:t>
            </a:r>
            <a:r>
              <a:rPr lang="it-IT" sz="1200" dirty="0" err="1"/>
              <a:t>will</a:t>
            </a:r>
            <a:r>
              <a:rPr lang="it-IT" sz="1200" dirty="0"/>
              <a:t> be </a:t>
            </a:r>
            <a:r>
              <a:rPr lang="it-IT" sz="1200" dirty="0" err="1"/>
              <a:t>stored</a:t>
            </a:r>
            <a:r>
              <a:rPr lang="it-IT" sz="1200" dirty="0"/>
              <a:t>. The maximum size </a:t>
            </a:r>
            <a:r>
              <a:rPr lang="it-IT" sz="1200" dirty="0" err="1"/>
              <a:t>is</a:t>
            </a:r>
            <a:r>
              <a:rPr lang="it-IT" sz="1200" dirty="0"/>
              <a:t> </a:t>
            </a:r>
            <a:r>
              <a:rPr lang="it-IT" sz="1200" b="1" dirty="0">
                <a:solidFill>
                  <a:srgbClr val="BE1A27"/>
                </a:solidFill>
              </a:rPr>
              <a:t>SIZE_INPUT </a:t>
            </a:r>
            <a:r>
              <a:rPr lang="it-IT" sz="1200" dirty="0"/>
              <a:t>(100 </a:t>
            </a:r>
            <a:r>
              <a:rPr lang="it-IT" sz="1200" dirty="0" err="1"/>
              <a:t>characters</a:t>
            </a:r>
            <a:r>
              <a:rPr lang="it-IT" sz="1200" dirty="0"/>
              <a:t> + 1 </a:t>
            </a:r>
            <a:r>
              <a:rPr lang="it-IT" sz="1200" dirty="0" err="1"/>
              <a:t>termination</a:t>
            </a:r>
            <a:r>
              <a:rPr lang="it-IT" sz="1200" dirty="0"/>
              <a:t> </a:t>
            </a:r>
            <a:r>
              <a:rPr lang="it-IT" sz="1200" dirty="0" err="1"/>
              <a:t>string</a:t>
            </a:r>
            <a:r>
              <a:rPr lang="it-IT" sz="1200" dirty="0"/>
              <a:t> field)</a:t>
            </a:r>
          </a:p>
          <a:p>
            <a:r>
              <a:rPr lang="it-IT" sz="1200" b="1" dirty="0">
                <a:solidFill>
                  <a:srgbClr val="BE1A27"/>
                </a:solidFill>
              </a:rPr>
              <a:t>REG_OUTPUT </a:t>
            </a:r>
            <a:r>
              <a:rPr lang="it-IT" sz="1200" dirty="0" err="1"/>
              <a:t>is</a:t>
            </a:r>
            <a:r>
              <a:rPr lang="it-IT" sz="1200" dirty="0"/>
              <a:t> the </a:t>
            </a:r>
            <a:r>
              <a:rPr lang="it-IT" sz="1200" dirty="0" err="1"/>
              <a:t>address</a:t>
            </a:r>
            <a:r>
              <a:rPr lang="it-IT" sz="1200" dirty="0"/>
              <a:t> </a:t>
            </a:r>
            <a:r>
              <a:rPr lang="it-IT" sz="1200" dirty="0" err="1"/>
              <a:t>where</a:t>
            </a:r>
            <a:r>
              <a:rPr lang="it-IT" sz="1200" dirty="0"/>
              <a:t> the </a:t>
            </a:r>
            <a:r>
              <a:rPr lang="it-IT" sz="1200" dirty="0" err="1"/>
              <a:t>coded</a:t>
            </a:r>
            <a:r>
              <a:rPr lang="it-IT" sz="1200" dirty="0"/>
              <a:t> SHA-256 </a:t>
            </a:r>
            <a:r>
              <a:rPr lang="it-IT" sz="1200" dirty="0" err="1"/>
              <a:t>string</a:t>
            </a:r>
            <a:r>
              <a:rPr lang="it-IT" sz="1200" dirty="0"/>
              <a:t> </a:t>
            </a:r>
            <a:r>
              <a:rPr lang="it-IT" sz="1200" dirty="0" err="1"/>
              <a:t>is</a:t>
            </a:r>
            <a:r>
              <a:rPr lang="it-IT" sz="1200" dirty="0"/>
              <a:t> </a:t>
            </a:r>
            <a:r>
              <a:rPr lang="it-IT" sz="1200" dirty="0" err="1"/>
              <a:t>stored</a:t>
            </a:r>
            <a:r>
              <a:rPr lang="it-IT" sz="1200" dirty="0"/>
              <a:t>. </a:t>
            </a:r>
            <a:r>
              <a:rPr lang="it-IT" sz="1200" dirty="0" err="1"/>
              <a:t>Its</a:t>
            </a:r>
            <a:r>
              <a:rPr lang="it-IT" sz="1200" dirty="0"/>
              <a:t> size </a:t>
            </a:r>
            <a:r>
              <a:rPr lang="it-IT" sz="1200" dirty="0" err="1"/>
              <a:t>is</a:t>
            </a:r>
            <a:r>
              <a:rPr lang="it-IT" sz="1200" dirty="0"/>
              <a:t> </a:t>
            </a:r>
            <a:r>
              <a:rPr lang="it-IT" sz="1200" dirty="0" err="1"/>
              <a:t>defined</a:t>
            </a:r>
            <a:r>
              <a:rPr lang="it-IT" sz="1200" dirty="0"/>
              <a:t> to be 65 </a:t>
            </a:r>
            <a:r>
              <a:rPr lang="it-IT" sz="1200" dirty="0" err="1"/>
              <a:t>characters</a:t>
            </a:r>
            <a:r>
              <a:rPr lang="it-IT" sz="1200" dirty="0"/>
              <a:t>. </a:t>
            </a:r>
            <a:r>
              <a:rPr lang="it-IT" sz="1200" dirty="0" err="1"/>
              <a:t>This</a:t>
            </a:r>
            <a:r>
              <a:rPr lang="it-IT" sz="1200" dirty="0"/>
              <a:t> field must </a:t>
            </a:r>
            <a:r>
              <a:rPr lang="it-IT" sz="1200" dirty="0" err="1"/>
              <a:t>not</a:t>
            </a:r>
            <a:r>
              <a:rPr lang="it-IT" sz="1200" dirty="0"/>
              <a:t> be </a:t>
            </a:r>
            <a:r>
              <a:rPr lang="it-IT" sz="1200" dirty="0" err="1"/>
              <a:t>changed</a:t>
            </a:r>
            <a:r>
              <a:rPr lang="it-IT" sz="1200" dirty="0"/>
              <a:t> </a:t>
            </a:r>
            <a:r>
              <a:rPr lang="it-IT" sz="1200" dirty="0" err="1"/>
              <a:t>since</a:t>
            </a:r>
            <a:r>
              <a:rPr lang="it-IT" sz="1200" dirty="0"/>
              <a:t> the SHA-256 </a:t>
            </a:r>
            <a:r>
              <a:rPr lang="it-IT" sz="1200" dirty="0" err="1"/>
              <a:t>always</a:t>
            </a:r>
            <a:r>
              <a:rPr lang="it-IT" sz="1200" dirty="0"/>
              <a:t> </a:t>
            </a:r>
            <a:r>
              <a:rPr lang="it-IT" sz="1200" dirty="0" err="1"/>
              <a:t>provide</a:t>
            </a:r>
            <a:r>
              <a:rPr lang="it-IT" sz="1200" dirty="0"/>
              <a:t> 64 bytes </a:t>
            </a:r>
            <a:r>
              <a:rPr lang="it-IT" sz="1200" dirty="0" err="1"/>
              <a:t>as</a:t>
            </a:r>
            <a:r>
              <a:rPr lang="it-IT" sz="1200" dirty="0"/>
              <a:t> output.</a:t>
            </a:r>
            <a:br>
              <a:rPr lang="it-IT" sz="1200" dirty="0"/>
            </a:br>
            <a:r>
              <a:rPr lang="it-IT" sz="1200" dirty="0" err="1"/>
              <a:t>Notice</a:t>
            </a:r>
            <a:r>
              <a:rPr lang="it-IT" sz="1200" dirty="0"/>
              <a:t> </a:t>
            </a:r>
            <a:r>
              <a:rPr lang="it-IT" sz="1200" dirty="0" err="1"/>
              <a:t>that</a:t>
            </a:r>
            <a:r>
              <a:rPr lang="it-IT" sz="1200" dirty="0"/>
              <a:t> </a:t>
            </a:r>
            <a:r>
              <a:rPr lang="it-IT" sz="1200" dirty="0" err="1"/>
              <a:t>its</a:t>
            </a:r>
            <a:r>
              <a:rPr lang="it-IT" sz="1200" dirty="0"/>
              <a:t> </a:t>
            </a:r>
            <a:r>
              <a:rPr lang="it-IT" sz="1200" dirty="0" err="1"/>
              <a:t>value</a:t>
            </a:r>
            <a:r>
              <a:rPr lang="it-IT" sz="1200" dirty="0"/>
              <a:t> </a:t>
            </a:r>
            <a:r>
              <a:rPr lang="it-IT" sz="1200" dirty="0" err="1"/>
              <a:t>is</a:t>
            </a:r>
            <a:r>
              <a:rPr lang="it-IT" sz="1200" dirty="0"/>
              <a:t> </a:t>
            </a:r>
            <a:r>
              <a:rPr lang="it-IT" sz="1200" dirty="0" err="1"/>
              <a:t>equal</a:t>
            </a:r>
            <a:r>
              <a:rPr lang="it-IT" sz="1200" dirty="0"/>
              <a:t> to 0x79 = 0x14 + 101 (0x65) . </a:t>
            </a:r>
          </a:p>
        </p:txBody>
      </p:sp>
      <p:pic>
        <p:nvPicPr>
          <p:cNvPr id="3" name="Immagine 2">
            <a:extLst>
              <a:ext uri="{FF2B5EF4-FFF2-40B4-BE49-F238E27FC236}">
                <a16:creationId xmlns:a16="http://schemas.microsoft.com/office/drawing/2014/main" id="{39AA27B0-247F-A30D-487D-A1E85567173A}"/>
              </a:ext>
            </a:extLst>
          </p:cNvPr>
          <p:cNvPicPr>
            <a:picLocks noChangeAspect="1"/>
          </p:cNvPicPr>
          <p:nvPr/>
        </p:nvPicPr>
        <p:blipFill>
          <a:blip r:embed="rId2"/>
          <a:stretch>
            <a:fillRect/>
          </a:stretch>
        </p:blipFill>
        <p:spPr>
          <a:xfrm>
            <a:off x="1385655" y="2845058"/>
            <a:ext cx="3324689" cy="3362794"/>
          </a:xfrm>
          <a:prstGeom prst="rect">
            <a:avLst/>
          </a:prstGeom>
        </p:spPr>
      </p:pic>
    </p:spTree>
    <p:extLst>
      <p:ext uri="{BB962C8B-B14F-4D97-AF65-F5344CB8AC3E}">
        <p14:creationId xmlns:p14="http://schemas.microsoft.com/office/powerpoint/2010/main" val="390127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Main</a:t>
            </a:r>
            <a:r>
              <a:rPr lang="it-IT" dirty="0"/>
              <a:t> </a:t>
            </a:r>
            <a:r>
              <a:rPr lang="it-IT" dirty="0" err="1"/>
              <a:t>content</a:t>
            </a:r>
            <a:r>
              <a:rPr lang="it-IT" dirty="0"/>
              <a:t> of the file</a:t>
            </a:r>
          </a:p>
        </p:txBody>
      </p:sp>
      <p:sp>
        <p:nvSpPr>
          <p:cNvPr id="5" name="Segnaposto contenuto 4">
            <a:extLst>
              <a:ext uri="{FF2B5EF4-FFF2-40B4-BE49-F238E27FC236}">
                <a16:creationId xmlns:a16="http://schemas.microsoft.com/office/drawing/2014/main" id="{11DDF673-B89C-7042-FBE9-DE971EB39445}"/>
              </a:ext>
            </a:extLst>
          </p:cNvPr>
          <p:cNvSpPr>
            <a:spLocks noGrp="1"/>
          </p:cNvSpPr>
          <p:nvPr>
            <p:ph idx="1"/>
          </p:nvPr>
        </p:nvSpPr>
        <p:spPr>
          <a:xfrm>
            <a:off x="265028" y="3263118"/>
            <a:ext cx="5514987" cy="2894491"/>
          </a:xfrm>
        </p:spPr>
        <p:txBody>
          <a:bodyPr>
            <a:normAutofit/>
          </a:bodyPr>
          <a:lstStyle/>
          <a:p>
            <a:r>
              <a:rPr lang="en-US" sz="2000" dirty="0"/>
              <a:t>This file contains the information to emulate a virtual board. </a:t>
            </a:r>
          </a:p>
          <a:p>
            <a:r>
              <a:rPr lang="en-US" sz="2000" dirty="0"/>
              <a:t>In this file there are three main parts:</a:t>
            </a:r>
          </a:p>
          <a:p>
            <a:pPr marL="171450" indent="-171450">
              <a:buFont typeface="Arial" panose="020B0604020202020204" pitchFamily="34" charset="0"/>
              <a:buChar char="•"/>
            </a:pPr>
            <a:r>
              <a:rPr lang="en-US" sz="2000" b="1" dirty="0"/>
              <a:t>Memory mapping</a:t>
            </a:r>
          </a:p>
          <a:p>
            <a:pPr marL="171450" indent="-171450">
              <a:buFont typeface="Arial" panose="020B0604020202020204" pitchFamily="34" charset="0"/>
              <a:buChar char="•"/>
            </a:pPr>
            <a:r>
              <a:rPr lang="en-US" sz="2000" b="1" dirty="0"/>
              <a:t>Interrupt mapping</a:t>
            </a:r>
          </a:p>
          <a:p>
            <a:pPr marL="171450" indent="-171450">
              <a:buFont typeface="Arial" panose="020B0604020202020204" pitchFamily="34" charset="0"/>
              <a:buChar char="•"/>
            </a:pPr>
            <a:r>
              <a:rPr lang="en-US" sz="2000" b="1" dirty="0"/>
              <a:t>Add the device to the device tree</a:t>
            </a:r>
          </a:p>
          <a:p>
            <a:endParaRPr lang="en-US" sz="1200" dirty="0"/>
          </a:p>
          <a:p>
            <a:endParaRPr lang="it-IT" sz="1200" dirty="0"/>
          </a:p>
        </p:txBody>
      </p:sp>
    </p:spTree>
    <p:extLst>
      <p:ext uri="{BB962C8B-B14F-4D97-AF65-F5344CB8AC3E}">
        <p14:creationId xmlns:p14="http://schemas.microsoft.com/office/powerpoint/2010/main" val="111939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630315"/>
            <a:ext cx="4037114" cy="656236"/>
          </a:xfrm>
        </p:spPr>
        <p:txBody>
          <a:bodyPr/>
          <a:lstStyle/>
          <a:p>
            <a:pPr algn="ctr"/>
            <a:r>
              <a:rPr lang="it-IT" dirty="0"/>
              <a:t>Memory mapping</a:t>
            </a:r>
          </a:p>
        </p:txBody>
      </p:sp>
      <p:sp>
        <p:nvSpPr>
          <p:cNvPr id="8" name="Text Placeholder 7">
            <a:extLst>
              <a:ext uri="{FF2B5EF4-FFF2-40B4-BE49-F238E27FC236}">
                <a16:creationId xmlns:a16="http://schemas.microsoft.com/office/drawing/2014/main" id="{64E8812D-8E12-8FCE-2D0D-F8BB21975047}"/>
              </a:ext>
            </a:extLst>
          </p:cNvPr>
          <p:cNvSpPr>
            <a:spLocks noGrp="1"/>
          </p:cNvSpPr>
          <p:nvPr>
            <p:ph type="body" sz="half" idx="2"/>
          </p:nvPr>
        </p:nvSpPr>
        <p:spPr>
          <a:xfrm>
            <a:off x="175098" y="2514599"/>
            <a:ext cx="4766553" cy="4032115"/>
          </a:xfrm>
        </p:spPr>
        <p:txBody>
          <a:bodyPr>
            <a:normAutofit fontScale="62500" lnSpcReduction="20000"/>
          </a:bodyPr>
          <a:lstStyle/>
          <a:p>
            <a:r>
              <a:rPr lang="it-IT" dirty="0" err="1"/>
              <a:t>This</a:t>
            </a:r>
            <a:r>
              <a:rPr lang="it-IT" dirty="0"/>
              <a:t> </a:t>
            </a:r>
            <a:r>
              <a:rPr lang="it-IT" dirty="0" err="1"/>
              <a:t>is</a:t>
            </a:r>
            <a:r>
              <a:rPr lang="it-IT" dirty="0"/>
              <a:t> the </a:t>
            </a:r>
            <a:r>
              <a:rPr lang="it-IT" dirty="0" err="1"/>
              <a:t>map</a:t>
            </a:r>
            <a:r>
              <a:rPr lang="it-IT" dirty="0"/>
              <a:t> of the </a:t>
            </a:r>
            <a:r>
              <a:rPr lang="it-IT" dirty="0" err="1"/>
              <a:t>aarch-softmmu</a:t>
            </a:r>
            <a:r>
              <a:rPr lang="it-IT" dirty="0"/>
              <a:t> (</a:t>
            </a:r>
            <a:r>
              <a:rPr lang="it-IT" dirty="0" err="1"/>
              <a:t>emulated</a:t>
            </a:r>
            <a:r>
              <a:rPr lang="it-IT" dirty="0"/>
              <a:t> </a:t>
            </a:r>
            <a:r>
              <a:rPr lang="it-IT" dirty="0" err="1"/>
              <a:t>architecture</a:t>
            </a:r>
            <a:r>
              <a:rPr lang="it-IT" dirty="0"/>
              <a:t>). In the picture are </a:t>
            </a:r>
            <a:r>
              <a:rPr lang="it-IT" dirty="0" err="1"/>
              <a:t>represented</a:t>
            </a:r>
            <a:r>
              <a:rPr lang="it-IT" dirty="0"/>
              <a:t> </a:t>
            </a:r>
            <a:r>
              <a:rPr lang="it-IT" dirty="0" err="1"/>
              <a:t>addresses</a:t>
            </a:r>
            <a:r>
              <a:rPr lang="it-IT" dirty="0"/>
              <a:t> and sizes of </a:t>
            </a:r>
            <a:r>
              <a:rPr lang="it-IT" dirty="0" err="1"/>
              <a:t>components</a:t>
            </a:r>
            <a:r>
              <a:rPr lang="it-IT" dirty="0"/>
              <a:t>.</a:t>
            </a:r>
          </a:p>
          <a:p>
            <a:endParaRPr lang="it-IT" dirty="0"/>
          </a:p>
          <a:p>
            <a:pPr marL="342900" indent="-342900">
              <a:buFont typeface="Arial" panose="020B0604020202020204" pitchFamily="34" charset="0"/>
              <a:buChar char="•"/>
            </a:pPr>
            <a:r>
              <a:rPr lang="en-US" dirty="0"/>
              <a:t>0..128MB is space for a flash device so we can run </a:t>
            </a:r>
            <a:r>
              <a:rPr lang="en-US" dirty="0" err="1"/>
              <a:t>bootrom</a:t>
            </a:r>
            <a:r>
              <a:rPr lang="en-US" dirty="0"/>
              <a:t> code such as UEFI.</a:t>
            </a:r>
          </a:p>
          <a:p>
            <a:pPr marL="342900" indent="-342900">
              <a:buFont typeface="Arial" panose="020B0604020202020204" pitchFamily="34" charset="0"/>
              <a:buChar char="•"/>
            </a:pPr>
            <a:r>
              <a:rPr lang="en-US" dirty="0">
                <a:highlight>
                  <a:srgbClr val="FFFF00"/>
                </a:highlight>
              </a:rPr>
              <a:t>128MB..256MB is used for miscellaneous device I/O.</a:t>
            </a:r>
          </a:p>
          <a:p>
            <a:pPr marL="342900" indent="-342900">
              <a:buFont typeface="Arial" panose="020B0604020202020204" pitchFamily="34" charset="0"/>
              <a:buChar char="•"/>
            </a:pPr>
            <a:r>
              <a:rPr lang="en-US" dirty="0"/>
              <a:t>256MB..1GB is reserved for possible future PCI support</a:t>
            </a:r>
          </a:p>
          <a:p>
            <a:pPr marL="342900" indent="-342900">
              <a:buFont typeface="Arial" panose="020B0604020202020204" pitchFamily="34" charset="0"/>
              <a:buChar char="•"/>
            </a:pPr>
            <a:r>
              <a:rPr lang="en-US" dirty="0"/>
              <a:t>1GB and up is RAM (which may happily spill over into the high memory region beyond 4GB).</a:t>
            </a:r>
          </a:p>
          <a:p>
            <a:endParaRPr lang="en-US" dirty="0"/>
          </a:p>
          <a:p>
            <a:endParaRPr lang="en-US" dirty="0"/>
          </a:p>
          <a:p>
            <a:endParaRPr lang="it-IT" dirty="0"/>
          </a:p>
        </p:txBody>
      </p:sp>
      <p:grpSp>
        <p:nvGrpSpPr>
          <p:cNvPr id="12" name="Group 11">
            <a:extLst>
              <a:ext uri="{FF2B5EF4-FFF2-40B4-BE49-F238E27FC236}">
                <a16:creationId xmlns:a16="http://schemas.microsoft.com/office/drawing/2014/main" id="{75282A86-CB32-8191-C73E-B992D1823633}"/>
              </a:ext>
            </a:extLst>
          </p:cNvPr>
          <p:cNvGrpSpPr/>
          <p:nvPr/>
        </p:nvGrpSpPr>
        <p:grpSpPr>
          <a:xfrm>
            <a:off x="6193128" y="1898076"/>
            <a:ext cx="5898204" cy="4959924"/>
            <a:chOff x="5029911" y="989012"/>
            <a:chExt cx="7162089" cy="5848350"/>
          </a:xfrm>
        </p:grpSpPr>
        <p:pic>
          <p:nvPicPr>
            <p:cNvPr id="10" name="Picture 9">
              <a:extLst>
                <a:ext uri="{FF2B5EF4-FFF2-40B4-BE49-F238E27FC236}">
                  <a16:creationId xmlns:a16="http://schemas.microsoft.com/office/drawing/2014/main" id="{86BECB76-AC9F-F61A-3F64-978CBAF84F35}"/>
                </a:ext>
              </a:extLst>
            </p:cNvPr>
            <p:cNvPicPr>
              <a:picLocks noChangeAspect="1"/>
            </p:cNvPicPr>
            <p:nvPr/>
          </p:nvPicPr>
          <p:blipFill rotWithShape="1">
            <a:blip r:embed="rId2"/>
            <a:srcRect l="932"/>
            <a:stretch/>
          </p:blipFill>
          <p:spPr>
            <a:xfrm>
              <a:off x="5029911" y="989012"/>
              <a:ext cx="7162089" cy="5848350"/>
            </a:xfrm>
            <a:prstGeom prst="rect">
              <a:avLst/>
            </a:prstGeom>
          </p:spPr>
        </p:pic>
        <p:sp>
          <p:nvSpPr>
            <p:cNvPr id="11" name="Rectangle 10">
              <a:extLst>
                <a:ext uri="{FF2B5EF4-FFF2-40B4-BE49-F238E27FC236}">
                  <a16:creationId xmlns:a16="http://schemas.microsoft.com/office/drawing/2014/main" id="{9EFB324E-408B-F6EA-8D29-11396F90A666}"/>
                </a:ext>
              </a:extLst>
            </p:cNvPr>
            <p:cNvSpPr/>
            <p:nvPr/>
          </p:nvSpPr>
          <p:spPr>
            <a:xfrm>
              <a:off x="5353235" y="4917379"/>
              <a:ext cx="4829452" cy="213064"/>
            </a:xfrm>
            <a:prstGeom prst="rect">
              <a:avLst/>
            </a:prstGeom>
            <a:noFill/>
            <a:ln w="25400">
              <a:solidFill>
                <a:srgbClr val="FFFF00"/>
              </a:solidFill>
            </a:ln>
            <a:effectLst>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954310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630315"/>
            <a:ext cx="4037114" cy="656236"/>
          </a:xfrm>
        </p:spPr>
        <p:txBody>
          <a:bodyPr/>
          <a:lstStyle/>
          <a:p>
            <a:pPr algn="ctr"/>
            <a:r>
              <a:rPr lang="it-IT" dirty="0"/>
              <a:t>Interrupt mapping</a:t>
            </a:r>
          </a:p>
        </p:txBody>
      </p:sp>
      <p:sp>
        <p:nvSpPr>
          <p:cNvPr id="8" name="Text Placeholder 7">
            <a:extLst>
              <a:ext uri="{FF2B5EF4-FFF2-40B4-BE49-F238E27FC236}">
                <a16:creationId xmlns:a16="http://schemas.microsoft.com/office/drawing/2014/main" id="{64E8812D-8E12-8FCE-2D0D-F8BB21975047}"/>
              </a:ext>
            </a:extLst>
          </p:cNvPr>
          <p:cNvSpPr>
            <a:spLocks noGrp="1"/>
          </p:cNvSpPr>
          <p:nvPr>
            <p:ph type="body" sz="half" idx="2"/>
          </p:nvPr>
        </p:nvSpPr>
        <p:spPr>
          <a:xfrm>
            <a:off x="175098" y="2514599"/>
            <a:ext cx="4766553" cy="4032115"/>
          </a:xfrm>
        </p:spPr>
        <p:txBody>
          <a:bodyPr>
            <a:normAutofit fontScale="92500" lnSpcReduction="10000"/>
          </a:bodyPr>
          <a:lstStyle/>
          <a:p>
            <a:r>
              <a:rPr lang="en-US" dirty="0">
                <a:latin typeface="Lato" panose="020F0502020204030203" pitchFamily="34" charset="0"/>
              </a:rPr>
              <a:t>In ARM architecture interrupts are managed by </a:t>
            </a:r>
            <a:r>
              <a:rPr lang="en-US" b="1" dirty="0">
                <a:latin typeface="Lato" panose="020F0502020204030203" pitchFamily="34" charset="0"/>
              </a:rPr>
              <a:t>GIC</a:t>
            </a:r>
            <a:r>
              <a:rPr lang="en-US" dirty="0">
                <a:latin typeface="Lato" panose="020F0502020204030203" pitchFamily="34" charset="0"/>
              </a:rPr>
              <a:t> (Generic Interrupt Controller)</a:t>
            </a:r>
          </a:p>
          <a:p>
            <a:r>
              <a:rPr lang="en-US" dirty="0">
                <a:latin typeface="Lato" panose="020F0502020204030203" pitchFamily="34" charset="0"/>
              </a:rPr>
              <a:t>A Generic Interrupt Controller </a:t>
            </a:r>
            <a:r>
              <a:rPr lang="en-US" b="0" i="0" dirty="0">
                <a:effectLst/>
                <a:latin typeface="Lato" panose="020F0502020204030203" pitchFamily="34" charset="0"/>
              </a:rPr>
              <a:t>(GIC) takes interrupts from peripherals. </a:t>
            </a:r>
          </a:p>
          <a:p>
            <a:r>
              <a:rPr lang="en-US" b="0" i="0" dirty="0">
                <a:effectLst/>
                <a:latin typeface="Lato" panose="020F0502020204030203" pitchFamily="34" charset="0"/>
              </a:rPr>
              <a:t>Each interrupt source is identified by an </a:t>
            </a:r>
            <a:r>
              <a:rPr lang="en-US" b="1" i="0" dirty="0">
                <a:effectLst/>
                <a:latin typeface="Lato" panose="020F0502020204030203" pitchFamily="34" charset="0"/>
              </a:rPr>
              <a:t>ID number</a:t>
            </a:r>
            <a:r>
              <a:rPr lang="en-US" b="0" i="0" dirty="0">
                <a:effectLst/>
                <a:latin typeface="Lato" panose="020F0502020204030203" pitchFamily="34" charset="0"/>
              </a:rPr>
              <a:t>.</a:t>
            </a:r>
          </a:p>
          <a:p>
            <a:r>
              <a:rPr lang="en-US" dirty="0">
                <a:latin typeface="Lato" panose="020F0502020204030203" pitchFamily="34" charset="0"/>
              </a:rPr>
              <a:t>Each device can map more than one interrupt.</a:t>
            </a:r>
            <a:endParaRPr lang="en-US" dirty="0"/>
          </a:p>
          <a:p>
            <a:endParaRPr lang="en-US" dirty="0"/>
          </a:p>
          <a:p>
            <a:endParaRPr lang="it-IT" dirty="0"/>
          </a:p>
        </p:txBody>
      </p:sp>
      <p:grpSp>
        <p:nvGrpSpPr>
          <p:cNvPr id="3" name="Gruppo 2">
            <a:extLst>
              <a:ext uri="{FF2B5EF4-FFF2-40B4-BE49-F238E27FC236}">
                <a16:creationId xmlns:a16="http://schemas.microsoft.com/office/drawing/2014/main" id="{4B079AEA-0567-0D45-C50E-D711D43AA1ED}"/>
              </a:ext>
            </a:extLst>
          </p:cNvPr>
          <p:cNvGrpSpPr/>
          <p:nvPr/>
        </p:nvGrpSpPr>
        <p:grpSpPr>
          <a:xfrm>
            <a:off x="6191075" y="3288484"/>
            <a:ext cx="5825827" cy="2099893"/>
            <a:chOff x="5425602" y="3137069"/>
            <a:chExt cx="6591300" cy="2276475"/>
          </a:xfrm>
        </p:grpSpPr>
        <p:pic>
          <p:nvPicPr>
            <p:cNvPr id="6" name="Picture 5">
              <a:extLst>
                <a:ext uri="{FF2B5EF4-FFF2-40B4-BE49-F238E27FC236}">
                  <a16:creationId xmlns:a16="http://schemas.microsoft.com/office/drawing/2014/main" id="{96A11F30-737E-E958-6C64-2CAD20B137F5}"/>
                </a:ext>
              </a:extLst>
            </p:cNvPr>
            <p:cNvPicPr>
              <a:picLocks noChangeAspect="1"/>
            </p:cNvPicPr>
            <p:nvPr/>
          </p:nvPicPr>
          <p:blipFill>
            <a:blip r:embed="rId2"/>
            <a:stretch>
              <a:fillRect/>
            </a:stretch>
          </p:blipFill>
          <p:spPr>
            <a:xfrm>
              <a:off x="5425602" y="3137069"/>
              <a:ext cx="6591300" cy="2276475"/>
            </a:xfrm>
            <a:prstGeom prst="rect">
              <a:avLst/>
            </a:prstGeom>
          </p:spPr>
        </p:pic>
        <p:sp>
          <p:nvSpPr>
            <p:cNvPr id="7" name="Rectangle 6">
              <a:extLst>
                <a:ext uri="{FF2B5EF4-FFF2-40B4-BE49-F238E27FC236}">
                  <a16:creationId xmlns:a16="http://schemas.microsoft.com/office/drawing/2014/main" id="{633951D9-5C90-7AF1-4B53-A8BC4252A8F4}"/>
                </a:ext>
              </a:extLst>
            </p:cNvPr>
            <p:cNvSpPr/>
            <p:nvPr/>
          </p:nvSpPr>
          <p:spPr>
            <a:xfrm>
              <a:off x="5771524" y="5014656"/>
              <a:ext cx="1524221" cy="199370"/>
            </a:xfrm>
            <a:prstGeom prst="rect">
              <a:avLst/>
            </a:prstGeom>
            <a:noFill/>
            <a:ln w="25400">
              <a:solidFill>
                <a:srgbClr val="FFFF00"/>
              </a:solidFill>
            </a:ln>
            <a:effectLst>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2632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630315"/>
            <a:ext cx="4037114" cy="656236"/>
          </a:xfrm>
        </p:spPr>
        <p:txBody>
          <a:bodyPr/>
          <a:lstStyle/>
          <a:p>
            <a:pPr algn="ctr"/>
            <a:r>
              <a:rPr lang="it-IT" dirty="0"/>
              <a:t>Device Tree</a:t>
            </a:r>
          </a:p>
        </p:txBody>
      </p:sp>
      <p:sp>
        <p:nvSpPr>
          <p:cNvPr id="8" name="Text Placeholder 7">
            <a:extLst>
              <a:ext uri="{FF2B5EF4-FFF2-40B4-BE49-F238E27FC236}">
                <a16:creationId xmlns:a16="http://schemas.microsoft.com/office/drawing/2014/main" id="{64E8812D-8E12-8FCE-2D0D-F8BB21975047}"/>
              </a:ext>
            </a:extLst>
          </p:cNvPr>
          <p:cNvSpPr>
            <a:spLocks noGrp="1"/>
          </p:cNvSpPr>
          <p:nvPr>
            <p:ph type="body" sz="half" idx="2"/>
          </p:nvPr>
        </p:nvSpPr>
        <p:spPr>
          <a:xfrm>
            <a:off x="6246111" y="3322919"/>
            <a:ext cx="5825827" cy="3357694"/>
          </a:xfrm>
        </p:spPr>
        <p:txBody>
          <a:bodyPr>
            <a:normAutofit/>
          </a:bodyPr>
          <a:lstStyle/>
          <a:p>
            <a:r>
              <a:rPr lang="en-US" sz="1200" dirty="0"/>
              <a:t>A device tree is a way to represent hardware.  It is comprised of many device tree source (DTS) files.</a:t>
            </a:r>
            <a:br>
              <a:rPr lang="en-US" sz="1200" dirty="0"/>
            </a:br>
            <a:r>
              <a:rPr lang="en-US" sz="1200" dirty="0"/>
              <a:t>When the source files are compiled, a flattened device tree (FDT), also known as a device tree blob (DTB), is created.</a:t>
            </a:r>
            <a:br>
              <a:rPr lang="en-US" sz="1200" dirty="0"/>
            </a:br>
            <a:r>
              <a:rPr lang="en-US" sz="1200" dirty="0"/>
              <a:t>QEMU and Linux use the DTB to understand the structure of the hardware without any hard coding involved.</a:t>
            </a:r>
          </a:p>
          <a:p>
            <a:r>
              <a:rPr lang="en-US" sz="1200" dirty="0"/>
              <a:t>ARM architecture uses the device tree to specify connected device on memory bus. DT properties should contain compatible name, memory address and interrupt specifiers.</a:t>
            </a:r>
          </a:p>
          <a:p>
            <a:r>
              <a:rPr lang="en-US" sz="1200" dirty="0"/>
              <a:t>QEMU supports the FDT and our device is added by invoking </a:t>
            </a:r>
            <a:r>
              <a:rPr lang="en-US" sz="1200" dirty="0" err="1"/>
              <a:t>create_virt_sha_device</a:t>
            </a:r>
            <a:r>
              <a:rPr lang="en-US" sz="1200" dirty="0"/>
              <a:t>() contained inside </a:t>
            </a:r>
            <a:r>
              <a:rPr lang="en-US" sz="1200" dirty="0" err="1"/>
              <a:t>virt.c</a:t>
            </a:r>
            <a:r>
              <a:rPr lang="en-US" sz="1200" dirty="0"/>
              <a:t>. Whenever a new device has to be created, it should be declared inside </a:t>
            </a:r>
            <a:r>
              <a:rPr lang="en-US" sz="1200" dirty="0" err="1"/>
              <a:t>virt.c</a:t>
            </a:r>
            <a:r>
              <a:rPr lang="en-US" sz="1200" dirty="0"/>
              <a:t>. A new device is not added until QEMU is recompiled.</a:t>
            </a:r>
          </a:p>
          <a:p>
            <a:endParaRPr lang="it-IT" dirty="0"/>
          </a:p>
        </p:txBody>
      </p:sp>
      <p:pic>
        <p:nvPicPr>
          <p:cNvPr id="5" name="Immagine 4" descr="Immagine che contiene testo, schermata, Carattere, diagramma&#10;&#10;Descrizione generata automaticamente">
            <a:extLst>
              <a:ext uri="{FF2B5EF4-FFF2-40B4-BE49-F238E27FC236}">
                <a16:creationId xmlns:a16="http://schemas.microsoft.com/office/drawing/2014/main" id="{478ECDFE-5936-4212-E5E8-64B01164F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276" y="177387"/>
            <a:ext cx="4227498" cy="2952555"/>
          </a:xfrm>
          <a:prstGeom prst="rect">
            <a:avLst/>
          </a:prstGeom>
        </p:spPr>
      </p:pic>
      <p:sp>
        <p:nvSpPr>
          <p:cNvPr id="10" name="CasellaDiTesto 9">
            <a:extLst>
              <a:ext uri="{FF2B5EF4-FFF2-40B4-BE49-F238E27FC236}">
                <a16:creationId xmlns:a16="http://schemas.microsoft.com/office/drawing/2014/main" id="{3593273D-C626-5F1A-E61D-87FD9CA3002B}"/>
              </a:ext>
            </a:extLst>
          </p:cNvPr>
          <p:cNvSpPr txBox="1"/>
          <p:nvPr/>
        </p:nvSpPr>
        <p:spPr>
          <a:xfrm>
            <a:off x="209725" y="3129942"/>
            <a:ext cx="5736165" cy="3693319"/>
          </a:xfrm>
          <a:prstGeom prst="rect">
            <a:avLst/>
          </a:prstGeom>
          <a:noFill/>
        </p:spPr>
        <p:txBody>
          <a:bodyPr wrap="square">
            <a:spAutoFit/>
          </a:bodyPr>
          <a:lstStyle/>
          <a:p>
            <a:r>
              <a:rPr lang="en-US" dirty="0"/>
              <a:t>The </a:t>
            </a:r>
            <a:r>
              <a:rPr lang="en-US" b="1" dirty="0"/>
              <a:t>device tree</a:t>
            </a:r>
            <a:r>
              <a:rPr lang="en-US" dirty="0"/>
              <a:t> is a data structure for describing hardware which can hold any kind of data as internally it is a tree of named nodes and properties. Nodes contain properties and child nodes, while properties are name-value pairs.</a:t>
            </a:r>
          </a:p>
          <a:p>
            <a:br>
              <a:rPr lang="en-US" dirty="0"/>
            </a:br>
            <a:r>
              <a:rPr lang="en-US" dirty="0"/>
              <a:t>More specifically, it is a description of hardware that is readable by an operating system so that the operating system doesn’t need to hard code details of the machine.</a:t>
            </a:r>
          </a:p>
          <a:p>
            <a:endParaRPr lang="en-US" dirty="0"/>
          </a:p>
          <a:p>
            <a:r>
              <a:rPr lang="en-US" u="sng" dirty="0"/>
              <a:t>SLIDE 25 and 27 show how files are linked using device tree</a:t>
            </a:r>
          </a:p>
        </p:txBody>
      </p:sp>
      <p:sp>
        <p:nvSpPr>
          <p:cNvPr id="11" name="CasellaDiTesto 10">
            <a:extLst>
              <a:ext uri="{FF2B5EF4-FFF2-40B4-BE49-F238E27FC236}">
                <a16:creationId xmlns:a16="http://schemas.microsoft.com/office/drawing/2014/main" id="{A8284014-063F-E87C-176D-8CD760D38F8D}"/>
              </a:ext>
            </a:extLst>
          </p:cNvPr>
          <p:cNvSpPr txBox="1"/>
          <p:nvPr/>
        </p:nvSpPr>
        <p:spPr>
          <a:xfrm>
            <a:off x="236201" y="1962025"/>
            <a:ext cx="5859800" cy="246221"/>
          </a:xfrm>
          <a:prstGeom prst="rect">
            <a:avLst/>
          </a:prstGeom>
          <a:noFill/>
        </p:spPr>
        <p:txBody>
          <a:bodyPr wrap="square">
            <a:spAutoFit/>
          </a:bodyPr>
          <a:lstStyle/>
          <a:p>
            <a:r>
              <a:rPr lang="en-US" sz="1000" dirty="0">
                <a:solidFill>
                  <a:schemeClr val="bg1"/>
                </a:solidFill>
              </a:rPr>
              <a:t>TIPS: You are able to take a look at the </a:t>
            </a:r>
            <a:r>
              <a:rPr lang="en-US" sz="1000" dirty="0" err="1">
                <a:solidFill>
                  <a:schemeClr val="bg1"/>
                </a:solidFill>
              </a:rPr>
              <a:t>linux</a:t>
            </a:r>
            <a:r>
              <a:rPr lang="en-US" sz="1000" dirty="0">
                <a:solidFill>
                  <a:schemeClr val="bg1"/>
                </a:solidFill>
              </a:rPr>
              <a:t> device tree by navigating inside /proc/device-tree</a:t>
            </a:r>
          </a:p>
        </p:txBody>
      </p:sp>
    </p:spTree>
    <p:extLst>
      <p:ext uri="{BB962C8B-B14F-4D97-AF65-F5344CB8AC3E}">
        <p14:creationId xmlns:p14="http://schemas.microsoft.com/office/powerpoint/2010/main" val="280681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002608" y="951327"/>
            <a:ext cx="4037114" cy="656236"/>
          </a:xfrm>
        </p:spPr>
        <p:txBody>
          <a:bodyPr>
            <a:normAutofit fontScale="90000"/>
          </a:bodyPr>
          <a:lstStyle/>
          <a:p>
            <a:pPr algn="ctr"/>
            <a:r>
              <a:rPr lang="it-IT" dirty="0" err="1"/>
              <a:t>Add</a:t>
            </a:r>
            <a:r>
              <a:rPr lang="it-IT" dirty="0"/>
              <a:t> the device to the device </a:t>
            </a:r>
            <a:r>
              <a:rPr lang="it-IT" dirty="0" err="1"/>
              <a:t>tree</a:t>
            </a:r>
            <a:endParaRPr lang="it-IT" dirty="0"/>
          </a:p>
        </p:txBody>
      </p:sp>
      <p:sp>
        <p:nvSpPr>
          <p:cNvPr id="10" name="TextBox 9">
            <a:extLst>
              <a:ext uri="{FF2B5EF4-FFF2-40B4-BE49-F238E27FC236}">
                <a16:creationId xmlns:a16="http://schemas.microsoft.com/office/drawing/2014/main" id="{289C2938-0409-2668-40C1-CEA00E1462D0}"/>
              </a:ext>
            </a:extLst>
          </p:cNvPr>
          <p:cNvSpPr txBox="1"/>
          <p:nvPr/>
        </p:nvSpPr>
        <p:spPr>
          <a:xfrm>
            <a:off x="297672" y="2789057"/>
            <a:ext cx="4236632" cy="3693319"/>
          </a:xfrm>
          <a:prstGeom prst="rect">
            <a:avLst/>
          </a:prstGeom>
          <a:noFill/>
        </p:spPr>
        <p:txBody>
          <a:bodyPr wrap="square" rtlCol="0">
            <a:spAutoFit/>
          </a:bodyPr>
          <a:lstStyle/>
          <a:p>
            <a:r>
              <a:rPr lang="it-IT" dirty="0" err="1"/>
              <a:t>Adding</a:t>
            </a:r>
            <a:r>
              <a:rPr lang="it-IT" dirty="0"/>
              <a:t> a device to the device </a:t>
            </a:r>
            <a:r>
              <a:rPr lang="it-IT" dirty="0" err="1"/>
              <a:t>tree</a:t>
            </a:r>
            <a:r>
              <a:rPr lang="it-IT" dirty="0"/>
              <a:t> </a:t>
            </a:r>
            <a:r>
              <a:rPr lang="it-IT" dirty="0" err="1"/>
              <a:t>we</a:t>
            </a:r>
            <a:r>
              <a:rPr lang="it-IT" dirty="0"/>
              <a:t> </a:t>
            </a:r>
            <a:r>
              <a:rPr lang="it-IT" dirty="0" err="1"/>
              <a:t>specify</a:t>
            </a:r>
            <a:r>
              <a:rPr lang="it-IT" dirty="0"/>
              <a:t>:</a:t>
            </a:r>
          </a:p>
          <a:p>
            <a:pPr marL="285750" indent="-285750">
              <a:lnSpc>
                <a:spcPct val="200000"/>
              </a:lnSpc>
              <a:buFont typeface="Arial" panose="020B0604020202020204" pitchFamily="34" charset="0"/>
              <a:buChar char="•"/>
            </a:pPr>
            <a:r>
              <a:rPr lang="it-IT" b="1" dirty="0">
                <a:highlight>
                  <a:srgbClr val="FFFF00"/>
                </a:highlight>
              </a:rPr>
              <a:t>Device source</a:t>
            </a:r>
          </a:p>
          <a:p>
            <a:pPr marL="285750" indent="-285750">
              <a:lnSpc>
                <a:spcPct val="200000"/>
              </a:lnSpc>
              <a:buFont typeface="Arial" panose="020B0604020202020204" pitchFamily="34" charset="0"/>
              <a:buChar char="•"/>
            </a:pPr>
            <a:r>
              <a:rPr lang="it-IT" b="1" dirty="0" err="1">
                <a:highlight>
                  <a:srgbClr val="FF0000"/>
                </a:highlight>
              </a:rPr>
              <a:t>Nodename</a:t>
            </a:r>
            <a:r>
              <a:rPr lang="it-IT" b="1" dirty="0">
                <a:highlight>
                  <a:srgbClr val="FF0000"/>
                </a:highlight>
              </a:rPr>
              <a:t> inside the device </a:t>
            </a:r>
            <a:r>
              <a:rPr lang="it-IT" b="1" dirty="0" err="1">
                <a:highlight>
                  <a:srgbClr val="FF0000"/>
                </a:highlight>
              </a:rPr>
              <a:t>tree</a:t>
            </a:r>
            <a:endParaRPr lang="it-IT" b="1" dirty="0">
              <a:highlight>
                <a:srgbClr val="FF0000"/>
              </a:highlight>
            </a:endParaRPr>
          </a:p>
          <a:p>
            <a:pPr marL="285750" indent="-285750">
              <a:lnSpc>
                <a:spcPct val="200000"/>
              </a:lnSpc>
              <a:buFont typeface="Arial" panose="020B0604020202020204" pitchFamily="34" charset="0"/>
              <a:buChar char="•"/>
            </a:pPr>
            <a:r>
              <a:rPr lang="it-IT" b="1" dirty="0">
                <a:highlight>
                  <a:srgbClr val="FF00FF"/>
                </a:highlight>
              </a:rPr>
              <a:t>Driver </a:t>
            </a:r>
            <a:r>
              <a:rPr lang="it-IT" b="1" dirty="0" err="1">
                <a:highlight>
                  <a:srgbClr val="FF00FF"/>
                </a:highlight>
              </a:rPr>
              <a:t>compatibility</a:t>
            </a:r>
            <a:endParaRPr lang="it-IT" b="1" dirty="0">
              <a:highlight>
                <a:srgbClr val="FF00FF"/>
              </a:highlight>
            </a:endParaRPr>
          </a:p>
          <a:p>
            <a:pPr>
              <a:lnSpc>
                <a:spcPct val="200000"/>
              </a:lnSpc>
            </a:pPr>
            <a:endParaRPr lang="it-IT" b="1" dirty="0">
              <a:highlight>
                <a:srgbClr val="FF00FF"/>
              </a:highlight>
            </a:endParaRPr>
          </a:p>
          <a:p>
            <a:r>
              <a:rPr lang="it-IT" dirty="0"/>
              <a:t>The </a:t>
            </a:r>
            <a:r>
              <a:rPr lang="it-IT" dirty="0" err="1"/>
              <a:t>function</a:t>
            </a:r>
            <a:r>
              <a:rPr lang="it-IT" dirty="0"/>
              <a:t> </a:t>
            </a:r>
            <a:r>
              <a:rPr lang="it-IT" b="1" dirty="0" err="1"/>
              <a:t>create_virt_sha_device</a:t>
            </a:r>
            <a:r>
              <a:rPr lang="it-IT" b="1" dirty="0"/>
              <a:t> </a:t>
            </a:r>
            <a:r>
              <a:rPr lang="it-IT" dirty="0" err="1"/>
              <a:t>is</a:t>
            </a:r>
            <a:r>
              <a:rPr lang="it-IT" dirty="0"/>
              <a:t> </a:t>
            </a:r>
            <a:r>
              <a:rPr lang="it-IT" dirty="0" err="1"/>
              <a:t>called</a:t>
            </a:r>
            <a:r>
              <a:rPr lang="it-IT" dirty="0"/>
              <a:t> inside the </a:t>
            </a:r>
            <a:r>
              <a:rPr lang="it-IT" dirty="0" err="1"/>
              <a:t>function</a:t>
            </a:r>
            <a:r>
              <a:rPr lang="it-IT" dirty="0"/>
              <a:t> </a:t>
            </a:r>
            <a:r>
              <a:rPr lang="it-IT" b="1" dirty="0" err="1"/>
              <a:t>machvirt_init</a:t>
            </a:r>
            <a:r>
              <a:rPr lang="it-IT" b="1" dirty="0"/>
              <a:t> </a:t>
            </a:r>
            <a:r>
              <a:rPr lang="it-IT" dirty="0"/>
              <a:t>.</a:t>
            </a:r>
            <a:endParaRPr lang="it-IT" b="1" dirty="0"/>
          </a:p>
        </p:txBody>
      </p:sp>
      <p:pic>
        <p:nvPicPr>
          <p:cNvPr id="7" name="Immagine 6">
            <a:extLst>
              <a:ext uri="{FF2B5EF4-FFF2-40B4-BE49-F238E27FC236}">
                <a16:creationId xmlns:a16="http://schemas.microsoft.com/office/drawing/2014/main" id="{5A9C4C57-E128-7412-8BB5-A410675367AC}"/>
              </a:ext>
            </a:extLst>
          </p:cNvPr>
          <p:cNvPicPr>
            <a:picLocks noChangeAspect="1"/>
          </p:cNvPicPr>
          <p:nvPr/>
        </p:nvPicPr>
        <p:blipFill>
          <a:blip r:embed="rId2"/>
          <a:stretch>
            <a:fillRect/>
          </a:stretch>
        </p:blipFill>
        <p:spPr>
          <a:xfrm>
            <a:off x="6186791" y="2789057"/>
            <a:ext cx="5942971" cy="3119063"/>
          </a:xfrm>
          <a:prstGeom prst="rect">
            <a:avLst/>
          </a:prstGeom>
        </p:spPr>
      </p:pic>
      <p:sp>
        <p:nvSpPr>
          <p:cNvPr id="12" name="Rectangle 11">
            <a:extLst>
              <a:ext uri="{FF2B5EF4-FFF2-40B4-BE49-F238E27FC236}">
                <a16:creationId xmlns:a16="http://schemas.microsoft.com/office/drawing/2014/main" id="{0DC361D8-AF66-E406-88DA-F20E90EDC7D4}"/>
              </a:ext>
            </a:extLst>
          </p:cNvPr>
          <p:cNvSpPr/>
          <p:nvPr/>
        </p:nvSpPr>
        <p:spPr>
          <a:xfrm>
            <a:off x="8414735" y="4063040"/>
            <a:ext cx="1635276" cy="204926"/>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a:extLst>
              <a:ext uri="{FF2B5EF4-FFF2-40B4-BE49-F238E27FC236}">
                <a16:creationId xmlns:a16="http://schemas.microsoft.com/office/drawing/2014/main" id="{63B3C331-B5E2-D166-674F-A94A0EB0D183}"/>
              </a:ext>
            </a:extLst>
          </p:cNvPr>
          <p:cNvSpPr/>
          <p:nvPr/>
        </p:nvSpPr>
        <p:spPr>
          <a:xfrm>
            <a:off x="10645628" y="4347255"/>
            <a:ext cx="1248700" cy="204926"/>
          </a:xfrm>
          <a:prstGeom prst="rect">
            <a:avLst/>
          </a:prstGeom>
          <a:noFill/>
          <a:ln w="31750">
            <a:solidFill>
              <a:srgbClr val="FF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a:extLst>
              <a:ext uri="{FF2B5EF4-FFF2-40B4-BE49-F238E27FC236}">
                <a16:creationId xmlns:a16="http://schemas.microsoft.com/office/drawing/2014/main" id="{4840BC3D-7461-BA57-2E06-0A9790A9585D}"/>
              </a:ext>
            </a:extLst>
          </p:cNvPr>
          <p:cNvSpPr/>
          <p:nvPr/>
        </p:nvSpPr>
        <p:spPr>
          <a:xfrm>
            <a:off x="7996409" y="3777597"/>
            <a:ext cx="1256647" cy="204926"/>
          </a:xfrm>
          <a:prstGeom prst="rect">
            <a:avLst/>
          </a:prstGeom>
          <a:noFill/>
          <a:ln w="317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3786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002608" y="951327"/>
            <a:ext cx="4037114" cy="656236"/>
          </a:xfrm>
        </p:spPr>
        <p:txBody>
          <a:bodyPr>
            <a:normAutofit/>
          </a:bodyPr>
          <a:lstStyle/>
          <a:p>
            <a:pPr algn="ctr"/>
            <a:r>
              <a:rPr lang="it-IT" dirty="0"/>
              <a:t>Device </a:t>
            </a:r>
            <a:r>
              <a:rPr lang="it-IT" dirty="0" err="1"/>
              <a:t>memory</a:t>
            </a:r>
            <a:endParaRPr lang="it-IT" dirty="0"/>
          </a:p>
        </p:txBody>
      </p:sp>
      <p:pic>
        <p:nvPicPr>
          <p:cNvPr id="7" name="Picture 6">
            <a:extLst>
              <a:ext uri="{FF2B5EF4-FFF2-40B4-BE49-F238E27FC236}">
                <a16:creationId xmlns:a16="http://schemas.microsoft.com/office/drawing/2014/main" id="{EF62CE45-55A0-1691-AE75-5E594B47A6C5}"/>
              </a:ext>
            </a:extLst>
          </p:cNvPr>
          <p:cNvPicPr>
            <a:picLocks noChangeAspect="1"/>
          </p:cNvPicPr>
          <p:nvPr/>
        </p:nvPicPr>
        <p:blipFill>
          <a:blip r:embed="rId2"/>
          <a:stretch>
            <a:fillRect/>
          </a:stretch>
        </p:blipFill>
        <p:spPr>
          <a:xfrm>
            <a:off x="8268409" y="101836"/>
            <a:ext cx="2581275" cy="6829425"/>
          </a:xfrm>
          <a:prstGeom prst="rect">
            <a:avLst/>
          </a:prstGeom>
        </p:spPr>
      </p:pic>
      <p:sp>
        <p:nvSpPr>
          <p:cNvPr id="8" name="TextBox 7">
            <a:extLst>
              <a:ext uri="{FF2B5EF4-FFF2-40B4-BE49-F238E27FC236}">
                <a16:creationId xmlns:a16="http://schemas.microsoft.com/office/drawing/2014/main" id="{1900C82F-2D6E-4FF7-1D68-8AB3FEF8E521}"/>
              </a:ext>
            </a:extLst>
          </p:cNvPr>
          <p:cNvSpPr txBox="1"/>
          <p:nvPr/>
        </p:nvSpPr>
        <p:spPr>
          <a:xfrm>
            <a:off x="3248161" y="4445540"/>
            <a:ext cx="3015574" cy="923330"/>
          </a:xfrm>
          <a:prstGeom prst="rect">
            <a:avLst/>
          </a:prstGeom>
          <a:noFill/>
        </p:spPr>
        <p:txBody>
          <a:bodyPr wrap="square" rtlCol="0">
            <a:spAutoFit/>
          </a:bodyPr>
          <a:lstStyle/>
          <a:p>
            <a:r>
              <a:rPr lang="it-IT" dirty="0"/>
              <a:t>INT_ENABLED	BIT(0)</a:t>
            </a:r>
          </a:p>
          <a:p>
            <a:r>
              <a:rPr lang="it-IT" dirty="0"/>
              <a:t>INT_INPUT	BIT(1)</a:t>
            </a:r>
          </a:p>
          <a:p>
            <a:r>
              <a:rPr lang="it-IT" dirty="0"/>
              <a:t>INT_OUTPUT	BIT(2)</a:t>
            </a:r>
          </a:p>
        </p:txBody>
      </p:sp>
      <p:sp>
        <p:nvSpPr>
          <p:cNvPr id="9" name="TextBox 8">
            <a:extLst>
              <a:ext uri="{FF2B5EF4-FFF2-40B4-BE49-F238E27FC236}">
                <a16:creationId xmlns:a16="http://schemas.microsoft.com/office/drawing/2014/main" id="{D1C4BCB2-AFE9-90E2-55C2-DF61A7BC8AC4}"/>
              </a:ext>
            </a:extLst>
          </p:cNvPr>
          <p:cNvSpPr txBox="1"/>
          <p:nvPr/>
        </p:nvSpPr>
        <p:spPr>
          <a:xfrm>
            <a:off x="3247367" y="2720502"/>
            <a:ext cx="3015574" cy="369332"/>
          </a:xfrm>
          <a:prstGeom prst="rect">
            <a:avLst/>
          </a:prstGeom>
          <a:noFill/>
        </p:spPr>
        <p:txBody>
          <a:bodyPr wrap="square" rtlCol="0">
            <a:spAutoFit/>
          </a:bodyPr>
          <a:lstStyle/>
          <a:p>
            <a:r>
              <a:rPr lang="it-IT" dirty="0"/>
              <a:t>CHIP_EN	BIT(0)</a:t>
            </a:r>
          </a:p>
        </p:txBody>
      </p:sp>
      <p:cxnSp>
        <p:nvCxnSpPr>
          <p:cNvPr id="15" name="Straight Arrow Connector 14">
            <a:extLst>
              <a:ext uri="{FF2B5EF4-FFF2-40B4-BE49-F238E27FC236}">
                <a16:creationId xmlns:a16="http://schemas.microsoft.com/office/drawing/2014/main" id="{5B432AB0-2D50-E632-EA1E-7D46785D641A}"/>
              </a:ext>
            </a:extLst>
          </p:cNvPr>
          <p:cNvCxnSpPr/>
          <p:nvPr/>
        </p:nvCxnSpPr>
        <p:spPr>
          <a:xfrm flipV="1">
            <a:off x="6096000" y="1050587"/>
            <a:ext cx="2250332" cy="1854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0F1F677-7F6E-E9FF-298F-760981C27829}"/>
              </a:ext>
            </a:extLst>
          </p:cNvPr>
          <p:cNvCxnSpPr>
            <a:cxnSpLocks/>
          </p:cNvCxnSpPr>
          <p:nvPr/>
        </p:nvCxnSpPr>
        <p:spPr>
          <a:xfrm flipV="1">
            <a:off x="6096000" y="2519464"/>
            <a:ext cx="2250332" cy="2261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333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0" y="10"/>
            <a:ext cx="12192001" cy="6857990"/>
          </a:xfrm>
          <a:prstGeom prst="rect">
            <a:avLst/>
          </a:prstGeom>
        </p:spPr>
      </p:pic>
      <p:sp>
        <p:nvSpPr>
          <p:cNvPr id="2" name="Rettangolo 1">
            <a:extLst>
              <a:ext uri="{FF2B5EF4-FFF2-40B4-BE49-F238E27FC236}">
                <a16:creationId xmlns:a16="http://schemas.microsoft.com/office/drawing/2014/main" id="{B96FEEA3-E494-DFB0-4B38-BACDE9B07AD7}"/>
              </a:ext>
            </a:extLst>
          </p:cNvPr>
          <p:cNvSpPr/>
          <p:nvPr/>
        </p:nvSpPr>
        <p:spPr>
          <a:xfrm>
            <a:off x="234893" y="585301"/>
            <a:ext cx="5213914" cy="5721670"/>
          </a:xfrm>
          <a:prstGeom prst="rect">
            <a:avLst/>
          </a:prstGeom>
          <a:solidFill>
            <a:srgbClr val="EBED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69662B4D-561B-3E7D-B3F7-A3EA3298F99C}"/>
              </a:ext>
            </a:extLst>
          </p:cNvPr>
          <p:cNvSpPr/>
          <p:nvPr/>
        </p:nvSpPr>
        <p:spPr>
          <a:xfrm>
            <a:off x="0" y="13541"/>
            <a:ext cx="12192000" cy="571760"/>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0" name="Group 9">
            <a:extLst>
              <a:ext uri="{FF2B5EF4-FFF2-40B4-BE49-F238E27FC236}">
                <a16:creationId xmlns:a16="http://schemas.microsoft.com/office/drawing/2014/main" id="{6D2D0F82-D127-5D82-AA8E-5646A098EE6B}"/>
              </a:ext>
            </a:extLst>
          </p:cNvPr>
          <p:cNvGrpSpPr/>
          <p:nvPr/>
        </p:nvGrpSpPr>
        <p:grpSpPr>
          <a:xfrm>
            <a:off x="649549" y="191290"/>
            <a:ext cx="10818201" cy="5770316"/>
            <a:chOff x="649549" y="216457"/>
            <a:chExt cx="10818201" cy="5770316"/>
          </a:xfrm>
        </p:grpSpPr>
        <p:sp>
          <p:nvSpPr>
            <p:cNvPr id="12" name="TextBox 11">
              <a:extLst>
                <a:ext uri="{FF2B5EF4-FFF2-40B4-BE49-F238E27FC236}">
                  <a16:creationId xmlns:a16="http://schemas.microsoft.com/office/drawing/2014/main" id="{5AD2BB13-EB51-5F6C-05C0-E890FAEEE720}"/>
                </a:ext>
              </a:extLst>
            </p:cNvPr>
            <p:cNvSpPr txBox="1"/>
            <p:nvPr/>
          </p:nvSpPr>
          <p:spPr>
            <a:xfrm>
              <a:off x="5884530" y="994888"/>
              <a:ext cx="1771650" cy="369332"/>
            </a:xfrm>
            <a:prstGeom prst="rect">
              <a:avLst/>
            </a:prstGeom>
            <a:noFill/>
          </p:spPr>
          <p:txBody>
            <a:bodyPr wrap="square" rtlCol="0">
              <a:spAutoFit/>
            </a:bodyPr>
            <a:lstStyle/>
            <a:p>
              <a:r>
                <a:rPr lang="it-IT" b="1" dirty="0" err="1"/>
                <a:t>virt.c</a:t>
              </a:r>
              <a:r>
                <a:rPr lang="it-IT" b="1" dirty="0"/>
                <a:t> </a:t>
              </a:r>
            </a:p>
          </p:txBody>
        </p:sp>
        <p:sp>
          <p:nvSpPr>
            <p:cNvPr id="13" name="TextBox 12">
              <a:extLst>
                <a:ext uri="{FF2B5EF4-FFF2-40B4-BE49-F238E27FC236}">
                  <a16:creationId xmlns:a16="http://schemas.microsoft.com/office/drawing/2014/main" id="{E11EE1B1-D7C1-624A-E652-55A6F59C018B}"/>
                </a:ext>
              </a:extLst>
            </p:cNvPr>
            <p:cNvSpPr txBox="1"/>
            <p:nvPr/>
          </p:nvSpPr>
          <p:spPr>
            <a:xfrm>
              <a:off x="5881571" y="3079643"/>
              <a:ext cx="1771650" cy="369332"/>
            </a:xfrm>
            <a:prstGeom prst="rect">
              <a:avLst/>
            </a:prstGeom>
            <a:noFill/>
          </p:spPr>
          <p:txBody>
            <a:bodyPr wrap="square" rtlCol="0">
              <a:spAutoFit/>
            </a:bodyPr>
            <a:lstStyle/>
            <a:p>
              <a:r>
                <a:rPr lang="it-IT" b="1" dirty="0" err="1"/>
                <a:t>virt_sha.c</a:t>
              </a:r>
              <a:r>
                <a:rPr lang="it-IT" b="1" dirty="0"/>
                <a:t> </a:t>
              </a:r>
            </a:p>
          </p:txBody>
        </p:sp>
        <p:sp>
          <p:nvSpPr>
            <p:cNvPr id="14" name="TextBox 13">
              <a:extLst>
                <a:ext uri="{FF2B5EF4-FFF2-40B4-BE49-F238E27FC236}">
                  <a16:creationId xmlns:a16="http://schemas.microsoft.com/office/drawing/2014/main" id="{B8593FD2-EEAD-9328-B062-61BBA9AB78FA}"/>
                </a:ext>
              </a:extLst>
            </p:cNvPr>
            <p:cNvSpPr txBox="1"/>
            <p:nvPr/>
          </p:nvSpPr>
          <p:spPr>
            <a:xfrm>
              <a:off x="5881571" y="5309114"/>
              <a:ext cx="1771650" cy="369332"/>
            </a:xfrm>
            <a:prstGeom prst="rect">
              <a:avLst/>
            </a:prstGeom>
            <a:noFill/>
          </p:spPr>
          <p:txBody>
            <a:bodyPr wrap="square" rtlCol="0">
              <a:spAutoFit/>
            </a:bodyPr>
            <a:lstStyle/>
            <a:p>
              <a:r>
                <a:rPr lang="it-IT" b="1" dirty="0" err="1"/>
                <a:t>virt-sha.c</a:t>
              </a:r>
              <a:r>
                <a:rPr lang="it-IT" b="1" dirty="0"/>
                <a:t> </a:t>
              </a:r>
            </a:p>
          </p:txBody>
        </p:sp>
        <p:sp>
          <p:nvSpPr>
            <p:cNvPr id="15" name="TextBox 14">
              <a:extLst>
                <a:ext uri="{FF2B5EF4-FFF2-40B4-BE49-F238E27FC236}">
                  <a16:creationId xmlns:a16="http://schemas.microsoft.com/office/drawing/2014/main" id="{B256D6B1-75C7-1CDA-07C2-E70B300500AC}"/>
                </a:ext>
              </a:extLst>
            </p:cNvPr>
            <p:cNvSpPr txBox="1"/>
            <p:nvPr/>
          </p:nvSpPr>
          <p:spPr>
            <a:xfrm>
              <a:off x="9039731" y="994888"/>
              <a:ext cx="2428017"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a:t>
              </a:r>
              <a:r>
                <a:rPr lang="it-IT" b="1" dirty="0">
                  <a:solidFill>
                    <a:schemeClr val="accent4">
                      <a:lumMod val="75000"/>
                    </a:schemeClr>
                  </a:solidFill>
                </a:rPr>
                <a:t>-</a:t>
              </a:r>
              <a:r>
                <a:rPr lang="it-IT" b="1" dirty="0" err="1">
                  <a:solidFill>
                    <a:schemeClr val="accent4">
                      <a:lumMod val="75000"/>
                    </a:schemeClr>
                  </a:solidFill>
                </a:rPr>
                <a:t>sha</a:t>
              </a:r>
              <a:r>
                <a:rPr lang="it-IT" b="1" dirty="0">
                  <a:solidFill>
                    <a:schemeClr val="accent4">
                      <a:lumMod val="75000"/>
                    </a:schemeClr>
                  </a:solidFill>
                </a:rPr>
                <a:t>-device</a:t>
              </a:r>
            </a:p>
          </p:txBody>
        </p:sp>
        <p:sp>
          <p:nvSpPr>
            <p:cNvPr id="16" name="TextBox 15">
              <a:extLst>
                <a:ext uri="{FF2B5EF4-FFF2-40B4-BE49-F238E27FC236}">
                  <a16:creationId xmlns:a16="http://schemas.microsoft.com/office/drawing/2014/main" id="{8D379A8A-C831-021D-9ED2-4A1BED112EA3}"/>
                </a:ext>
              </a:extLst>
            </p:cNvPr>
            <p:cNvSpPr txBox="1"/>
            <p:nvPr/>
          </p:nvSpPr>
          <p:spPr>
            <a:xfrm>
              <a:off x="9039732" y="2321004"/>
              <a:ext cx="2428018"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virt-sha-nodename</a:t>
              </a:r>
              <a:endParaRPr lang="it-IT" b="1" dirty="0">
                <a:solidFill>
                  <a:schemeClr val="accent4">
                    <a:lumMod val="75000"/>
                  </a:schemeClr>
                </a:solidFill>
              </a:endParaRPr>
            </a:p>
          </p:txBody>
        </p:sp>
        <p:sp>
          <p:nvSpPr>
            <p:cNvPr id="17" name="TextBox 16">
              <a:extLst>
                <a:ext uri="{FF2B5EF4-FFF2-40B4-BE49-F238E27FC236}">
                  <a16:creationId xmlns:a16="http://schemas.microsoft.com/office/drawing/2014/main" id="{BFE4201A-E53A-193C-D63F-EEFB765F3ABC}"/>
                </a:ext>
              </a:extLst>
            </p:cNvPr>
            <p:cNvSpPr txBox="1"/>
            <p:nvPr/>
          </p:nvSpPr>
          <p:spPr>
            <a:xfrm>
              <a:off x="9039732" y="3919037"/>
              <a:ext cx="2428016"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a:t>
              </a:r>
              <a:r>
                <a:rPr lang="it-IT" b="1" dirty="0">
                  <a:solidFill>
                    <a:schemeClr val="accent4">
                      <a:lumMod val="75000"/>
                    </a:schemeClr>
                  </a:solidFill>
                </a:rPr>
                <a:t>-</a:t>
              </a:r>
              <a:r>
                <a:rPr lang="it-IT" b="1" dirty="0" err="1">
                  <a:solidFill>
                    <a:schemeClr val="accent4">
                      <a:lumMod val="75000"/>
                    </a:schemeClr>
                  </a:solidFill>
                </a:rPr>
                <a:t>sha</a:t>
              </a:r>
              <a:r>
                <a:rPr lang="it-IT" b="1" dirty="0">
                  <a:solidFill>
                    <a:schemeClr val="accent4">
                      <a:lumMod val="75000"/>
                    </a:schemeClr>
                  </a:solidFill>
                </a:rPr>
                <a:t>-driver</a:t>
              </a:r>
            </a:p>
          </p:txBody>
        </p:sp>
        <p:sp>
          <p:nvSpPr>
            <p:cNvPr id="18" name="TextBox 17">
              <a:extLst>
                <a:ext uri="{FF2B5EF4-FFF2-40B4-BE49-F238E27FC236}">
                  <a16:creationId xmlns:a16="http://schemas.microsoft.com/office/drawing/2014/main" id="{12A77F0F-AF26-62FE-D842-77374DA75E94}"/>
                </a:ext>
              </a:extLst>
            </p:cNvPr>
            <p:cNvSpPr txBox="1"/>
            <p:nvPr/>
          </p:nvSpPr>
          <p:spPr>
            <a:xfrm>
              <a:off x="9039732" y="5340442"/>
              <a:ext cx="2428018"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virt-sha-drivername</a:t>
              </a:r>
              <a:endParaRPr lang="it-IT" b="1" dirty="0">
                <a:solidFill>
                  <a:schemeClr val="accent4">
                    <a:lumMod val="75000"/>
                  </a:schemeClr>
                </a:solidFill>
              </a:endParaRPr>
            </a:p>
          </p:txBody>
        </p:sp>
        <p:sp>
          <p:nvSpPr>
            <p:cNvPr id="19" name="TextBox 18">
              <a:extLst>
                <a:ext uri="{FF2B5EF4-FFF2-40B4-BE49-F238E27FC236}">
                  <a16:creationId xmlns:a16="http://schemas.microsoft.com/office/drawing/2014/main" id="{F878252F-1929-DB12-9425-70A7A32CCF2C}"/>
                </a:ext>
              </a:extLst>
            </p:cNvPr>
            <p:cNvSpPr txBox="1"/>
            <p:nvPr/>
          </p:nvSpPr>
          <p:spPr>
            <a:xfrm>
              <a:off x="649549" y="717889"/>
              <a:ext cx="4602240" cy="113877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it-IT" dirty="0"/>
                <a:t>Memory mapping</a:t>
              </a:r>
            </a:p>
            <a:p>
              <a:pPr marL="285750" indent="-285750">
                <a:buFont typeface="Arial" panose="020B0604020202020204" pitchFamily="34" charset="0"/>
                <a:buChar char="•"/>
              </a:pPr>
              <a:r>
                <a:rPr lang="it-IT" dirty="0"/>
                <a:t>Interrupt mapping</a:t>
              </a:r>
            </a:p>
            <a:p>
              <a:pPr marL="285750" indent="-285750">
                <a:buFont typeface="Arial" panose="020B0604020202020204" pitchFamily="34" charset="0"/>
                <a:buChar char="•"/>
              </a:pPr>
              <a:r>
                <a:rPr lang="it-IT" dirty="0"/>
                <a:t>Device </a:t>
              </a:r>
              <a:r>
                <a:rPr lang="it-IT" dirty="0" err="1"/>
                <a:t>creation</a:t>
              </a:r>
              <a:r>
                <a:rPr lang="it-IT" dirty="0"/>
                <a:t> </a:t>
              </a:r>
              <a:br>
                <a:rPr lang="it-IT" dirty="0"/>
              </a:br>
              <a:r>
                <a:rPr lang="it-IT" sz="1400" i="1" dirty="0"/>
                <a:t>(</a:t>
              </a:r>
              <a:r>
                <a:rPr lang="it-IT" sz="1400" i="1" dirty="0" err="1"/>
                <a:t>create_virt_sha_device</a:t>
              </a:r>
              <a:r>
                <a:rPr lang="it-IT" sz="1400" i="1" dirty="0"/>
                <a:t>)</a:t>
              </a:r>
              <a:endParaRPr lang="it-IT" i="1" dirty="0"/>
            </a:p>
          </p:txBody>
        </p:sp>
        <p:sp>
          <p:nvSpPr>
            <p:cNvPr id="20" name="TextBox 19">
              <a:extLst>
                <a:ext uri="{FF2B5EF4-FFF2-40B4-BE49-F238E27FC236}">
                  <a16:creationId xmlns:a16="http://schemas.microsoft.com/office/drawing/2014/main" id="{B04CF792-84CA-82E3-11B1-45FDADB558E3}"/>
                </a:ext>
              </a:extLst>
            </p:cNvPr>
            <p:cNvSpPr txBox="1"/>
            <p:nvPr/>
          </p:nvSpPr>
          <p:spPr>
            <a:xfrm>
              <a:off x="649549" y="2941143"/>
              <a:ext cx="4602240" cy="8617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it-IT" dirty="0"/>
                <a:t>SHA256 </a:t>
              </a:r>
              <a:r>
                <a:rPr lang="it-IT" dirty="0" err="1"/>
                <a:t>algorithm</a:t>
              </a:r>
              <a:endParaRPr lang="it-IT" dirty="0"/>
            </a:p>
            <a:p>
              <a:pPr marL="285750" indent="-285750">
                <a:buFont typeface="Arial" panose="020B0604020202020204" pitchFamily="34" charset="0"/>
                <a:buChar char="•"/>
              </a:pPr>
              <a:r>
                <a:rPr lang="it-IT" dirty="0" err="1"/>
                <a:t>read</a:t>
              </a:r>
              <a:r>
                <a:rPr lang="it-IT" dirty="0"/>
                <a:t>/</a:t>
              </a:r>
              <a:r>
                <a:rPr lang="it-IT" dirty="0" err="1"/>
                <a:t>write</a:t>
              </a:r>
              <a:r>
                <a:rPr lang="it-IT" dirty="0"/>
                <a:t> </a:t>
              </a:r>
              <a:r>
                <a:rPr lang="it-IT" dirty="0" err="1"/>
                <a:t>redefinition</a:t>
              </a:r>
              <a:r>
                <a:rPr lang="it-IT" dirty="0"/>
                <a:t> </a:t>
              </a:r>
              <a:br>
                <a:rPr lang="it-IT" dirty="0"/>
              </a:br>
              <a:r>
                <a:rPr lang="it-IT" sz="1400" i="1" dirty="0"/>
                <a:t>(</a:t>
              </a:r>
              <a:r>
                <a:rPr lang="it-IT" sz="1400" i="1" dirty="0" err="1"/>
                <a:t>MemoryRegionOps</a:t>
              </a:r>
              <a:r>
                <a:rPr lang="it-IT" sz="1400" i="1" dirty="0"/>
                <a:t>)</a:t>
              </a:r>
              <a:endParaRPr lang="it-IT" i="1" dirty="0"/>
            </a:p>
          </p:txBody>
        </p:sp>
        <p:sp>
          <p:nvSpPr>
            <p:cNvPr id="21" name="TextBox 20">
              <a:extLst>
                <a:ext uri="{FF2B5EF4-FFF2-40B4-BE49-F238E27FC236}">
                  <a16:creationId xmlns:a16="http://schemas.microsoft.com/office/drawing/2014/main" id="{9405AA81-C792-4B4D-5523-13BC82533D69}"/>
                </a:ext>
              </a:extLst>
            </p:cNvPr>
            <p:cNvSpPr txBox="1"/>
            <p:nvPr/>
          </p:nvSpPr>
          <p:spPr>
            <a:xfrm>
              <a:off x="649549" y="5063443"/>
              <a:ext cx="4602240"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it-IT" dirty="0" err="1"/>
                <a:t>Attribute</a:t>
              </a:r>
              <a:r>
                <a:rPr lang="it-IT" dirty="0"/>
                <a:t> management</a:t>
              </a:r>
            </a:p>
            <a:p>
              <a:pPr marL="285750" indent="-285750">
                <a:buFont typeface="Arial" panose="020B0604020202020204" pitchFamily="34" charset="0"/>
                <a:buChar char="•"/>
              </a:pPr>
              <a:r>
                <a:rPr lang="it-IT" dirty="0"/>
                <a:t>Interrupt management</a:t>
              </a:r>
            </a:p>
            <a:p>
              <a:pPr marL="285750" indent="-285750">
                <a:buFont typeface="Arial" panose="020B0604020202020204" pitchFamily="34" charset="0"/>
                <a:buChar char="•"/>
              </a:pPr>
              <a:r>
                <a:rPr lang="it-IT" dirty="0"/>
                <a:t>Probe/</a:t>
              </a:r>
              <a:r>
                <a:rPr lang="it-IT" dirty="0" err="1"/>
                <a:t>Remove</a:t>
              </a:r>
              <a:r>
                <a:rPr lang="it-IT" dirty="0"/>
                <a:t> F</a:t>
              </a:r>
              <a:r>
                <a:rPr lang="it-IT"/>
                <a:t>unction</a:t>
              </a:r>
              <a:endParaRPr lang="it-IT" dirty="0"/>
            </a:p>
          </p:txBody>
        </p:sp>
        <p:cxnSp>
          <p:nvCxnSpPr>
            <p:cNvPr id="22" name="Straight Arrow Connector 21">
              <a:extLst>
                <a:ext uri="{FF2B5EF4-FFF2-40B4-BE49-F238E27FC236}">
                  <a16:creationId xmlns:a16="http://schemas.microsoft.com/office/drawing/2014/main" id="{B8394E74-1B8F-61FF-783B-642D002A3CD1}"/>
                </a:ext>
              </a:extLst>
            </p:cNvPr>
            <p:cNvCxnSpPr/>
            <p:nvPr/>
          </p:nvCxnSpPr>
          <p:spPr>
            <a:xfrm>
              <a:off x="6829425" y="1190625"/>
              <a:ext cx="2047875" cy="1285875"/>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CE9E6D-1C05-7215-B386-FC52AEFECACB}"/>
                </a:ext>
              </a:extLst>
            </p:cNvPr>
            <p:cNvCxnSpPr>
              <a:cxnSpLocks/>
            </p:cNvCxnSpPr>
            <p:nvPr/>
          </p:nvCxnSpPr>
          <p:spPr>
            <a:xfrm flipV="1">
              <a:off x="7153275" y="2505670"/>
              <a:ext cx="1724025" cy="758638"/>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8D8BCCA-1D5A-C6FD-FBB6-D6EF59909282}"/>
                </a:ext>
              </a:extLst>
            </p:cNvPr>
            <p:cNvCxnSpPr>
              <a:cxnSpLocks/>
            </p:cNvCxnSpPr>
            <p:nvPr/>
          </p:nvCxnSpPr>
          <p:spPr>
            <a:xfrm>
              <a:off x="7153275" y="3305769"/>
              <a:ext cx="1724025" cy="797934"/>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FB6B5C1-0843-686C-D58E-BB5D66F6415D}"/>
                </a:ext>
              </a:extLst>
            </p:cNvPr>
            <p:cNvCxnSpPr>
              <a:cxnSpLocks/>
            </p:cNvCxnSpPr>
            <p:nvPr/>
          </p:nvCxnSpPr>
          <p:spPr>
            <a:xfrm flipV="1">
              <a:off x="7048500" y="4121583"/>
              <a:ext cx="1828800" cy="130105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42EB7B-2495-D048-6093-5ADF4E900B1E}"/>
                </a:ext>
              </a:extLst>
            </p:cNvPr>
            <p:cNvCxnSpPr>
              <a:cxnSpLocks/>
            </p:cNvCxnSpPr>
            <p:nvPr/>
          </p:nvCxnSpPr>
          <p:spPr>
            <a:xfrm>
              <a:off x="7048500" y="5525108"/>
              <a:ext cx="1828800" cy="0"/>
            </a:xfrm>
            <a:prstGeom prst="straightConnector1">
              <a:avLst/>
            </a:prstGeom>
            <a:ln w="22225">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EC2C5B-76FE-D452-4D1C-970F14A164DD}"/>
                </a:ext>
              </a:extLst>
            </p:cNvPr>
            <p:cNvCxnSpPr>
              <a:cxnSpLocks/>
            </p:cNvCxnSpPr>
            <p:nvPr/>
          </p:nvCxnSpPr>
          <p:spPr>
            <a:xfrm flipV="1">
              <a:off x="6829425" y="1159762"/>
              <a:ext cx="2047875" cy="2839"/>
            </a:xfrm>
            <a:prstGeom prst="straightConnector1">
              <a:avLst/>
            </a:prstGeom>
            <a:ln w="22225">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940B3F-494F-4AFF-D404-263D741FFC20}"/>
                </a:ext>
              </a:extLst>
            </p:cNvPr>
            <p:cNvSpPr txBox="1"/>
            <p:nvPr/>
          </p:nvSpPr>
          <p:spPr>
            <a:xfrm>
              <a:off x="5943600" y="216457"/>
              <a:ext cx="1771650" cy="369332"/>
            </a:xfrm>
            <a:prstGeom prst="rect">
              <a:avLst/>
            </a:prstGeom>
            <a:noFill/>
          </p:spPr>
          <p:txBody>
            <a:bodyPr wrap="square" rtlCol="0">
              <a:spAutoFit/>
            </a:bodyPr>
            <a:lstStyle/>
            <a:p>
              <a:r>
                <a:rPr lang="it-IT" i="1" dirty="0">
                  <a:solidFill>
                    <a:schemeClr val="bg1"/>
                  </a:solidFill>
                </a:rPr>
                <a:t>Files</a:t>
              </a:r>
            </a:p>
          </p:txBody>
        </p:sp>
        <p:sp>
          <p:nvSpPr>
            <p:cNvPr id="29" name="TextBox 28">
              <a:extLst>
                <a:ext uri="{FF2B5EF4-FFF2-40B4-BE49-F238E27FC236}">
                  <a16:creationId xmlns:a16="http://schemas.microsoft.com/office/drawing/2014/main" id="{A737B8A2-BE59-D944-1DAA-2A36DC88448D}"/>
                </a:ext>
              </a:extLst>
            </p:cNvPr>
            <p:cNvSpPr txBox="1"/>
            <p:nvPr/>
          </p:nvSpPr>
          <p:spPr>
            <a:xfrm>
              <a:off x="9539171" y="241136"/>
              <a:ext cx="1771650" cy="369332"/>
            </a:xfrm>
            <a:prstGeom prst="rect">
              <a:avLst/>
            </a:prstGeom>
            <a:noFill/>
          </p:spPr>
          <p:txBody>
            <a:bodyPr wrap="square" rtlCol="0">
              <a:spAutoFit/>
            </a:bodyPr>
            <a:lstStyle/>
            <a:p>
              <a:r>
                <a:rPr lang="it-IT" i="1" dirty="0">
                  <a:solidFill>
                    <a:schemeClr val="bg1"/>
                  </a:solidFill>
                </a:rPr>
                <a:t>Names</a:t>
              </a:r>
            </a:p>
          </p:txBody>
        </p:sp>
        <p:sp>
          <p:nvSpPr>
            <p:cNvPr id="30" name="TextBox 29">
              <a:extLst>
                <a:ext uri="{FF2B5EF4-FFF2-40B4-BE49-F238E27FC236}">
                  <a16:creationId xmlns:a16="http://schemas.microsoft.com/office/drawing/2014/main" id="{399E0D7A-40E7-5FD4-9A9A-CA0F9C61BBCD}"/>
                </a:ext>
              </a:extLst>
            </p:cNvPr>
            <p:cNvSpPr txBox="1"/>
            <p:nvPr/>
          </p:nvSpPr>
          <p:spPr>
            <a:xfrm>
              <a:off x="2195396" y="216457"/>
              <a:ext cx="1771650" cy="369332"/>
            </a:xfrm>
            <a:prstGeom prst="rect">
              <a:avLst/>
            </a:prstGeom>
            <a:noFill/>
          </p:spPr>
          <p:txBody>
            <a:bodyPr wrap="square" rtlCol="0">
              <a:spAutoFit/>
            </a:bodyPr>
            <a:lstStyle/>
            <a:p>
              <a:r>
                <a:rPr lang="it-IT" i="1" dirty="0">
                  <a:solidFill>
                    <a:schemeClr val="bg1"/>
                  </a:solidFill>
                </a:rPr>
                <a:t>Content</a:t>
              </a:r>
            </a:p>
          </p:txBody>
        </p:sp>
      </p:grpSp>
      <p:sp>
        <p:nvSpPr>
          <p:cNvPr id="5" name="Rettangolo 4">
            <a:extLst>
              <a:ext uri="{FF2B5EF4-FFF2-40B4-BE49-F238E27FC236}">
                <a16:creationId xmlns:a16="http://schemas.microsoft.com/office/drawing/2014/main" id="{1BA852C2-05E4-3F83-933D-440791950B51}"/>
              </a:ext>
            </a:extLst>
          </p:cNvPr>
          <p:cNvSpPr/>
          <p:nvPr/>
        </p:nvSpPr>
        <p:spPr>
          <a:xfrm>
            <a:off x="0" y="575817"/>
            <a:ext cx="234892" cy="6295713"/>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A2E9D121-3A2F-A3C3-A7C5-094FF6C82B08}"/>
              </a:ext>
            </a:extLst>
          </p:cNvPr>
          <p:cNvSpPr/>
          <p:nvPr/>
        </p:nvSpPr>
        <p:spPr>
          <a:xfrm>
            <a:off x="0" y="6306971"/>
            <a:ext cx="12192000" cy="571760"/>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7A949F6-43F1-5B3F-81F0-CC9FC544AFEA}"/>
              </a:ext>
            </a:extLst>
          </p:cNvPr>
          <p:cNvSpPr/>
          <p:nvPr/>
        </p:nvSpPr>
        <p:spPr>
          <a:xfrm>
            <a:off x="11957107" y="275266"/>
            <a:ext cx="234892" cy="6295713"/>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1167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351182" y="-223510"/>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Use of the device</a:t>
            </a:r>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26566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2" y="457201"/>
            <a:ext cx="5287234" cy="1600200"/>
          </a:xfrm>
        </p:spPr>
        <p:txBody>
          <a:bodyPr/>
          <a:lstStyle/>
          <a:p>
            <a:r>
              <a:rPr lang="it-IT" dirty="0"/>
              <a:t>Access </a:t>
            </a:r>
            <a:r>
              <a:rPr lang="it-IT" dirty="0" err="1"/>
              <a:t>attributes</a:t>
            </a:r>
            <a:endParaRPr lang="it-IT" dirty="0"/>
          </a:p>
        </p:txBody>
      </p:sp>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p:txBody>
          <a:bodyPr>
            <a:normAutofit fontScale="55000" lnSpcReduction="20000"/>
          </a:bodyPr>
          <a:lstStyle/>
          <a:p>
            <a:endParaRPr lang="it-IT" dirty="0"/>
          </a:p>
          <a:p>
            <a:endParaRPr lang="it-IT" dirty="0"/>
          </a:p>
          <a:p>
            <a:r>
              <a:rPr lang="it-IT" dirty="0"/>
              <a:t>The </a:t>
            </a:r>
            <a:r>
              <a:rPr lang="it-IT" dirty="0" err="1"/>
              <a:t>interface</a:t>
            </a:r>
            <a:r>
              <a:rPr lang="it-IT" dirty="0"/>
              <a:t> </a:t>
            </a:r>
            <a:r>
              <a:rPr lang="it-IT" dirty="0" err="1"/>
              <a:t>between</a:t>
            </a:r>
            <a:r>
              <a:rPr lang="it-IT" dirty="0"/>
              <a:t> user and device </a:t>
            </a:r>
            <a:r>
              <a:rPr lang="it-IT" dirty="0" err="1"/>
              <a:t>is</a:t>
            </a:r>
            <a:r>
              <a:rPr lang="it-IT" dirty="0"/>
              <a:t> </a:t>
            </a:r>
            <a:r>
              <a:rPr lang="it-IT" dirty="0" err="1"/>
              <a:t>managed</a:t>
            </a:r>
            <a:r>
              <a:rPr lang="it-IT" dirty="0"/>
              <a:t> </a:t>
            </a:r>
            <a:r>
              <a:rPr lang="it-IT" dirty="0" err="1"/>
              <a:t>through</a:t>
            </a:r>
            <a:r>
              <a:rPr lang="it-IT" dirty="0"/>
              <a:t> </a:t>
            </a:r>
            <a:r>
              <a:rPr lang="it-IT" dirty="0" err="1"/>
              <a:t>attributes</a:t>
            </a:r>
            <a:r>
              <a:rPr lang="it-IT" dirty="0"/>
              <a:t>.</a:t>
            </a:r>
          </a:p>
          <a:p>
            <a:r>
              <a:rPr lang="it-IT" dirty="0"/>
              <a:t>From user side </a:t>
            </a:r>
            <a:r>
              <a:rPr lang="it-IT" dirty="0" err="1"/>
              <a:t>attributes</a:t>
            </a:r>
            <a:r>
              <a:rPr lang="it-IT" dirty="0"/>
              <a:t> can be </a:t>
            </a:r>
            <a:r>
              <a:rPr lang="it-IT" dirty="0" err="1"/>
              <a:t>considered</a:t>
            </a:r>
            <a:r>
              <a:rPr lang="it-IT" dirty="0"/>
              <a:t> ad </a:t>
            </a:r>
            <a:r>
              <a:rPr lang="it-IT" b="1" dirty="0"/>
              <a:t>files</a:t>
            </a:r>
            <a:r>
              <a:rPr lang="it-IT" dirty="0"/>
              <a:t> so </a:t>
            </a:r>
            <a:r>
              <a:rPr lang="it-IT" dirty="0" err="1"/>
              <a:t>they</a:t>
            </a:r>
            <a:r>
              <a:rPr lang="it-IT" dirty="0"/>
              <a:t> can be </a:t>
            </a:r>
            <a:r>
              <a:rPr lang="it-IT" dirty="0" err="1"/>
              <a:t>read</a:t>
            </a:r>
            <a:r>
              <a:rPr lang="it-IT" dirty="0"/>
              <a:t> and </a:t>
            </a:r>
            <a:r>
              <a:rPr lang="it-IT" dirty="0" err="1"/>
              <a:t>written</a:t>
            </a:r>
            <a:r>
              <a:rPr lang="it-IT" dirty="0"/>
              <a:t>.</a:t>
            </a:r>
          </a:p>
          <a:p>
            <a:r>
              <a:rPr lang="it-IT" dirty="0" err="1"/>
              <a:t>Each</a:t>
            </a:r>
            <a:r>
              <a:rPr lang="it-IT" dirty="0"/>
              <a:t> time </a:t>
            </a:r>
            <a:r>
              <a:rPr lang="it-IT" dirty="0" err="1"/>
              <a:t>we</a:t>
            </a:r>
            <a:r>
              <a:rPr lang="it-IT" dirty="0"/>
              <a:t> </a:t>
            </a:r>
            <a:r>
              <a:rPr lang="it-IT" b="1" dirty="0" err="1"/>
              <a:t>read</a:t>
            </a:r>
            <a:r>
              <a:rPr lang="it-IT" b="1" dirty="0"/>
              <a:t> or </a:t>
            </a:r>
            <a:r>
              <a:rPr lang="it-IT" b="1" dirty="0" err="1"/>
              <a:t>write</a:t>
            </a:r>
            <a:r>
              <a:rPr lang="it-IT" b="1" dirty="0"/>
              <a:t> </a:t>
            </a:r>
            <a:r>
              <a:rPr lang="it-IT" dirty="0"/>
              <a:t>an </a:t>
            </a:r>
            <a:r>
              <a:rPr lang="it-IT" dirty="0" err="1"/>
              <a:t>attribute</a:t>
            </a:r>
            <a:r>
              <a:rPr lang="it-IT" dirty="0"/>
              <a:t> </a:t>
            </a:r>
            <a:r>
              <a:rPr lang="it-IT" dirty="0" err="1"/>
              <a:t>actually</a:t>
            </a:r>
            <a:r>
              <a:rPr lang="it-IT" dirty="0"/>
              <a:t> </a:t>
            </a:r>
            <a:r>
              <a:rPr lang="it-IT" dirty="0" err="1"/>
              <a:t>we</a:t>
            </a:r>
            <a:r>
              <a:rPr lang="it-IT" dirty="0"/>
              <a:t> call one of the </a:t>
            </a:r>
            <a:r>
              <a:rPr lang="it-IT" b="1" dirty="0"/>
              <a:t>show/store </a:t>
            </a:r>
            <a:r>
              <a:rPr lang="it-IT" dirty="0" err="1"/>
              <a:t>function</a:t>
            </a:r>
            <a:r>
              <a:rPr lang="it-IT" dirty="0"/>
              <a:t> </a:t>
            </a:r>
            <a:r>
              <a:rPr lang="it-IT" dirty="0" err="1"/>
              <a:t>described</a:t>
            </a:r>
            <a:r>
              <a:rPr lang="it-IT" dirty="0"/>
              <a:t> in the device-driver (</a:t>
            </a:r>
            <a:r>
              <a:rPr lang="it-IT" dirty="0" err="1"/>
              <a:t>virt-sha.c</a:t>
            </a:r>
            <a:r>
              <a:rPr lang="it-IT" dirty="0"/>
              <a:t>).</a:t>
            </a:r>
          </a:p>
          <a:p>
            <a:r>
              <a:rPr lang="it-IT" dirty="0" err="1"/>
              <a:t>Each</a:t>
            </a:r>
            <a:r>
              <a:rPr lang="it-IT" dirty="0"/>
              <a:t> show/store </a:t>
            </a:r>
            <a:r>
              <a:rPr lang="it-IT" dirty="0" err="1"/>
              <a:t>function</a:t>
            </a:r>
            <a:r>
              <a:rPr lang="it-IT" dirty="0"/>
              <a:t> </a:t>
            </a:r>
            <a:r>
              <a:rPr lang="it-IT" dirty="0" err="1"/>
              <a:t>execute</a:t>
            </a:r>
            <a:r>
              <a:rPr lang="it-IT" dirty="0"/>
              <a:t> a </a:t>
            </a:r>
            <a:r>
              <a:rPr lang="it-IT" dirty="0" err="1"/>
              <a:t>read</a:t>
            </a:r>
            <a:r>
              <a:rPr lang="it-IT" dirty="0"/>
              <a:t>/</a:t>
            </a:r>
            <a:r>
              <a:rPr lang="it-IT" dirty="0" err="1"/>
              <a:t>write</a:t>
            </a:r>
            <a:r>
              <a:rPr lang="it-IT" dirty="0"/>
              <a:t> </a:t>
            </a:r>
            <a:r>
              <a:rPr lang="it-IT" dirty="0" err="1"/>
              <a:t>operation</a:t>
            </a:r>
            <a:r>
              <a:rPr lang="it-IT" dirty="0"/>
              <a:t> on a </a:t>
            </a:r>
            <a:r>
              <a:rPr lang="it-IT" dirty="0" err="1"/>
              <a:t>memory</a:t>
            </a:r>
            <a:r>
              <a:rPr lang="it-IT" dirty="0"/>
              <a:t> </a:t>
            </a:r>
            <a:r>
              <a:rPr lang="it-IT" dirty="0" err="1"/>
              <a:t>region</a:t>
            </a:r>
            <a:r>
              <a:rPr lang="it-IT" dirty="0"/>
              <a:t> and to </a:t>
            </a:r>
            <a:r>
              <a:rPr lang="it-IT" dirty="0" err="1"/>
              <a:t>perform</a:t>
            </a:r>
            <a:r>
              <a:rPr lang="it-IT" dirty="0"/>
              <a:t> </a:t>
            </a:r>
            <a:r>
              <a:rPr lang="it-IT" dirty="0" err="1"/>
              <a:t>this</a:t>
            </a:r>
            <a:r>
              <a:rPr lang="it-IT" dirty="0"/>
              <a:t> </a:t>
            </a:r>
            <a:r>
              <a:rPr lang="it-IT" dirty="0" err="1"/>
              <a:t>operation</a:t>
            </a:r>
            <a:r>
              <a:rPr lang="it-IT" dirty="0"/>
              <a:t> recalls </a:t>
            </a:r>
            <a:r>
              <a:rPr lang="it-IT" dirty="0" err="1"/>
              <a:t>read</a:t>
            </a:r>
            <a:r>
              <a:rPr lang="it-IT" dirty="0"/>
              <a:t>/</a:t>
            </a:r>
            <a:r>
              <a:rPr lang="it-IT" dirty="0" err="1"/>
              <a:t>write</a:t>
            </a:r>
            <a:r>
              <a:rPr lang="it-IT" dirty="0"/>
              <a:t> </a:t>
            </a:r>
            <a:r>
              <a:rPr lang="it-IT" dirty="0" err="1"/>
              <a:t>function</a:t>
            </a:r>
            <a:r>
              <a:rPr lang="it-IT" dirty="0"/>
              <a:t> </a:t>
            </a:r>
            <a:r>
              <a:rPr lang="it-IT" dirty="0" err="1"/>
              <a:t>described</a:t>
            </a:r>
            <a:r>
              <a:rPr lang="it-IT" dirty="0"/>
              <a:t> in the </a:t>
            </a:r>
            <a:r>
              <a:rPr lang="it-IT" b="1" dirty="0"/>
              <a:t>device </a:t>
            </a:r>
            <a:r>
              <a:rPr lang="it-IT" b="1" dirty="0" err="1"/>
              <a:t>memory</a:t>
            </a:r>
            <a:r>
              <a:rPr lang="it-IT" b="1" dirty="0"/>
              <a:t> options </a:t>
            </a:r>
            <a:r>
              <a:rPr lang="it-IT" dirty="0"/>
              <a:t>(</a:t>
            </a:r>
            <a:r>
              <a:rPr lang="it-IT" dirty="0" err="1"/>
              <a:t>virt_sha.c</a:t>
            </a:r>
            <a:r>
              <a:rPr lang="it-IT" dirty="0"/>
              <a:t>).</a:t>
            </a:r>
          </a:p>
        </p:txBody>
      </p:sp>
      <p:graphicFrame>
        <p:nvGraphicFramePr>
          <p:cNvPr id="8" name="Content Placeholder 7">
            <a:extLst>
              <a:ext uri="{FF2B5EF4-FFF2-40B4-BE49-F238E27FC236}">
                <a16:creationId xmlns:a16="http://schemas.microsoft.com/office/drawing/2014/main" id="{8520759F-A124-078B-6184-CB74B8049008}"/>
              </a:ext>
            </a:extLst>
          </p:cNvPr>
          <p:cNvGraphicFramePr>
            <a:graphicFrameLocks noGrp="1"/>
          </p:cNvGraphicFramePr>
          <p:nvPr>
            <p:ph idx="1"/>
            <p:extLst>
              <p:ext uri="{D42A27DB-BD31-4B8C-83A1-F6EECF244321}">
                <p14:modId xmlns:p14="http://schemas.microsoft.com/office/powerpoint/2010/main" val="3439618579"/>
              </p:ext>
            </p:extLst>
          </p:nvPr>
        </p:nvGraphicFramePr>
        <p:xfrm>
          <a:off x="6285389" y="935865"/>
          <a:ext cx="5761609" cy="2966720"/>
        </p:xfrm>
        <a:graphic>
          <a:graphicData uri="http://schemas.openxmlformats.org/drawingml/2006/table">
            <a:tbl>
              <a:tblPr firstRow="1" bandRow="1">
                <a:tableStyleId>{5C22544A-7EE6-4342-B048-85BDC9FD1C3A}</a:tableStyleId>
              </a:tblPr>
              <a:tblGrid>
                <a:gridCol w="1956346">
                  <a:extLst>
                    <a:ext uri="{9D8B030D-6E8A-4147-A177-3AD203B41FA5}">
                      <a16:colId xmlns:a16="http://schemas.microsoft.com/office/drawing/2014/main" val="610419611"/>
                    </a:ext>
                  </a:extLst>
                </a:gridCol>
                <a:gridCol w="1887502">
                  <a:extLst>
                    <a:ext uri="{9D8B030D-6E8A-4147-A177-3AD203B41FA5}">
                      <a16:colId xmlns:a16="http://schemas.microsoft.com/office/drawing/2014/main" val="832948025"/>
                    </a:ext>
                  </a:extLst>
                </a:gridCol>
                <a:gridCol w="1917761">
                  <a:extLst>
                    <a:ext uri="{9D8B030D-6E8A-4147-A177-3AD203B41FA5}">
                      <a16:colId xmlns:a16="http://schemas.microsoft.com/office/drawing/2014/main" val="3851628508"/>
                    </a:ext>
                  </a:extLst>
                </a:gridCol>
              </a:tblGrid>
              <a:tr h="370840">
                <a:tc>
                  <a:txBody>
                    <a:bodyPr/>
                    <a:lstStyle/>
                    <a:p>
                      <a:pPr algn="l"/>
                      <a:r>
                        <a:rPr lang="it-IT" dirty="0"/>
                        <a:t>Prompt </a:t>
                      </a:r>
                    </a:p>
                  </a:txBody>
                  <a:tcPr anchor="ctr"/>
                </a:tc>
                <a:tc>
                  <a:txBody>
                    <a:bodyPr/>
                    <a:lstStyle/>
                    <a:p>
                      <a:pPr algn="l"/>
                      <a:r>
                        <a:rPr lang="it-IT" dirty="0"/>
                        <a:t>Driver </a:t>
                      </a:r>
                    </a:p>
                  </a:txBody>
                  <a:tcPr anchor="ctr"/>
                </a:tc>
                <a:tc>
                  <a:txBody>
                    <a:bodyPr/>
                    <a:lstStyle/>
                    <a:p>
                      <a:pPr algn="l"/>
                      <a:r>
                        <a:rPr lang="it-IT" dirty="0"/>
                        <a:t>Device </a:t>
                      </a:r>
                    </a:p>
                  </a:txBody>
                  <a:tcPr anchor="ctr"/>
                </a:tc>
                <a:extLst>
                  <a:ext uri="{0D108BD9-81ED-4DB2-BD59-A6C34878D82A}">
                    <a16:rowId xmlns:a16="http://schemas.microsoft.com/office/drawing/2014/main" val="1938225940"/>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id</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show_id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rowSpan="5">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virt_sha_read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extLst>
                  <a:ext uri="{0D108BD9-81ED-4DB2-BD59-A6C34878D82A}">
                    <a16:rowId xmlns:a16="http://schemas.microsoft.com/office/drawing/2014/main" val="3486004758"/>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a:t>
                      </a:r>
                      <a:r>
                        <a:rPr lang="it-IT" dirty="0" err="1">
                          <a:latin typeface="Kigelia Light" panose="020B0303020202020203" pitchFamily="34" charset="0"/>
                          <a:ea typeface="Kigelia Light" panose="020B0303020202020203" pitchFamily="34" charset="0"/>
                          <a:cs typeface="Kigelia Light" panose="020B0303020202020203" pitchFamily="34" charset="0"/>
                        </a:rPr>
                        <a:t>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3110742611"/>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a:t>
                      </a:r>
                      <a:r>
                        <a:rPr lang="it-IT" dirty="0" err="1">
                          <a:latin typeface="Kigelia Light" panose="020B0303020202020203" pitchFamily="34" charset="0"/>
                          <a:ea typeface="Kigelia Light" panose="020B0303020202020203" pitchFamily="34" charset="0"/>
                          <a:cs typeface="Kigelia Light" panose="020B0303020202020203" pitchFamily="34" charset="0"/>
                        </a:rPr>
                        <a:t>busy</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show_busy</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1886222314"/>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input</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show_input</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1545307664"/>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output</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show_output</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681009617"/>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echo</a:t>
                      </a:r>
                      <a:r>
                        <a:rPr lang="it-IT" dirty="0">
                          <a:latin typeface="Kigelia Light" panose="020B0303020202020203" pitchFamily="34" charset="0"/>
                          <a:ea typeface="Kigelia Light" panose="020B0303020202020203" pitchFamily="34" charset="0"/>
                          <a:cs typeface="Kigelia Light" panose="020B0303020202020203" pitchFamily="34" charset="0"/>
                        </a:rPr>
                        <a:t> «</a:t>
                      </a:r>
                      <a:r>
                        <a:rPr lang="it-IT" dirty="0" err="1">
                          <a:latin typeface="Kigelia Light" panose="020B0303020202020203" pitchFamily="34" charset="0"/>
                          <a:ea typeface="Kigelia Light" panose="020B0303020202020203" pitchFamily="34" charset="0"/>
                          <a:cs typeface="Kigelia Light" panose="020B0303020202020203" pitchFamily="34" charset="0"/>
                        </a:rPr>
                        <a:t>str</a:t>
                      </a:r>
                      <a:r>
                        <a:rPr lang="it-IT" dirty="0">
                          <a:latin typeface="Kigelia Light" panose="020B0303020202020203" pitchFamily="34" charset="0"/>
                          <a:ea typeface="Kigelia Light" panose="020B0303020202020203" pitchFamily="34" charset="0"/>
                          <a:cs typeface="Kigelia Light" panose="020B0303020202020203" pitchFamily="34" charset="0"/>
                        </a:rPr>
                        <a:t>» &gt; input</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store_input</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rowSpan="2">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virt_sha_write</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extLst>
                  <a:ext uri="{0D108BD9-81ED-4DB2-BD59-A6C34878D82A}">
                    <a16:rowId xmlns:a16="http://schemas.microsoft.com/office/drawing/2014/main" val="4055932365"/>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echo</a:t>
                      </a:r>
                      <a:r>
                        <a:rPr lang="it-IT" dirty="0">
                          <a:latin typeface="Kigelia Light" panose="020B0303020202020203" pitchFamily="34" charset="0"/>
                          <a:ea typeface="Kigelia Light" panose="020B0303020202020203" pitchFamily="34" charset="0"/>
                          <a:cs typeface="Kigelia Light" panose="020B0303020202020203" pitchFamily="34" charset="0"/>
                        </a:rPr>
                        <a:t> 1 &gt; </a:t>
                      </a:r>
                      <a:r>
                        <a:rPr lang="it-IT" dirty="0" err="1">
                          <a:latin typeface="Kigelia Light" panose="020B0303020202020203" pitchFamily="34" charset="0"/>
                          <a:ea typeface="Kigelia Light" panose="020B0303020202020203" pitchFamily="34" charset="0"/>
                          <a:cs typeface="Kigelia Light" panose="020B0303020202020203" pitchFamily="34" charset="0"/>
                        </a:rPr>
                        <a:t>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store_cmd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106870862"/>
                  </a:ext>
                </a:extLst>
              </a:tr>
            </a:tbl>
          </a:graphicData>
        </a:graphic>
      </p:graphicFrame>
    </p:spTree>
    <p:extLst>
      <p:ext uri="{BB962C8B-B14F-4D97-AF65-F5344CB8AC3E}">
        <p14:creationId xmlns:p14="http://schemas.microsoft.com/office/powerpoint/2010/main" val="3100324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4C0C11B-582D-4BD6-AFEF-ED15AAF1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22832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91A6283-57DF-E9E5-3C40-A15F8518F0D3}"/>
              </a:ext>
            </a:extLst>
          </p:cNvPr>
          <p:cNvSpPr>
            <a:spLocks noGrp="1"/>
          </p:cNvSpPr>
          <p:nvPr>
            <p:ph type="title"/>
          </p:nvPr>
        </p:nvSpPr>
        <p:spPr>
          <a:xfrm>
            <a:off x="484553" y="652051"/>
            <a:ext cx="8476567" cy="1495616"/>
          </a:xfrm>
        </p:spPr>
        <p:txBody>
          <a:bodyPr vert="horz" lIns="91440" tIns="45720" rIns="91440" bIns="45720" rtlCol="0" anchor="ctr">
            <a:normAutofit/>
          </a:bodyPr>
          <a:lstStyle/>
          <a:p>
            <a:r>
              <a:rPr lang="en-US" dirty="0"/>
              <a:t>An easier way…</a:t>
            </a:r>
          </a:p>
        </p:txBody>
      </p:sp>
      <p:grpSp>
        <p:nvGrpSpPr>
          <p:cNvPr id="15" name="Group 14">
            <a:extLst>
              <a:ext uri="{FF2B5EF4-FFF2-40B4-BE49-F238E27FC236}">
                <a16:creationId xmlns:a16="http://schemas.microsoft.com/office/drawing/2014/main" id="{16E5FE72-E50C-4D31-BB8A-9DAC217CB0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3997" y="-2084"/>
            <a:ext cx="3048003" cy="2292774"/>
            <a:chOff x="6096002" y="-9073"/>
            <a:chExt cx="6095998" cy="6867073"/>
          </a:xfrm>
        </p:grpSpPr>
        <p:sp>
          <p:nvSpPr>
            <p:cNvPr id="16" name="Rectangle 15">
              <a:extLst>
                <a:ext uri="{FF2B5EF4-FFF2-40B4-BE49-F238E27FC236}">
                  <a16:creationId xmlns:a16="http://schemas.microsoft.com/office/drawing/2014/main" id="{C9337740-26B0-4D7D-9991-5D74346B9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7F3C2-57C2-43EA-9688-9AD33D1A9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Segnaposto contenuto 5">
            <a:extLst>
              <a:ext uri="{FF2B5EF4-FFF2-40B4-BE49-F238E27FC236}">
                <a16:creationId xmlns:a16="http://schemas.microsoft.com/office/drawing/2014/main" id="{BB619EDA-C2B2-6F01-9D22-20FD0E8FA943}"/>
              </a:ext>
            </a:extLst>
          </p:cNvPr>
          <p:cNvPicPr>
            <a:picLocks noGrp="1" noChangeAspect="1"/>
          </p:cNvPicPr>
          <p:nvPr>
            <p:ph idx="1"/>
          </p:nvPr>
        </p:nvPicPr>
        <p:blipFill>
          <a:blip r:embed="rId2"/>
          <a:stretch>
            <a:fillRect/>
          </a:stretch>
        </p:blipFill>
        <p:spPr>
          <a:xfrm>
            <a:off x="1370200" y="4872183"/>
            <a:ext cx="9251572" cy="1688411"/>
          </a:xfrm>
          <a:prstGeom prst="rect">
            <a:avLst/>
          </a:prstGeom>
        </p:spPr>
      </p:pic>
      <p:sp>
        <p:nvSpPr>
          <p:cNvPr id="6" name="CasellaDiTesto 5">
            <a:extLst>
              <a:ext uri="{FF2B5EF4-FFF2-40B4-BE49-F238E27FC236}">
                <a16:creationId xmlns:a16="http://schemas.microsoft.com/office/drawing/2014/main" id="{9124E78A-E48C-8E51-F5B5-5E4547DF920F}"/>
              </a:ext>
            </a:extLst>
          </p:cNvPr>
          <p:cNvSpPr txBox="1"/>
          <p:nvPr/>
        </p:nvSpPr>
        <p:spPr>
          <a:xfrm>
            <a:off x="695115" y="2668413"/>
            <a:ext cx="10601741"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Using direct access to parameters works, but it's quite inconvenient for a user to code all the functions to access and use our device in his program. Nevertheless, a normal user should know if the device and driver are installed, but he cannot know where it is. For this and other reasons we decided to create the library "Sha256_library" that gives some function to interact with the device. </a:t>
            </a:r>
          </a:p>
          <a:p>
            <a:r>
              <a:rPr lang="en-US" dirty="0">
                <a:latin typeface="Calibri" panose="020F0502020204030204" pitchFamily="34" charset="0"/>
                <a:ea typeface="Calibri" panose="020F0502020204030204" pitchFamily="34" charset="0"/>
                <a:cs typeface="Times New Roman" panose="02020603050405020304" pitchFamily="18" charset="0"/>
              </a:rPr>
              <a:t>All users should include this library and use it as described in the following slides.</a:t>
            </a:r>
            <a:endParaRPr lang="it-IT" dirty="0"/>
          </a:p>
        </p:txBody>
      </p:sp>
    </p:spTree>
    <p:extLst>
      <p:ext uri="{BB962C8B-B14F-4D97-AF65-F5344CB8AC3E}">
        <p14:creationId xmlns:p14="http://schemas.microsoft.com/office/powerpoint/2010/main" val="268931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457201"/>
            <a:ext cx="4037114" cy="1193334"/>
          </a:xfrm>
        </p:spPr>
        <p:txBody>
          <a:bodyPr/>
          <a:lstStyle/>
          <a:p>
            <a:pPr algn="ctr"/>
            <a:r>
              <a:rPr lang="it-IT" dirty="0"/>
              <a:t>How do </a:t>
            </a:r>
            <a:r>
              <a:rPr lang="it-IT" dirty="0" err="1"/>
              <a:t>we</a:t>
            </a:r>
            <a:r>
              <a:rPr lang="it-IT" dirty="0"/>
              <a:t> access device </a:t>
            </a:r>
            <a:r>
              <a:rPr lang="it-IT" dirty="0" err="1"/>
              <a:t>memory</a:t>
            </a:r>
            <a:r>
              <a:rPr lang="it-IT" dirty="0"/>
              <a:t>?</a:t>
            </a:r>
          </a:p>
        </p:txBody>
      </p:sp>
      <p:pic>
        <p:nvPicPr>
          <p:cNvPr id="6" name="Segnaposto contenuto 5">
            <a:extLst>
              <a:ext uri="{FF2B5EF4-FFF2-40B4-BE49-F238E27FC236}">
                <a16:creationId xmlns:a16="http://schemas.microsoft.com/office/drawing/2014/main" id="{F9EAEBAC-3A90-13E8-5F9F-7998FC3D560F}"/>
              </a:ext>
            </a:extLst>
          </p:cNvPr>
          <p:cNvPicPr>
            <a:picLocks noGrp="1" noChangeAspect="1"/>
          </p:cNvPicPr>
          <p:nvPr>
            <p:ph idx="1"/>
          </p:nvPr>
        </p:nvPicPr>
        <p:blipFill>
          <a:blip r:embed="rId2"/>
          <a:stretch>
            <a:fillRect/>
          </a:stretch>
        </p:blipFill>
        <p:spPr>
          <a:xfrm>
            <a:off x="6606184" y="1058074"/>
            <a:ext cx="5084763" cy="1289829"/>
          </a:xfrm>
        </p:spPr>
      </p:pic>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3429000"/>
            <a:ext cx="5287234" cy="3354388"/>
          </a:xfrm>
        </p:spPr>
        <p:txBody>
          <a:bodyPr>
            <a:normAutofit/>
          </a:bodyPr>
          <a:lstStyle/>
          <a:p>
            <a:r>
              <a:rPr lang="it-IT" sz="1200" dirty="0"/>
              <a:t>Linux </a:t>
            </a:r>
            <a:r>
              <a:rPr lang="it-IT" sz="1200" dirty="0" err="1"/>
              <a:t>provides</a:t>
            </a:r>
            <a:r>
              <a:rPr lang="it-IT" sz="1200" dirty="0"/>
              <a:t> a special feature to ‘’</a:t>
            </a:r>
            <a:r>
              <a:rPr lang="it-IT" sz="1200" dirty="0" err="1"/>
              <a:t>communicate</a:t>
            </a:r>
            <a:r>
              <a:rPr lang="it-IT" sz="1200" dirty="0"/>
              <a:t>’’ with the kernel </a:t>
            </a:r>
            <a:r>
              <a:rPr lang="it-IT" sz="1200" dirty="0" err="1"/>
              <a:t>memory</a:t>
            </a:r>
            <a:r>
              <a:rPr lang="it-IT" sz="1200" dirty="0"/>
              <a:t> </a:t>
            </a:r>
            <a:r>
              <a:rPr lang="it-IT" sz="1200" dirty="0" err="1"/>
              <a:t>using</a:t>
            </a:r>
            <a:r>
              <a:rPr lang="it-IT" sz="1200" dirty="0"/>
              <a:t> </a:t>
            </a:r>
            <a:r>
              <a:rPr lang="it-IT" sz="1200" dirty="0" err="1"/>
              <a:t>attributes</a:t>
            </a:r>
            <a:r>
              <a:rPr lang="it-IT" sz="1200" dirty="0"/>
              <a:t>. </a:t>
            </a:r>
            <a:br>
              <a:rPr lang="it-IT" sz="1200" dirty="0"/>
            </a:br>
            <a:br>
              <a:rPr lang="it-IT" sz="1200" dirty="0"/>
            </a:br>
            <a:r>
              <a:rPr lang="en-US" sz="1200" dirty="0"/>
              <a:t>Attributes are </a:t>
            </a:r>
            <a:r>
              <a:rPr lang="en-US" sz="1200" dirty="0" err="1"/>
              <a:t>sysfs</a:t>
            </a:r>
            <a:r>
              <a:rPr lang="en-US" sz="1200" dirty="0"/>
              <a:t> files exported to the user space by </a:t>
            </a:r>
            <a:r>
              <a:rPr lang="en-US" sz="1200" dirty="0" err="1"/>
              <a:t>kobjects</a:t>
            </a:r>
            <a:r>
              <a:rPr lang="en-US" sz="1200" dirty="0"/>
              <a:t>. An attribute represents an object property that can be readable, writable, or both, from the user space. That said, every data structure that embeds a struct </a:t>
            </a:r>
            <a:r>
              <a:rPr lang="en-US" sz="1200" dirty="0" err="1"/>
              <a:t>kobject</a:t>
            </a:r>
            <a:r>
              <a:rPr lang="en-US" sz="1200" dirty="0"/>
              <a:t> can expose either default attributes provided by the </a:t>
            </a:r>
            <a:r>
              <a:rPr lang="en-US" sz="1200" dirty="0" err="1"/>
              <a:t>kobject</a:t>
            </a:r>
            <a:r>
              <a:rPr lang="en-US" sz="1200" dirty="0"/>
              <a:t> itself (if any), or custom ones. In other words, attributes map kernel data to files in </a:t>
            </a:r>
            <a:r>
              <a:rPr lang="en-US" sz="1200" dirty="0" err="1"/>
              <a:t>sysfs</a:t>
            </a:r>
            <a:r>
              <a:rPr lang="en-US" sz="1200" dirty="0"/>
              <a:t>.</a:t>
            </a:r>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06184" y="2577239"/>
            <a:ext cx="5084763" cy="1200329"/>
          </a:xfrm>
          <a:prstGeom prst="rect">
            <a:avLst/>
          </a:prstGeom>
          <a:noFill/>
        </p:spPr>
        <p:txBody>
          <a:bodyPr wrap="square">
            <a:spAutoFit/>
          </a:bodyPr>
          <a:lstStyle/>
          <a:p>
            <a:r>
              <a:rPr lang="it-IT" sz="1200" dirty="0" err="1"/>
              <a:t>Struct</a:t>
            </a:r>
            <a:r>
              <a:rPr lang="it-IT" sz="1200" dirty="0"/>
              <a:t> </a:t>
            </a:r>
            <a:r>
              <a:rPr lang="it-IT" sz="1200" dirty="0" err="1"/>
              <a:t>above</a:t>
            </a:r>
            <a:r>
              <a:rPr lang="it-IT" sz="1200" dirty="0"/>
              <a:t> </a:t>
            </a:r>
            <a:r>
              <a:rPr lang="it-IT" sz="1200" dirty="0" err="1"/>
              <a:t>is</a:t>
            </a:r>
            <a:r>
              <a:rPr lang="it-IT" sz="1200" dirty="0"/>
              <a:t> the </a:t>
            </a:r>
            <a:r>
              <a:rPr lang="it-IT" sz="1200" dirty="0" err="1"/>
              <a:t>linux</a:t>
            </a:r>
            <a:r>
              <a:rPr lang="it-IT" sz="1200" dirty="0"/>
              <a:t> </a:t>
            </a:r>
            <a:r>
              <a:rPr lang="it-IT" sz="1200" dirty="0" err="1"/>
              <a:t>definition</a:t>
            </a:r>
            <a:r>
              <a:rPr lang="it-IT" sz="1200" dirty="0"/>
              <a:t> to use </a:t>
            </a:r>
            <a:r>
              <a:rPr lang="it-IT" sz="1200" dirty="0" err="1"/>
              <a:t>attributes</a:t>
            </a:r>
            <a:r>
              <a:rPr lang="it-IT" sz="1200" dirty="0"/>
              <a:t>. </a:t>
            </a:r>
            <a:r>
              <a:rPr lang="it-IT" sz="1200" dirty="0" err="1"/>
              <a:t>As</a:t>
            </a:r>
            <a:r>
              <a:rPr lang="it-IT" sz="1200" dirty="0"/>
              <a:t> can be </a:t>
            </a:r>
            <a:r>
              <a:rPr lang="it-IT" sz="1200" dirty="0" err="1"/>
              <a:t>seen</a:t>
            </a:r>
            <a:r>
              <a:rPr lang="it-IT" sz="1200" dirty="0"/>
              <a:t>, a </a:t>
            </a:r>
            <a:r>
              <a:rPr lang="it-IT" sz="1200" dirty="0" err="1"/>
              <a:t>read</a:t>
            </a:r>
            <a:r>
              <a:rPr lang="it-IT" sz="1200" dirty="0"/>
              <a:t> and </a:t>
            </a:r>
            <a:r>
              <a:rPr lang="it-IT" sz="1200" dirty="0" err="1"/>
              <a:t>write</a:t>
            </a:r>
            <a:r>
              <a:rPr lang="it-IT" sz="1200" dirty="0"/>
              <a:t> </a:t>
            </a:r>
            <a:r>
              <a:rPr lang="it-IT" sz="1200" dirty="0" err="1"/>
              <a:t>function</a:t>
            </a:r>
            <a:r>
              <a:rPr lang="it-IT" sz="1200" dirty="0"/>
              <a:t> can be </a:t>
            </a:r>
            <a:r>
              <a:rPr lang="it-IT" sz="1200" dirty="0" err="1"/>
              <a:t>defined</a:t>
            </a:r>
            <a:r>
              <a:rPr lang="it-IT" sz="1200" dirty="0"/>
              <a:t> by the user writing the kernel </a:t>
            </a:r>
            <a:r>
              <a:rPr lang="it-IT" sz="1200" dirty="0" err="1"/>
              <a:t>module</a:t>
            </a:r>
            <a:r>
              <a:rPr lang="it-IT" sz="1200" dirty="0"/>
              <a:t>. </a:t>
            </a:r>
            <a:r>
              <a:rPr lang="it-IT" sz="1200" dirty="0" err="1"/>
              <a:t>Notice</a:t>
            </a:r>
            <a:r>
              <a:rPr lang="it-IT" sz="1200" dirty="0"/>
              <a:t> </a:t>
            </a:r>
            <a:r>
              <a:rPr lang="it-IT" sz="1200" dirty="0" err="1"/>
              <a:t>that</a:t>
            </a:r>
            <a:r>
              <a:rPr lang="it-IT" sz="1200" dirty="0"/>
              <a:t> *</a:t>
            </a:r>
            <a:r>
              <a:rPr lang="it-IT" sz="1200" dirty="0" err="1"/>
              <a:t>buf</a:t>
            </a:r>
            <a:r>
              <a:rPr lang="it-IT" sz="1200" dirty="0"/>
              <a:t> </a:t>
            </a:r>
            <a:r>
              <a:rPr lang="it-IT" sz="1200" dirty="0" err="1"/>
              <a:t>is</a:t>
            </a:r>
            <a:r>
              <a:rPr lang="it-IT" sz="1200" dirty="0"/>
              <a:t> the pointer to </a:t>
            </a:r>
            <a:r>
              <a:rPr lang="it-IT" sz="1200" dirty="0" err="1"/>
              <a:t>string</a:t>
            </a:r>
            <a:r>
              <a:rPr lang="it-IT" sz="1200" dirty="0"/>
              <a:t> </a:t>
            </a:r>
            <a:r>
              <a:rPr lang="it-IT" sz="1200" dirty="0" err="1"/>
              <a:t>that</a:t>
            </a:r>
            <a:r>
              <a:rPr lang="it-IT" sz="1200" dirty="0"/>
              <a:t> </a:t>
            </a:r>
            <a:r>
              <a:rPr lang="it-IT" sz="1200" dirty="0" err="1"/>
              <a:t>contains</a:t>
            </a:r>
            <a:r>
              <a:rPr lang="it-IT" sz="1200" dirty="0"/>
              <a:t> data to be </a:t>
            </a:r>
            <a:r>
              <a:rPr lang="it-IT" sz="1200" dirty="0" err="1"/>
              <a:t>read</a:t>
            </a:r>
            <a:r>
              <a:rPr lang="it-IT" sz="1200" dirty="0"/>
              <a:t> or </a:t>
            </a:r>
            <a:r>
              <a:rPr lang="it-IT" sz="1200" dirty="0" err="1"/>
              <a:t>written</a:t>
            </a:r>
            <a:r>
              <a:rPr lang="it-IT" sz="1200" dirty="0"/>
              <a:t>.</a:t>
            </a:r>
          </a:p>
          <a:p>
            <a:endParaRPr lang="it-IT" sz="1200" dirty="0"/>
          </a:p>
          <a:p>
            <a:r>
              <a:rPr lang="it-IT" sz="1200" dirty="0"/>
              <a:t>An </a:t>
            </a:r>
            <a:r>
              <a:rPr lang="it-IT" sz="1200" dirty="0" err="1"/>
              <a:t>attribute</a:t>
            </a:r>
            <a:r>
              <a:rPr lang="it-IT" sz="1200" dirty="0"/>
              <a:t> </a:t>
            </a:r>
            <a:r>
              <a:rPr lang="it-IT" sz="1200" dirty="0" err="1"/>
              <a:t>is</a:t>
            </a:r>
            <a:r>
              <a:rPr lang="it-IT" sz="1200" dirty="0"/>
              <a:t> </a:t>
            </a:r>
            <a:r>
              <a:rPr lang="it-IT" sz="1200" dirty="0" err="1"/>
              <a:t>created</a:t>
            </a:r>
            <a:r>
              <a:rPr lang="it-IT" sz="1200" dirty="0"/>
              <a:t> </a:t>
            </a:r>
            <a:r>
              <a:rPr lang="it-IT" sz="1200" dirty="0" err="1"/>
              <a:t>through</a:t>
            </a:r>
            <a:r>
              <a:rPr lang="it-IT" sz="1200" dirty="0"/>
              <a:t> the following macro:</a:t>
            </a:r>
          </a:p>
        </p:txBody>
      </p:sp>
      <p:pic>
        <p:nvPicPr>
          <p:cNvPr id="13" name="Immagine 12">
            <a:extLst>
              <a:ext uri="{FF2B5EF4-FFF2-40B4-BE49-F238E27FC236}">
                <a16:creationId xmlns:a16="http://schemas.microsoft.com/office/drawing/2014/main" id="{1721F2A0-4B88-8153-1803-F99F8EDEC738}"/>
              </a:ext>
            </a:extLst>
          </p:cNvPr>
          <p:cNvPicPr>
            <a:picLocks noChangeAspect="1"/>
          </p:cNvPicPr>
          <p:nvPr/>
        </p:nvPicPr>
        <p:blipFill>
          <a:blip r:embed="rId3"/>
          <a:stretch>
            <a:fillRect/>
          </a:stretch>
        </p:blipFill>
        <p:spPr>
          <a:xfrm>
            <a:off x="6606184" y="4006904"/>
            <a:ext cx="3963944" cy="504170"/>
          </a:xfrm>
          <a:prstGeom prst="rect">
            <a:avLst/>
          </a:prstGeom>
        </p:spPr>
      </p:pic>
      <p:sp>
        <p:nvSpPr>
          <p:cNvPr id="15" name="CasellaDiTesto 14">
            <a:extLst>
              <a:ext uri="{FF2B5EF4-FFF2-40B4-BE49-F238E27FC236}">
                <a16:creationId xmlns:a16="http://schemas.microsoft.com/office/drawing/2014/main" id="{FA269B24-C018-3D65-CFE6-70BAD7DA3B78}"/>
              </a:ext>
            </a:extLst>
          </p:cNvPr>
          <p:cNvSpPr txBox="1"/>
          <p:nvPr/>
        </p:nvSpPr>
        <p:spPr>
          <a:xfrm>
            <a:off x="6606184" y="4854525"/>
            <a:ext cx="5084763" cy="830997"/>
          </a:xfrm>
          <a:prstGeom prst="rect">
            <a:avLst/>
          </a:prstGeom>
          <a:noFill/>
        </p:spPr>
        <p:txBody>
          <a:bodyPr wrap="square">
            <a:spAutoFit/>
          </a:bodyPr>
          <a:lstStyle/>
          <a:p>
            <a:r>
              <a:rPr lang="it-IT" sz="1200" i="1" dirty="0"/>
              <a:t>_name </a:t>
            </a:r>
            <a:r>
              <a:rPr lang="it-IT" sz="1200" dirty="0" err="1"/>
              <a:t>is</a:t>
            </a:r>
            <a:r>
              <a:rPr lang="it-IT" sz="1200" dirty="0"/>
              <a:t> the </a:t>
            </a:r>
            <a:r>
              <a:rPr lang="it-IT" sz="1200" dirty="0" err="1"/>
              <a:t>attribute</a:t>
            </a:r>
            <a:r>
              <a:rPr lang="it-IT" sz="1200" dirty="0"/>
              <a:t> name</a:t>
            </a:r>
          </a:p>
          <a:p>
            <a:r>
              <a:rPr lang="it-IT" sz="1200" i="1" dirty="0"/>
              <a:t>_mode </a:t>
            </a:r>
            <a:r>
              <a:rPr lang="it-IT" sz="1200" dirty="0" err="1"/>
              <a:t>defines</a:t>
            </a:r>
            <a:r>
              <a:rPr lang="it-IT" sz="1200" dirty="0"/>
              <a:t> the </a:t>
            </a:r>
            <a:r>
              <a:rPr lang="it-IT" sz="1200" dirty="0" err="1"/>
              <a:t>accessing</a:t>
            </a:r>
            <a:r>
              <a:rPr lang="it-IT" sz="1200" dirty="0"/>
              <a:t> </a:t>
            </a:r>
            <a:r>
              <a:rPr lang="it-IT" sz="1200" dirty="0" err="1"/>
              <a:t>rights</a:t>
            </a:r>
            <a:endParaRPr lang="it-IT" sz="1200" dirty="0"/>
          </a:p>
          <a:p>
            <a:r>
              <a:rPr lang="it-IT" sz="1200" dirty="0"/>
              <a:t> </a:t>
            </a:r>
            <a:r>
              <a:rPr lang="it-IT" sz="1200" i="1" dirty="0"/>
              <a:t>_show </a:t>
            </a:r>
            <a:r>
              <a:rPr lang="it-IT" sz="1200" dirty="0"/>
              <a:t>and </a:t>
            </a:r>
            <a:r>
              <a:rPr lang="it-IT" sz="1200" i="1" dirty="0"/>
              <a:t>_store </a:t>
            </a:r>
            <a:r>
              <a:rPr lang="it-IT" sz="1200" dirty="0"/>
              <a:t>are </a:t>
            </a:r>
            <a:r>
              <a:rPr lang="it-IT" sz="1200" dirty="0" err="1"/>
              <a:t>respectively</a:t>
            </a:r>
            <a:r>
              <a:rPr lang="it-IT" sz="1200" dirty="0"/>
              <a:t> the </a:t>
            </a:r>
            <a:r>
              <a:rPr lang="it-IT" sz="1200" dirty="0" err="1"/>
              <a:t>read</a:t>
            </a:r>
            <a:r>
              <a:rPr lang="it-IT" sz="1200" dirty="0"/>
              <a:t> and </a:t>
            </a:r>
            <a:r>
              <a:rPr lang="it-IT" sz="1200" dirty="0" err="1"/>
              <a:t>write</a:t>
            </a:r>
            <a:r>
              <a:rPr lang="it-IT" sz="1200" dirty="0"/>
              <a:t> </a:t>
            </a:r>
            <a:r>
              <a:rPr lang="it-IT" sz="1200" dirty="0" err="1"/>
              <a:t>functions</a:t>
            </a:r>
            <a:r>
              <a:rPr lang="it-IT" sz="1200" dirty="0"/>
              <a:t> </a:t>
            </a:r>
            <a:r>
              <a:rPr lang="it-IT" sz="1200" dirty="0" err="1"/>
              <a:t>associated</a:t>
            </a:r>
            <a:r>
              <a:rPr lang="it-IT" sz="1200" dirty="0"/>
              <a:t> to the </a:t>
            </a:r>
            <a:r>
              <a:rPr lang="it-IT" sz="1200" dirty="0" err="1"/>
              <a:t>attribute</a:t>
            </a:r>
            <a:r>
              <a:rPr lang="it-IT" sz="1200" dirty="0"/>
              <a:t>.  </a:t>
            </a:r>
          </a:p>
        </p:txBody>
      </p:sp>
    </p:spTree>
    <p:extLst>
      <p:ext uri="{BB962C8B-B14F-4D97-AF65-F5344CB8AC3E}">
        <p14:creationId xmlns:p14="http://schemas.microsoft.com/office/powerpoint/2010/main" val="1854486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22EBD-3E88-D2F1-5004-FC2E2182D6B2}"/>
              </a:ext>
            </a:extLst>
          </p:cNvPr>
          <p:cNvSpPr>
            <a:spLocks noGrp="1"/>
          </p:cNvSpPr>
          <p:nvPr>
            <p:ph type="title"/>
          </p:nvPr>
        </p:nvSpPr>
        <p:spPr/>
        <p:txBody>
          <a:bodyPr/>
          <a:lstStyle/>
          <a:p>
            <a:r>
              <a:rPr lang="it-IT" dirty="0"/>
              <a:t>SHA256_library.h</a:t>
            </a:r>
          </a:p>
        </p:txBody>
      </p:sp>
      <p:pic>
        <p:nvPicPr>
          <p:cNvPr id="6" name="Segnaposto contenuto 5">
            <a:extLst>
              <a:ext uri="{FF2B5EF4-FFF2-40B4-BE49-F238E27FC236}">
                <a16:creationId xmlns:a16="http://schemas.microsoft.com/office/drawing/2014/main" id="{1BFF27C0-7176-A436-DB3D-0F44550680B7}"/>
              </a:ext>
            </a:extLst>
          </p:cNvPr>
          <p:cNvPicPr>
            <a:picLocks noGrp="1" noChangeAspect="1"/>
          </p:cNvPicPr>
          <p:nvPr>
            <p:ph idx="1"/>
          </p:nvPr>
        </p:nvPicPr>
        <p:blipFill>
          <a:blip r:embed="rId2"/>
          <a:stretch>
            <a:fillRect/>
          </a:stretch>
        </p:blipFill>
        <p:spPr>
          <a:xfrm>
            <a:off x="6096000" y="2236763"/>
            <a:ext cx="6129421" cy="2970334"/>
          </a:xfrm>
        </p:spPr>
      </p:pic>
      <p:sp>
        <p:nvSpPr>
          <p:cNvPr id="4" name="Segnaposto testo 3">
            <a:extLst>
              <a:ext uri="{FF2B5EF4-FFF2-40B4-BE49-F238E27FC236}">
                <a16:creationId xmlns:a16="http://schemas.microsoft.com/office/drawing/2014/main" id="{60557BA9-9061-6D9D-980E-563C7BD8BA32}"/>
              </a:ext>
            </a:extLst>
          </p:cNvPr>
          <p:cNvSpPr>
            <a:spLocks noGrp="1"/>
          </p:cNvSpPr>
          <p:nvPr>
            <p:ph type="body" sz="half" idx="2"/>
          </p:nvPr>
        </p:nvSpPr>
        <p:spPr>
          <a:xfrm>
            <a:off x="484552" y="2514600"/>
            <a:ext cx="5287234" cy="3886200"/>
          </a:xfrm>
        </p:spPr>
        <p:txBody>
          <a:bodyPr>
            <a:normAutofit/>
          </a:bodyPr>
          <a:lstStyle/>
          <a:p>
            <a:r>
              <a:rPr lang="it-IT" sz="1800" kern="100" dirty="0">
                <a:effectLst/>
                <a:latin typeface="Calibri" panose="020F0502020204030204" pitchFamily="34" charset="0"/>
                <a:ea typeface="Calibri" panose="020F0502020204030204" pitchFamily="34" charset="0"/>
                <a:cs typeface="Times New Roman" panose="02020603050405020304" pitchFamily="18" charset="0"/>
              </a:rPr>
              <a:t>The library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latin typeface="Calibri" panose="020F0502020204030204" pitchFamily="34" charset="0"/>
                <a:ea typeface="Calibri" panose="020F0502020204030204" pitchFamily="34" charset="0"/>
                <a:cs typeface="Times New Roman" panose="02020603050405020304" pitchFamily="18" charset="0"/>
              </a:rPr>
              <a:t>have</a:t>
            </a:r>
            <a:r>
              <a:rPr lang="it-IT" sz="1800" kern="100" dirty="0">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implemented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 group of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functions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to make the device more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accessible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important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function</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«sha256_algorithm</a:t>
            </a:r>
            <a:r>
              <a:rPr lang="it-IT" sz="1800" kern="100" dirty="0">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takes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two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character</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pointers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input. The first one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which</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want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apply</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sha256 to, the second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address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where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will</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write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back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result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third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parameter</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number</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of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characters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of input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for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memory</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allocation</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constrain</a:t>
            </a:r>
            <a:r>
              <a:rPr lang="it-IT" sz="1800" kern="100" dirty="0">
                <a:latin typeface="Calibri" panose="020F0502020204030204" pitchFamily="34" charset="0"/>
                <a:ea typeface="Calibri" panose="020F0502020204030204" pitchFamily="34" charset="0"/>
                <a:cs typeface="Times New Roman" panose="02020603050405020304" pitchFamily="18" charset="0"/>
              </a:rPr>
              <a:t> device operate with a maximum of 100 </a:t>
            </a:r>
            <a:r>
              <a:rPr lang="it-IT" sz="1800" kern="100" dirty="0" err="1">
                <a:latin typeface="Calibri" panose="020F0502020204030204" pitchFamily="34" charset="0"/>
                <a:ea typeface="Calibri" panose="020F0502020204030204" pitchFamily="34" charset="0"/>
                <a:cs typeface="Times New Roman" panose="02020603050405020304" pitchFamily="18" charset="0"/>
              </a:rPr>
              <a:t>character</a:t>
            </a:r>
            <a:r>
              <a:rPr lang="it-IT" sz="1800" kern="100" dirty="0">
                <a:latin typeface="Calibri" panose="020F0502020204030204" pitchFamily="34" charset="0"/>
                <a:ea typeface="Calibri" panose="020F0502020204030204" pitchFamily="34" charset="0"/>
                <a:cs typeface="Times New Roman" panose="02020603050405020304" pitchFamily="18" charset="0"/>
              </a:rPr>
              <a:t>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and so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there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 control on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it-IT" dirty="0"/>
          </a:p>
        </p:txBody>
      </p:sp>
    </p:spTree>
    <p:extLst>
      <p:ext uri="{BB962C8B-B14F-4D97-AF65-F5344CB8AC3E}">
        <p14:creationId xmlns:p14="http://schemas.microsoft.com/office/powerpoint/2010/main" val="1034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84A272-F963-BEE2-FAB2-A868E9324C1B}"/>
              </a:ext>
            </a:extLst>
          </p:cNvPr>
          <p:cNvSpPr>
            <a:spLocks noGrp="1"/>
          </p:cNvSpPr>
          <p:nvPr>
            <p:ph type="title"/>
          </p:nvPr>
        </p:nvSpPr>
        <p:spPr/>
        <p:txBody>
          <a:bodyPr/>
          <a:lstStyle/>
          <a:p>
            <a:r>
              <a:rPr lang="it-IT" dirty="0"/>
              <a:t>SHA256_algorithm</a:t>
            </a:r>
          </a:p>
        </p:txBody>
      </p:sp>
      <p:sp>
        <p:nvSpPr>
          <p:cNvPr id="4" name="Segnaposto testo 3">
            <a:extLst>
              <a:ext uri="{FF2B5EF4-FFF2-40B4-BE49-F238E27FC236}">
                <a16:creationId xmlns:a16="http://schemas.microsoft.com/office/drawing/2014/main" id="{166BF037-240A-2A21-3D94-0D8880C8E710}"/>
              </a:ext>
            </a:extLst>
          </p:cNvPr>
          <p:cNvSpPr>
            <a:spLocks noGrp="1"/>
          </p:cNvSpPr>
          <p:nvPr>
            <p:ph type="body" sz="half" idx="2"/>
          </p:nvPr>
        </p:nvSpPr>
        <p:spPr>
          <a:xfrm>
            <a:off x="484552" y="2435086"/>
            <a:ext cx="5287234" cy="4058479"/>
          </a:xfrm>
        </p:spPr>
        <p:txBody>
          <a:bodyPr>
            <a:normAutofit fontScale="55000" lnSpcReduction="20000"/>
          </a:bodyPr>
          <a:lstStyle/>
          <a:p>
            <a:pPr>
              <a:lnSpc>
                <a:spcPct val="107000"/>
              </a:lnSpc>
              <a:spcAft>
                <a:spcPts val="800"/>
              </a:spcAft>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The steps are quite simple:</a:t>
            </a:r>
          </a:p>
          <a:p>
            <a:pPr marL="514350" indent="-514350">
              <a:lnSpc>
                <a:spcPct val="107000"/>
              </a:lnSpc>
              <a:spcBef>
                <a:spcPts val="600"/>
              </a:spcBef>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Check device availability: the device may be busy, using a simple polling mechanism the program checks if the device is working for another program. If it's not available, it sleeps for 0.1 seconds and tries again, otherwise it goes to the next point. (see chapter xx)</a:t>
            </a:r>
          </a:p>
          <a:p>
            <a:pPr marL="514350" indent="-514350">
              <a:lnSpc>
                <a:spcPct val="107000"/>
              </a:lnSpc>
              <a:spcAft>
                <a:spcPts val="800"/>
              </a:spcAft>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Send request: The program goes to the driver directory and writes the input string to the input attribute. After that it sets the command attribute to "1", this way the driver knows that it is a new input and it can work.</a:t>
            </a:r>
          </a:p>
          <a:p>
            <a:pPr marL="514350" indent="-514350">
              <a:lnSpc>
                <a:spcPct val="107000"/>
              </a:lnSpc>
              <a:spcAft>
                <a:spcPts val="800"/>
              </a:spcAft>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Wait: The program waits 0.2 seconds for all the calculations of sha256 to continue.</a:t>
            </a:r>
          </a:p>
          <a:p>
            <a:pPr marL="514350" indent="-514350">
              <a:lnSpc>
                <a:spcPct val="107000"/>
              </a:lnSpc>
              <a:spcAft>
                <a:spcPts val="800"/>
              </a:spcAft>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Get output: The program will read the output parameter of the driver and send it to the calling program.</a:t>
            </a:r>
            <a:endParaRPr lang="it-IT"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Segnaposto contenuto 9">
            <a:extLst>
              <a:ext uri="{FF2B5EF4-FFF2-40B4-BE49-F238E27FC236}">
                <a16:creationId xmlns:a16="http://schemas.microsoft.com/office/drawing/2014/main" id="{912558A4-7C68-F16C-16F9-23DF63B03280}"/>
              </a:ext>
            </a:extLst>
          </p:cNvPr>
          <p:cNvPicPr>
            <a:picLocks noGrp="1" noChangeAspect="1"/>
          </p:cNvPicPr>
          <p:nvPr>
            <p:ph idx="1"/>
          </p:nvPr>
        </p:nvPicPr>
        <p:blipFill>
          <a:blip r:embed="rId2"/>
          <a:stretch>
            <a:fillRect/>
          </a:stretch>
        </p:blipFill>
        <p:spPr>
          <a:xfrm>
            <a:off x="6057546" y="1882481"/>
            <a:ext cx="6134454" cy="3294429"/>
          </a:xfrm>
        </p:spPr>
      </p:pic>
    </p:spTree>
    <p:extLst>
      <p:ext uri="{BB962C8B-B14F-4D97-AF65-F5344CB8AC3E}">
        <p14:creationId xmlns:p14="http://schemas.microsoft.com/office/powerpoint/2010/main" val="2708900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351182" y="-223510"/>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Sha256 and </a:t>
            </a:r>
            <a:r>
              <a:rPr lang="it-IT" dirty="0" err="1"/>
              <a:t>its</a:t>
            </a:r>
            <a:r>
              <a:rPr lang="it-IT" dirty="0"/>
              <a:t> </a:t>
            </a:r>
            <a:r>
              <a:rPr lang="it-IT" dirty="0" err="1"/>
              <a:t>application</a:t>
            </a:r>
            <a:endParaRPr lang="it-IT" dirty="0"/>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3255923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2" y="457201"/>
            <a:ext cx="5287234" cy="1600200"/>
          </a:xfrm>
        </p:spPr>
        <p:txBody>
          <a:bodyPr/>
          <a:lstStyle/>
          <a:p>
            <a:r>
              <a:rPr lang="it-IT" dirty="0" err="1"/>
              <a:t>What</a:t>
            </a:r>
            <a:r>
              <a:rPr lang="it-IT" dirty="0"/>
              <a:t> </a:t>
            </a:r>
            <a:r>
              <a:rPr lang="it-IT" dirty="0" err="1"/>
              <a:t>is</a:t>
            </a:r>
            <a:r>
              <a:rPr lang="it-IT" dirty="0"/>
              <a:t> SHA256? </a:t>
            </a:r>
          </a:p>
        </p:txBody>
      </p:sp>
      <p:pic>
        <p:nvPicPr>
          <p:cNvPr id="5" name="Segnaposto contenuto 4">
            <a:extLst>
              <a:ext uri="{FF2B5EF4-FFF2-40B4-BE49-F238E27FC236}">
                <a16:creationId xmlns:a16="http://schemas.microsoft.com/office/drawing/2014/main" id="{02C54DAD-766B-43F7-E431-9AE3810AAB90}"/>
              </a:ext>
            </a:extLst>
          </p:cNvPr>
          <p:cNvPicPr>
            <a:picLocks noGrp="1" noChangeAspect="1"/>
          </p:cNvPicPr>
          <p:nvPr>
            <p:ph idx="1"/>
          </p:nvPr>
        </p:nvPicPr>
        <p:blipFill>
          <a:blip r:embed="rId2"/>
          <a:stretch>
            <a:fillRect/>
          </a:stretch>
        </p:blipFill>
        <p:spPr>
          <a:xfrm>
            <a:off x="6420216" y="2883693"/>
            <a:ext cx="5517940" cy="2124406"/>
          </a:xfrm>
          <a:prstGeom prst="rect">
            <a:avLst/>
          </a:prstGeom>
        </p:spPr>
      </p:pic>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p:txBody>
          <a:bodyPr>
            <a:normAutofit fontScale="70000" lnSpcReduction="20000"/>
          </a:bodyPr>
          <a:lstStyle/>
          <a:p>
            <a:r>
              <a:rPr lang="it-IT" dirty="0">
                <a:solidFill>
                  <a:schemeClr val="tx2"/>
                </a:solidFill>
              </a:rPr>
              <a:t>SHA stands for Secure Hash </a:t>
            </a:r>
            <a:r>
              <a:rPr lang="it-IT" dirty="0" err="1">
                <a:solidFill>
                  <a:schemeClr val="tx2"/>
                </a:solidFill>
              </a:rPr>
              <a:t>algorithm</a:t>
            </a:r>
            <a:r>
              <a:rPr lang="it-IT" dirty="0">
                <a:solidFill>
                  <a:schemeClr val="tx2"/>
                </a:solidFill>
              </a:rPr>
              <a:t>. The </a:t>
            </a:r>
            <a:r>
              <a:rPr lang="it-IT" dirty="0" err="1">
                <a:solidFill>
                  <a:schemeClr val="tx2"/>
                </a:solidFill>
              </a:rPr>
              <a:t>function</a:t>
            </a:r>
            <a:r>
              <a:rPr lang="it-IT" dirty="0">
                <a:solidFill>
                  <a:schemeClr val="tx2"/>
                </a:solidFill>
              </a:rPr>
              <a:t> </a:t>
            </a:r>
            <a:r>
              <a:rPr lang="it-IT" dirty="0" err="1">
                <a:solidFill>
                  <a:schemeClr val="tx2"/>
                </a:solidFill>
              </a:rPr>
              <a:t>produces</a:t>
            </a:r>
            <a:r>
              <a:rPr lang="it-IT" dirty="0">
                <a:solidFill>
                  <a:schemeClr val="tx2"/>
                </a:solidFill>
              </a:rPr>
              <a:t> a  </a:t>
            </a:r>
            <a:r>
              <a:rPr lang="it-IT" dirty="0" err="1">
                <a:solidFill>
                  <a:schemeClr val="tx2"/>
                </a:solidFill>
              </a:rPr>
              <a:t>message</a:t>
            </a:r>
            <a:r>
              <a:rPr lang="it-IT" dirty="0">
                <a:solidFill>
                  <a:schemeClr val="tx2"/>
                </a:solidFill>
              </a:rPr>
              <a:t> digest of </a:t>
            </a:r>
            <a:r>
              <a:rPr lang="it-IT" dirty="0" err="1">
                <a:solidFill>
                  <a:schemeClr val="tx2"/>
                </a:solidFill>
              </a:rPr>
              <a:t>fixed</a:t>
            </a:r>
            <a:r>
              <a:rPr lang="it-IT" dirty="0">
                <a:solidFill>
                  <a:schemeClr val="tx2"/>
                </a:solidFill>
              </a:rPr>
              <a:t> </a:t>
            </a:r>
            <a:r>
              <a:rPr lang="it-IT" dirty="0" err="1">
                <a:solidFill>
                  <a:schemeClr val="tx2"/>
                </a:solidFill>
              </a:rPr>
              <a:t>lenght</a:t>
            </a:r>
            <a:r>
              <a:rPr lang="it-IT" dirty="0">
                <a:solidFill>
                  <a:schemeClr val="tx2"/>
                </a:solidFill>
              </a:rPr>
              <a:t> from an input of </a:t>
            </a:r>
            <a:r>
              <a:rPr lang="it-IT" dirty="0" err="1">
                <a:solidFill>
                  <a:schemeClr val="tx2"/>
                </a:solidFill>
              </a:rPr>
              <a:t>variable</a:t>
            </a:r>
            <a:r>
              <a:rPr lang="it-IT" dirty="0">
                <a:solidFill>
                  <a:schemeClr val="tx2"/>
                </a:solidFill>
              </a:rPr>
              <a:t> </a:t>
            </a:r>
            <a:r>
              <a:rPr lang="it-IT" dirty="0" err="1">
                <a:solidFill>
                  <a:schemeClr val="tx2"/>
                </a:solidFill>
              </a:rPr>
              <a:t>lenght</a:t>
            </a:r>
            <a:r>
              <a:rPr lang="it-IT" dirty="0">
                <a:solidFill>
                  <a:schemeClr val="tx2"/>
                </a:solidFill>
              </a:rPr>
              <a:t>. The strong point of SHA </a:t>
            </a:r>
            <a:r>
              <a:rPr lang="it-IT" dirty="0" err="1">
                <a:solidFill>
                  <a:schemeClr val="tx2"/>
                </a:solidFill>
              </a:rPr>
              <a:t>is</a:t>
            </a:r>
            <a:r>
              <a:rPr lang="it-IT" dirty="0">
                <a:solidFill>
                  <a:schemeClr val="tx2"/>
                </a:solidFill>
              </a:rPr>
              <a:t> </a:t>
            </a:r>
            <a:r>
              <a:rPr lang="it-IT" dirty="0" err="1">
                <a:solidFill>
                  <a:schemeClr val="tx2"/>
                </a:solidFill>
              </a:rPr>
              <a:t>that</a:t>
            </a:r>
            <a:r>
              <a:rPr lang="it-IT" dirty="0">
                <a:solidFill>
                  <a:schemeClr val="tx2"/>
                </a:solidFill>
              </a:rPr>
              <a:t> the </a:t>
            </a:r>
            <a:r>
              <a:rPr lang="it-IT" dirty="0" err="1">
                <a:solidFill>
                  <a:schemeClr val="tx2"/>
                </a:solidFill>
              </a:rPr>
              <a:t>function</a:t>
            </a:r>
            <a:r>
              <a:rPr lang="it-IT" dirty="0">
                <a:solidFill>
                  <a:schemeClr val="tx2"/>
                </a:solidFill>
              </a:rPr>
              <a:t> </a:t>
            </a:r>
            <a:r>
              <a:rPr lang="it-IT" dirty="0" err="1">
                <a:solidFill>
                  <a:schemeClr val="tx2"/>
                </a:solidFill>
              </a:rPr>
              <a:t>is</a:t>
            </a:r>
            <a:r>
              <a:rPr lang="it-IT" dirty="0">
                <a:solidFill>
                  <a:schemeClr val="tx2"/>
                </a:solidFill>
              </a:rPr>
              <a:t> </a:t>
            </a:r>
            <a:r>
              <a:rPr lang="it-IT" dirty="0" err="1">
                <a:solidFill>
                  <a:schemeClr val="tx2"/>
                </a:solidFill>
              </a:rPr>
              <a:t>not</a:t>
            </a:r>
            <a:r>
              <a:rPr lang="it-IT" dirty="0">
                <a:solidFill>
                  <a:schemeClr val="tx2"/>
                </a:solidFill>
              </a:rPr>
              <a:t> </a:t>
            </a:r>
            <a:r>
              <a:rPr lang="it-IT" dirty="0" err="1">
                <a:solidFill>
                  <a:schemeClr val="tx2"/>
                </a:solidFill>
              </a:rPr>
              <a:t>invertible</a:t>
            </a:r>
            <a:r>
              <a:rPr lang="it-IT" dirty="0">
                <a:solidFill>
                  <a:schemeClr val="tx2"/>
                </a:solidFill>
              </a:rPr>
              <a:t> and so, from the output </a:t>
            </a:r>
            <a:r>
              <a:rPr lang="it-IT" dirty="0" err="1">
                <a:solidFill>
                  <a:schemeClr val="tx2"/>
                </a:solidFill>
              </a:rPr>
              <a:t>is</a:t>
            </a:r>
            <a:r>
              <a:rPr lang="it-IT" dirty="0">
                <a:solidFill>
                  <a:schemeClr val="tx2"/>
                </a:solidFill>
              </a:rPr>
              <a:t> </a:t>
            </a:r>
            <a:r>
              <a:rPr lang="it-IT" dirty="0" err="1">
                <a:solidFill>
                  <a:schemeClr val="tx2"/>
                </a:solidFill>
              </a:rPr>
              <a:t>not</a:t>
            </a:r>
            <a:r>
              <a:rPr lang="it-IT" dirty="0">
                <a:solidFill>
                  <a:schemeClr val="tx2"/>
                </a:solidFill>
              </a:rPr>
              <a:t> </a:t>
            </a:r>
            <a:r>
              <a:rPr lang="it-IT" dirty="0" err="1">
                <a:solidFill>
                  <a:schemeClr val="tx2"/>
                </a:solidFill>
              </a:rPr>
              <a:t>possible</a:t>
            </a:r>
            <a:r>
              <a:rPr lang="it-IT" dirty="0">
                <a:solidFill>
                  <a:schemeClr val="tx2"/>
                </a:solidFill>
              </a:rPr>
              <a:t> to </a:t>
            </a:r>
            <a:r>
              <a:rPr lang="it-IT" dirty="0" err="1">
                <a:solidFill>
                  <a:schemeClr val="tx2"/>
                </a:solidFill>
              </a:rPr>
              <a:t>recover</a:t>
            </a:r>
            <a:r>
              <a:rPr lang="it-IT" dirty="0">
                <a:solidFill>
                  <a:schemeClr val="tx2"/>
                </a:solidFill>
              </a:rPr>
              <a:t> input. </a:t>
            </a:r>
          </a:p>
          <a:p>
            <a:r>
              <a:rPr lang="it-IT" dirty="0">
                <a:solidFill>
                  <a:schemeClr val="tx2"/>
                </a:solidFill>
              </a:rPr>
              <a:t>SHA256 </a:t>
            </a:r>
            <a:r>
              <a:rPr lang="it-IT" dirty="0" err="1">
                <a:solidFill>
                  <a:schemeClr val="tx2"/>
                </a:solidFill>
              </a:rPr>
              <a:t>is</a:t>
            </a:r>
            <a:r>
              <a:rPr lang="it-IT" dirty="0">
                <a:solidFill>
                  <a:schemeClr val="tx2"/>
                </a:solidFill>
              </a:rPr>
              <a:t> part of the family of SHA-2, an </a:t>
            </a:r>
            <a:r>
              <a:rPr lang="it-IT" dirty="0" err="1">
                <a:solidFill>
                  <a:schemeClr val="tx2"/>
                </a:solidFill>
              </a:rPr>
              <a:t>evolution</a:t>
            </a:r>
            <a:r>
              <a:rPr lang="it-IT" dirty="0">
                <a:solidFill>
                  <a:schemeClr val="tx2"/>
                </a:solidFill>
              </a:rPr>
              <a:t> of the SHA1 </a:t>
            </a:r>
            <a:r>
              <a:rPr lang="it-IT" dirty="0" err="1">
                <a:solidFill>
                  <a:schemeClr val="tx2"/>
                </a:solidFill>
              </a:rPr>
              <a:t>algorithm</a:t>
            </a:r>
            <a:r>
              <a:rPr lang="it-IT" dirty="0">
                <a:solidFill>
                  <a:schemeClr val="tx2"/>
                </a:solidFill>
              </a:rPr>
              <a:t>. </a:t>
            </a:r>
            <a:r>
              <a:rPr lang="it-IT" dirty="0" err="1"/>
              <a:t>It’s</a:t>
            </a:r>
            <a:r>
              <a:rPr lang="it-IT" dirty="0"/>
              <a:t> output </a:t>
            </a:r>
            <a:r>
              <a:rPr lang="it-IT" dirty="0" err="1"/>
              <a:t>is</a:t>
            </a:r>
            <a:r>
              <a:rPr lang="it-IT" dirty="0"/>
              <a:t> of 256 bit or 32 Bytes (64 </a:t>
            </a:r>
            <a:r>
              <a:rPr lang="it-IT" dirty="0" err="1"/>
              <a:t>chars</a:t>
            </a:r>
            <a:r>
              <a:rPr lang="it-IT" dirty="0"/>
              <a:t> </a:t>
            </a:r>
            <a:r>
              <a:rPr lang="it-IT" dirty="0" err="1"/>
              <a:t>if</a:t>
            </a:r>
            <a:r>
              <a:rPr lang="it-IT" dirty="0"/>
              <a:t> </a:t>
            </a:r>
            <a:r>
              <a:rPr lang="it-IT" dirty="0" err="1"/>
              <a:t>we</a:t>
            </a:r>
            <a:r>
              <a:rPr lang="it-IT" dirty="0"/>
              <a:t> </a:t>
            </a:r>
            <a:r>
              <a:rPr lang="it-IT" dirty="0" err="1"/>
              <a:t>consider</a:t>
            </a:r>
            <a:r>
              <a:rPr lang="it-IT" dirty="0"/>
              <a:t> </a:t>
            </a:r>
            <a:r>
              <a:rPr lang="it-IT" dirty="0" err="1"/>
              <a:t>exadecimal</a:t>
            </a:r>
            <a:r>
              <a:rPr lang="it-IT" dirty="0"/>
              <a:t> output [0%9 plus </a:t>
            </a:r>
            <a:r>
              <a:rPr lang="it-IT" dirty="0" err="1"/>
              <a:t>a%f</a:t>
            </a:r>
            <a:r>
              <a:rPr lang="it-IT" dirty="0"/>
              <a:t>).</a:t>
            </a:r>
          </a:p>
          <a:p>
            <a:r>
              <a:rPr lang="it-IT" dirty="0" err="1">
                <a:solidFill>
                  <a:schemeClr val="tx2"/>
                </a:solidFill>
              </a:rPr>
              <a:t>While</a:t>
            </a:r>
            <a:r>
              <a:rPr lang="it-IT" dirty="0">
                <a:solidFill>
                  <a:schemeClr val="tx2"/>
                </a:solidFill>
              </a:rPr>
              <a:t> SHA1 </a:t>
            </a:r>
            <a:r>
              <a:rPr lang="it-IT" dirty="0" err="1">
                <a:solidFill>
                  <a:schemeClr val="tx2"/>
                </a:solidFill>
              </a:rPr>
              <a:t>is</a:t>
            </a:r>
            <a:r>
              <a:rPr lang="it-IT" dirty="0">
                <a:solidFill>
                  <a:schemeClr val="tx2"/>
                </a:solidFill>
              </a:rPr>
              <a:t> </a:t>
            </a:r>
            <a:r>
              <a:rPr lang="it-IT" dirty="0" err="1">
                <a:solidFill>
                  <a:schemeClr val="tx2"/>
                </a:solidFill>
              </a:rPr>
              <a:t>been</a:t>
            </a:r>
            <a:r>
              <a:rPr lang="it-IT" dirty="0">
                <a:solidFill>
                  <a:schemeClr val="tx2"/>
                </a:solidFill>
              </a:rPr>
              <a:t> </a:t>
            </a:r>
            <a:r>
              <a:rPr lang="it-IT" dirty="0" err="1">
                <a:solidFill>
                  <a:schemeClr val="tx2"/>
                </a:solidFill>
              </a:rPr>
              <a:t>proved</a:t>
            </a:r>
            <a:r>
              <a:rPr lang="it-IT" dirty="0">
                <a:solidFill>
                  <a:schemeClr val="tx2"/>
                </a:solidFill>
              </a:rPr>
              <a:t> to be </a:t>
            </a:r>
            <a:r>
              <a:rPr lang="it-IT" dirty="0" err="1">
                <a:solidFill>
                  <a:schemeClr val="tx2"/>
                </a:solidFill>
              </a:rPr>
              <a:t>decryptable</a:t>
            </a:r>
            <a:r>
              <a:rPr lang="it-IT" dirty="0">
                <a:solidFill>
                  <a:schemeClr val="tx2"/>
                </a:solidFill>
              </a:rPr>
              <a:t>, SHA2 are </a:t>
            </a:r>
            <a:r>
              <a:rPr lang="it-IT" dirty="0" err="1">
                <a:solidFill>
                  <a:schemeClr val="tx2"/>
                </a:solidFill>
              </a:rPr>
              <a:t>still</a:t>
            </a:r>
            <a:r>
              <a:rPr lang="it-IT" dirty="0">
                <a:solidFill>
                  <a:schemeClr val="tx2"/>
                </a:solidFill>
              </a:rPr>
              <a:t> secure.</a:t>
            </a:r>
          </a:p>
        </p:txBody>
      </p:sp>
    </p:spTree>
    <p:extLst>
      <p:ext uri="{BB962C8B-B14F-4D97-AF65-F5344CB8AC3E}">
        <p14:creationId xmlns:p14="http://schemas.microsoft.com/office/powerpoint/2010/main" val="409244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2" y="457201"/>
            <a:ext cx="5287234" cy="1600200"/>
          </a:xfrm>
        </p:spPr>
        <p:txBody>
          <a:bodyPr/>
          <a:lstStyle/>
          <a:p>
            <a:r>
              <a:rPr lang="it-IT" dirty="0"/>
              <a:t>SHA256 </a:t>
            </a:r>
            <a:r>
              <a:rPr lang="it-IT" dirty="0" err="1"/>
              <a:t>characteristics</a:t>
            </a:r>
            <a:endParaRPr lang="it-IT" dirty="0"/>
          </a:p>
        </p:txBody>
      </p:sp>
      <p:pic>
        <p:nvPicPr>
          <p:cNvPr id="7" name="Segnaposto contenuto 6">
            <a:extLst>
              <a:ext uri="{FF2B5EF4-FFF2-40B4-BE49-F238E27FC236}">
                <a16:creationId xmlns:a16="http://schemas.microsoft.com/office/drawing/2014/main" id="{2CD1CE0E-0688-6811-1920-B20CA19F6E2F}"/>
              </a:ext>
            </a:extLst>
          </p:cNvPr>
          <p:cNvPicPr>
            <a:picLocks noGrp="1" noChangeAspect="1"/>
          </p:cNvPicPr>
          <p:nvPr>
            <p:ph idx="1"/>
          </p:nvPr>
        </p:nvPicPr>
        <p:blipFill>
          <a:blip r:embed="rId2"/>
          <a:stretch>
            <a:fillRect/>
          </a:stretch>
        </p:blipFill>
        <p:spPr>
          <a:xfrm>
            <a:off x="6270625" y="337625"/>
            <a:ext cx="5084763" cy="5531362"/>
          </a:xfrm>
        </p:spPr>
      </p:pic>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a:xfrm>
            <a:off x="484552" y="2514599"/>
            <a:ext cx="5287234" cy="3886199"/>
          </a:xfrm>
        </p:spPr>
        <p:txBody>
          <a:bodyPr>
            <a:normAutofit fontScale="62500" lnSpcReduction="20000"/>
          </a:bodyPr>
          <a:lstStyle/>
          <a:p>
            <a:r>
              <a:rPr lang="it-IT" dirty="0"/>
              <a:t>The complete </a:t>
            </a:r>
            <a:r>
              <a:rPr lang="it-IT" dirty="0" err="1"/>
              <a:t>algorithm</a:t>
            </a:r>
            <a:r>
              <a:rPr lang="it-IT" dirty="0"/>
              <a:t> </a:t>
            </a:r>
            <a:r>
              <a:rPr lang="it-IT" dirty="0" err="1"/>
              <a:t>is</a:t>
            </a:r>
            <a:r>
              <a:rPr lang="it-IT" dirty="0"/>
              <a:t> </a:t>
            </a:r>
            <a:r>
              <a:rPr lang="it-IT" dirty="0" err="1"/>
              <a:t>quite</a:t>
            </a:r>
            <a:r>
              <a:rPr lang="it-IT" dirty="0"/>
              <a:t> </a:t>
            </a:r>
            <a:r>
              <a:rPr lang="it-IT" dirty="0" err="1"/>
              <a:t>complex</a:t>
            </a:r>
            <a:r>
              <a:rPr lang="it-IT" dirty="0"/>
              <a:t> and can be </a:t>
            </a:r>
            <a:r>
              <a:rPr lang="it-IT" dirty="0" err="1"/>
              <a:t>found</a:t>
            </a:r>
            <a:r>
              <a:rPr lang="it-IT" dirty="0"/>
              <a:t> on Internet (e.g. on </a:t>
            </a:r>
            <a:r>
              <a:rPr lang="it-IT" dirty="0" err="1"/>
              <a:t>wikipedia</a:t>
            </a:r>
            <a:r>
              <a:rPr lang="it-IT" dirty="0"/>
              <a:t> </a:t>
            </a:r>
            <a:r>
              <a:rPr lang="it-IT" dirty="0">
                <a:hlinkClick r:id="rId3"/>
              </a:rPr>
              <a:t>https://it.wikipedia.org/wiki/</a:t>
            </a:r>
            <a:r>
              <a:rPr lang="it-IT" dirty="0" err="1">
                <a:hlinkClick r:id="rId3"/>
              </a:rPr>
              <a:t>Secure_Hash_Algorithm</a:t>
            </a:r>
            <a:r>
              <a:rPr lang="it-IT" dirty="0"/>
              <a:t>).</a:t>
            </a:r>
          </a:p>
          <a:p>
            <a:r>
              <a:rPr lang="it-IT" dirty="0" err="1"/>
              <a:t>There</a:t>
            </a:r>
            <a:r>
              <a:rPr lang="it-IT" dirty="0"/>
              <a:t> are 8 </a:t>
            </a:r>
            <a:r>
              <a:rPr lang="it-IT" dirty="0" err="1"/>
              <a:t>variables</a:t>
            </a:r>
            <a:r>
              <a:rPr lang="it-IT" dirty="0"/>
              <a:t> </a:t>
            </a:r>
            <a:r>
              <a:rPr lang="it-IT" dirty="0" err="1"/>
              <a:t>that</a:t>
            </a:r>
            <a:r>
              <a:rPr lang="it-IT" dirty="0"/>
              <a:t> </a:t>
            </a:r>
            <a:r>
              <a:rPr lang="it-IT" dirty="0" err="1"/>
              <a:t>at</a:t>
            </a:r>
            <a:r>
              <a:rPr lang="it-IT" dirty="0"/>
              <a:t> the end are </a:t>
            </a:r>
            <a:r>
              <a:rPr lang="it-IT" dirty="0" err="1"/>
              <a:t>going</a:t>
            </a:r>
            <a:r>
              <a:rPr lang="it-IT" dirty="0"/>
              <a:t> to </a:t>
            </a:r>
            <a:r>
              <a:rPr lang="it-IT" dirty="0" err="1"/>
              <a:t>form</a:t>
            </a:r>
            <a:r>
              <a:rPr lang="it-IT" dirty="0"/>
              <a:t> the output.</a:t>
            </a:r>
          </a:p>
          <a:p>
            <a:r>
              <a:rPr lang="it-IT" dirty="0"/>
              <a:t>At first, </a:t>
            </a:r>
            <a:r>
              <a:rPr lang="it-IT" dirty="0" err="1"/>
              <a:t>variables</a:t>
            </a:r>
            <a:r>
              <a:rPr lang="it-IT" dirty="0"/>
              <a:t> are set to the </a:t>
            </a:r>
            <a:r>
              <a:rPr lang="it-IT" dirty="0" err="1"/>
              <a:t>fraction</a:t>
            </a:r>
            <a:r>
              <a:rPr lang="it-IT" dirty="0"/>
              <a:t> part of the </a:t>
            </a:r>
            <a:r>
              <a:rPr lang="it-IT" dirty="0" err="1"/>
              <a:t>square</a:t>
            </a:r>
            <a:r>
              <a:rPr lang="it-IT" dirty="0"/>
              <a:t> roots of the first 8 prime </a:t>
            </a:r>
            <a:r>
              <a:rPr lang="it-IT" dirty="0" err="1"/>
              <a:t>numbers</a:t>
            </a:r>
            <a:r>
              <a:rPr lang="it-IT" dirty="0"/>
              <a:t>. The </a:t>
            </a:r>
            <a:r>
              <a:rPr lang="it-IT" dirty="0" err="1"/>
              <a:t>preprocess</a:t>
            </a:r>
            <a:r>
              <a:rPr lang="it-IT" dirty="0"/>
              <a:t> of the input </a:t>
            </a:r>
            <a:r>
              <a:rPr lang="it-IT" dirty="0" err="1"/>
              <a:t>is</a:t>
            </a:r>
            <a:r>
              <a:rPr lang="it-IT" dirty="0"/>
              <a:t> to </a:t>
            </a:r>
            <a:r>
              <a:rPr lang="it-IT" dirty="0" err="1"/>
              <a:t>add</a:t>
            </a:r>
            <a:r>
              <a:rPr lang="it-IT" dirty="0"/>
              <a:t> bit to be 512 bits multiple. </a:t>
            </a:r>
            <a:r>
              <a:rPr lang="it-IT" dirty="0" err="1"/>
              <a:t>Every</a:t>
            </a:r>
            <a:r>
              <a:rPr lang="it-IT" dirty="0"/>
              <a:t> </a:t>
            </a:r>
            <a:r>
              <a:rPr lang="it-IT" dirty="0" err="1"/>
              <a:t>chunk</a:t>
            </a:r>
            <a:r>
              <a:rPr lang="it-IT" dirty="0"/>
              <a:t> of 512 bit </a:t>
            </a:r>
            <a:r>
              <a:rPr lang="it-IT" dirty="0" err="1"/>
              <a:t>is</a:t>
            </a:r>
            <a:r>
              <a:rPr lang="it-IT" dirty="0"/>
              <a:t> </a:t>
            </a:r>
            <a:r>
              <a:rPr lang="it-IT" dirty="0" err="1"/>
              <a:t>sequentially</a:t>
            </a:r>
            <a:r>
              <a:rPr lang="it-IT" dirty="0"/>
              <a:t> elaborate and separate in 16 parts of 32 bits. The parts are </a:t>
            </a:r>
            <a:r>
              <a:rPr lang="it-IT" dirty="0" err="1"/>
              <a:t>then</a:t>
            </a:r>
            <a:r>
              <a:rPr lang="it-IT" dirty="0"/>
              <a:t> </a:t>
            </a:r>
            <a:r>
              <a:rPr lang="it-IT" dirty="0" err="1"/>
              <a:t>extended</a:t>
            </a:r>
            <a:r>
              <a:rPr lang="it-IT" dirty="0"/>
              <a:t> to 64 32-bit word.</a:t>
            </a:r>
          </a:p>
          <a:p>
            <a:r>
              <a:rPr lang="it-IT" dirty="0"/>
              <a:t>The </a:t>
            </a:r>
            <a:r>
              <a:rPr lang="it-IT" dirty="0" err="1"/>
              <a:t>main</a:t>
            </a:r>
            <a:r>
              <a:rPr lang="it-IT" dirty="0"/>
              <a:t> parts of the </a:t>
            </a:r>
            <a:r>
              <a:rPr lang="it-IT" dirty="0" err="1"/>
              <a:t>algorithm</a:t>
            </a:r>
            <a:r>
              <a:rPr lang="it-IT" dirty="0"/>
              <a:t> can be </a:t>
            </a:r>
            <a:r>
              <a:rPr lang="it-IT" dirty="0" err="1"/>
              <a:t>seen</a:t>
            </a:r>
            <a:r>
              <a:rPr lang="it-IT" dirty="0"/>
              <a:t> on the </a:t>
            </a:r>
            <a:r>
              <a:rPr lang="it-IT" dirty="0" err="1"/>
              <a:t>right</a:t>
            </a:r>
            <a:r>
              <a:rPr lang="it-IT" dirty="0"/>
              <a:t>, </a:t>
            </a:r>
            <a:r>
              <a:rPr lang="it-IT" dirty="0" err="1"/>
              <a:t>it</a:t>
            </a:r>
            <a:r>
              <a:rPr lang="it-IT" dirty="0"/>
              <a:t> </a:t>
            </a:r>
            <a:r>
              <a:rPr lang="it-IT" dirty="0" err="1"/>
              <a:t>does</a:t>
            </a:r>
            <a:r>
              <a:rPr lang="it-IT" dirty="0"/>
              <a:t> some </a:t>
            </a:r>
            <a:r>
              <a:rPr lang="it-IT" dirty="0" err="1"/>
              <a:t>rotation</a:t>
            </a:r>
            <a:r>
              <a:rPr lang="it-IT" dirty="0"/>
              <a:t> of the words, sum and </a:t>
            </a:r>
            <a:r>
              <a:rPr lang="it-IT" dirty="0" err="1"/>
              <a:t>Xor</a:t>
            </a:r>
            <a:r>
              <a:rPr lang="it-IT" dirty="0"/>
              <a:t>. At the end </a:t>
            </a:r>
            <a:r>
              <a:rPr lang="it-IT" dirty="0" err="1"/>
              <a:t>variables</a:t>
            </a:r>
            <a:r>
              <a:rPr lang="it-IT" dirty="0"/>
              <a:t> are </a:t>
            </a:r>
            <a:r>
              <a:rPr lang="it-IT" dirty="0" err="1"/>
              <a:t>updated</a:t>
            </a:r>
            <a:r>
              <a:rPr lang="it-IT" dirty="0"/>
              <a:t> with the </a:t>
            </a:r>
            <a:r>
              <a:rPr lang="it-IT" dirty="0" err="1"/>
              <a:t>results</a:t>
            </a:r>
            <a:r>
              <a:rPr lang="it-IT" dirty="0"/>
              <a:t> of the </a:t>
            </a:r>
            <a:r>
              <a:rPr lang="it-IT" dirty="0" err="1"/>
              <a:t>chunk</a:t>
            </a:r>
            <a:r>
              <a:rPr lang="it-IT" dirty="0"/>
              <a:t> and so on.</a:t>
            </a:r>
          </a:p>
          <a:p>
            <a:endParaRPr lang="it-IT" dirty="0"/>
          </a:p>
          <a:p>
            <a:endParaRPr lang="it-IT" dirty="0"/>
          </a:p>
        </p:txBody>
      </p:sp>
    </p:spTree>
    <p:extLst>
      <p:ext uri="{BB962C8B-B14F-4D97-AF65-F5344CB8AC3E}">
        <p14:creationId xmlns:p14="http://schemas.microsoft.com/office/powerpoint/2010/main" val="129835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normAutofit fontScale="90000"/>
          </a:bodyPr>
          <a:lstStyle/>
          <a:p>
            <a:pPr algn="ctr"/>
            <a:r>
              <a:rPr lang="it-IT" dirty="0" err="1"/>
              <a:t>Registration</a:t>
            </a:r>
            <a:r>
              <a:rPr lang="it-IT" dirty="0"/>
              <a:t> and Log-In </a:t>
            </a:r>
            <a:r>
              <a:rPr lang="it-IT" dirty="0" err="1"/>
              <a:t>without</a:t>
            </a:r>
            <a:r>
              <a:rPr lang="it-IT" dirty="0"/>
              <a:t> SHA256</a:t>
            </a:r>
          </a:p>
        </p:txBody>
      </p:sp>
      <p:pic>
        <p:nvPicPr>
          <p:cNvPr id="6" name="Immagine 5">
            <a:extLst>
              <a:ext uri="{FF2B5EF4-FFF2-40B4-BE49-F238E27FC236}">
                <a16:creationId xmlns:a16="http://schemas.microsoft.com/office/drawing/2014/main" id="{E36A1C66-4027-04A3-B192-180969CDFFE4}"/>
              </a:ext>
            </a:extLst>
          </p:cNvPr>
          <p:cNvPicPr>
            <a:picLocks noChangeAspect="1"/>
          </p:cNvPicPr>
          <p:nvPr/>
        </p:nvPicPr>
        <p:blipFill>
          <a:blip r:embed="rId2"/>
          <a:stretch>
            <a:fillRect/>
          </a:stretch>
        </p:blipFill>
        <p:spPr>
          <a:xfrm>
            <a:off x="4877972" y="4524375"/>
            <a:ext cx="7162800" cy="2333625"/>
          </a:xfrm>
          <a:prstGeom prst="rect">
            <a:avLst/>
          </a:prstGeom>
        </p:spPr>
      </p:pic>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1" y="2544417"/>
            <a:ext cx="10869247" cy="2491817"/>
          </a:xfrm>
        </p:spPr>
        <p:txBody>
          <a:bodyPr/>
          <a:lstStyle/>
          <a:p>
            <a:r>
              <a:rPr lang="it-IT" dirty="0"/>
              <a:t>An </a:t>
            </a:r>
            <a:r>
              <a:rPr lang="it-IT" dirty="0" err="1"/>
              <a:t>example</a:t>
            </a:r>
            <a:r>
              <a:rPr lang="it-IT" dirty="0"/>
              <a:t> of </a:t>
            </a:r>
            <a:r>
              <a:rPr lang="it-IT" dirty="0" err="1"/>
              <a:t>application</a:t>
            </a:r>
            <a:r>
              <a:rPr lang="it-IT" dirty="0"/>
              <a:t> of Sha256 </a:t>
            </a:r>
            <a:r>
              <a:rPr lang="it-IT" dirty="0" err="1"/>
              <a:t>is</a:t>
            </a:r>
            <a:r>
              <a:rPr lang="it-IT" dirty="0"/>
              <a:t> </a:t>
            </a:r>
            <a:r>
              <a:rPr lang="it-IT" dirty="0" err="1"/>
              <a:t>encryption</a:t>
            </a:r>
            <a:r>
              <a:rPr lang="it-IT" dirty="0"/>
              <a:t> of data for a login page. </a:t>
            </a:r>
            <a:r>
              <a:rPr lang="it-IT" dirty="0" err="1"/>
              <a:t>Let’s</a:t>
            </a:r>
            <a:r>
              <a:rPr lang="it-IT" dirty="0"/>
              <a:t> start to </a:t>
            </a:r>
            <a:r>
              <a:rPr lang="it-IT" dirty="0" err="1"/>
              <a:t>analisy</a:t>
            </a:r>
            <a:r>
              <a:rPr lang="it-IT" dirty="0"/>
              <a:t> </a:t>
            </a:r>
            <a:r>
              <a:rPr lang="it-IT" dirty="0" err="1"/>
              <a:t>this</a:t>
            </a:r>
            <a:r>
              <a:rPr lang="it-IT" dirty="0"/>
              <a:t> case </a:t>
            </a:r>
            <a:r>
              <a:rPr lang="it-IT" dirty="0" err="1"/>
              <a:t>without</a:t>
            </a:r>
            <a:r>
              <a:rPr lang="it-IT" dirty="0"/>
              <a:t> an </a:t>
            </a:r>
            <a:r>
              <a:rPr lang="it-IT" dirty="0" err="1"/>
              <a:t>encryption</a:t>
            </a:r>
            <a:r>
              <a:rPr lang="it-IT" dirty="0"/>
              <a:t> </a:t>
            </a:r>
            <a:r>
              <a:rPr lang="it-IT" dirty="0" err="1"/>
              <a:t>algorithm</a:t>
            </a:r>
            <a:r>
              <a:rPr lang="it-IT" dirty="0"/>
              <a:t>.</a:t>
            </a:r>
          </a:p>
          <a:p>
            <a:r>
              <a:rPr lang="it-IT" dirty="0" err="1"/>
              <a:t>Usually</a:t>
            </a:r>
            <a:r>
              <a:rPr lang="it-IT" dirty="0"/>
              <a:t> a user can access with username and password. In </a:t>
            </a:r>
            <a:r>
              <a:rPr lang="it-IT" dirty="0" err="1"/>
              <a:t>our</a:t>
            </a:r>
            <a:r>
              <a:rPr lang="it-IT" dirty="0"/>
              <a:t> </a:t>
            </a:r>
            <a:r>
              <a:rPr lang="it-IT" dirty="0" err="1"/>
              <a:t>example</a:t>
            </a:r>
            <a:r>
              <a:rPr lang="it-IT" dirty="0"/>
              <a:t> </a:t>
            </a:r>
            <a:r>
              <a:rPr lang="it-IT" dirty="0" err="1"/>
              <a:t>when</a:t>
            </a:r>
            <a:r>
              <a:rPr lang="it-IT" dirty="0"/>
              <a:t> the user </a:t>
            </a:r>
            <a:r>
              <a:rPr lang="it-IT" dirty="0" err="1"/>
              <a:t>registers</a:t>
            </a:r>
            <a:r>
              <a:rPr lang="it-IT" dirty="0"/>
              <a:t> </a:t>
            </a:r>
            <a:r>
              <a:rPr lang="it-IT" dirty="0" err="1"/>
              <a:t>himself</a:t>
            </a:r>
            <a:r>
              <a:rPr lang="it-IT" dirty="0"/>
              <a:t> to </a:t>
            </a:r>
            <a:r>
              <a:rPr lang="it-IT" dirty="0" err="1"/>
              <a:t>our</a:t>
            </a:r>
            <a:r>
              <a:rPr lang="it-IT" dirty="0"/>
              <a:t> service </a:t>
            </a:r>
            <a:r>
              <a:rPr lang="it-IT" dirty="0" err="1"/>
              <a:t>UnSafeRegistration</a:t>
            </a:r>
            <a:r>
              <a:rPr lang="it-IT" dirty="0"/>
              <a:t>, he must </a:t>
            </a:r>
            <a:r>
              <a:rPr lang="it-IT" dirty="0" err="1"/>
              <a:t>provide</a:t>
            </a:r>
            <a:r>
              <a:rPr lang="it-IT" dirty="0"/>
              <a:t> </a:t>
            </a:r>
            <a:r>
              <a:rPr lang="it-IT" dirty="0" err="1"/>
              <a:t>also</a:t>
            </a:r>
            <a:r>
              <a:rPr lang="it-IT" dirty="0"/>
              <a:t> </a:t>
            </a:r>
            <a:r>
              <a:rPr lang="it-IT" dirty="0" err="1"/>
              <a:t>his</a:t>
            </a:r>
            <a:r>
              <a:rPr lang="it-IT" dirty="0"/>
              <a:t> telephone </a:t>
            </a:r>
            <a:r>
              <a:rPr lang="it-IT" dirty="0" err="1"/>
              <a:t>number</a:t>
            </a:r>
            <a:r>
              <a:rPr lang="it-IT" dirty="0"/>
              <a:t> </a:t>
            </a:r>
            <a:r>
              <a:rPr lang="it-IT" dirty="0" err="1"/>
              <a:t>as</a:t>
            </a:r>
            <a:r>
              <a:rPr lang="it-IT" dirty="0"/>
              <a:t> personal and second </a:t>
            </a:r>
            <a:r>
              <a:rPr lang="it-IT" dirty="0" err="1"/>
              <a:t>factor</a:t>
            </a:r>
            <a:r>
              <a:rPr lang="it-IT" dirty="0"/>
              <a:t> </a:t>
            </a:r>
            <a:r>
              <a:rPr lang="it-IT" dirty="0" err="1"/>
              <a:t>authenticator</a:t>
            </a:r>
            <a:r>
              <a:rPr lang="it-IT" dirty="0"/>
              <a:t>. The phone </a:t>
            </a:r>
            <a:r>
              <a:rPr lang="it-IT" dirty="0" err="1"/>
              <a:t>number</a:t>
            </a:r>
            <a:r>
              <a:rPr lang="it-IT" dirty="0"/>
              <a:t> </a:t>
            </a:r>
            <a:r>
              <a:rPr lang="it-IT" dirty="0" err="1"/>
              <a:t>will</a:t>
            </a:r>
            <a:r>
              <a:rPr lang="it-IT" dirty="0"/>
              <a:t> be </a:t>
            </a:r>
            <a:r>
              <a:rPr lang="it-IT" dirty="0" err="1"/>
              <a:t>useful</a:t>
            </a:r>
            <a:r>
              <a:rPr lang="it-IT" dirty="0"/>
              <a:t> for </a:t>
            </a:r>
            <a:r>
              <a:rPr lang="it-IT" dirty="0" err="1"/>
              <a:t>recover</a:t>
            </a:r>
            <a:r>
              <a:rPr lang="it-IT" dirty="0"/>
              <a:t> the password </a:t>
            </a:r>
            <a:r>
              <a:rPr lang="it-IT" dirty="0" err="1"/>
              <a:t>if</a:t>
            </a:r>
            <a:r>
              <a:rPr lang="it-IT" dirty="0"/>
              <a:t> the user </a:t>
            </a:r>
            <a:r>
              <a:rPr lang="it-IT" dirty="0" err="1"/>
              <a:t>has</a:t>
            </a:r>
            <a:r>
              <a:rPr lang="it-IT" dirty="0"/>
              <a:t> </a:t>
            </a:r>
            <a:r>
              <a:rPr lang="it-IT" dirty="0" err="1"/>
              <a:t>forgotten</a:t>
            </a:r>
            <a:r>
              <a:rPr lang="it-IT" dirty="0"/>
              <a:t> </a:t>
            </a:r>
            <a:r>
              <a:rPr lang="it-IT" dirty="0" err="1"/>
              <a:t>it</a:t>
            </a:r>
            <a:r>
              <a:rPr lang="it-IT" dirty="0"/>
              <a:t>. </a:t>
            </a:r>
          </a:p>
          <a:p>
            <a:endParaRPr lang="it-IT" dirty="0"/>
          </a:p>
        </p:txBody>
      </p:sp>
      <p:sp>
        <p:nvSpPr>
          <p:cNvPr id="7" name="CasellaDiTesto 6">
            <a:extLst>
              <a:ext uri="{FF2B5EF4-FFF2-40B4-BE49-F238E27FC236}">
                <a16:creationId xmlns:a16="http://schemas.microsoft.com/office/drawing/2014/main" id="{7AE7784B-E868-1E80-3CEB-ACDBB755A132}"/>
              </a:ext>
            </a:extLst>
          </p:cNvPr>
          <p:cNvSpPr txBox="1"/>
          <p:nvPr/>
        </p:nvSpPr>
        <p:spPr>
          <a:xfrm>
            <a:off x="484551" y="5036234"/>
            <a:ext cx="4284397" cy="1477328"/>
          </a:xfrm>
          <a:prstGeom prst="rect">
            <a:avLst/>
          </a:prstGeom>
          <a:noFill/>
        </p:spPr>
        <p:txBody>
          <a:bodyPr wrap="square" rtlCol="0">
            <a:spAutoFit/>
          </a:bodyPr>
          <a:lstStyle/>
          <a:p>
            <a:r>
              <a:rPr lang="it-IT" dirty="0"/>
              <a:t>Username, Password and Phone </a:t>
            </a:r>
            <a:r>
              <a:rPr lang="it-IT" dirty="0" err="1"/>
              <a:t>number</a:t>
            </a:r>
            <a:r>
              <a:rPr lang="it-IT" dirty="0"/>
              <a:t> </a:t>
            </a:r>
            <a:r>
              <a:rPr lang="it-IT" dirty="0" err="1"/>
              <a:t>will</a:t>
            </a:r>
            <a:r>
              <a:rPr lang="it-IT" dirty="0"/>
              <a:t> be </a:t>
            </a:r>
            <a:r>
              <a:rPr lang="it-IT" dirty="0" err="1"/>
              <a:t>stored</a:t>
            </a:r>
            <a:r>
              <a:rPr lang="it-IT" dirty="0"/>
              <a:t> </a:t>
            </a:r>
            <a:r>
              <a:rPr lang="it-IT" dirty="0" err="1"/>
              <a:t>somewhere</a:t>
            </a:r>
            <a:r>
              <a:rPr lang="it-IT" dirty="0"/>
              <a:t>: </a:t>
            </a:r>
            <a:r>
              <a:rPr lang="it-IT" dirty="0" err="1"/>
              <a:t>if</a:t>
            </a:r>
            <a:r>
              <a:rPr lang="it-IT" dirty="0"/>
              <a:t> </a:t>
            </a:r>
            <a:r>
              <a:rPr lang="it-IT" dirty="0" err="1"/>
              <a:t>someone</a:t>
            </a:r>
            <a:r>
              <a:rPr lang="it-IT" dirty="0"/>
              <a:t> can access </a:t>
            </a:r>
            <a:r>
              <a:rPr lang="it-IT" dirty="0" err="1"/>
              <a:t>that</a:t>
            </a:r>
            <a:r>
              <a:rPr lang="it-IT" dirty="0"/>
              <a:t> file, he </a:t>
            </a:r>
            <a:r>
              <a:rPr lang="it-IT" dirty="0" err="1"/>
              <a:t>has</a:t>
            </a:r>
            <a:r>
              <a:rPr lang="it-IT" dirty="0"/>
              <a:t> free access to </a:t>
            </a:r>
            <a:r>
              <a:rPr lang="it-IT" dirty="0" err="1"/>
              <a:t>user’s</a:t>
            </a:r>
            <a:r>
              <a:rPr lang="it-IT" dirty="0"/>
              <a:t> account (</a:t>
            </a:r>
            <a:r>
              <a:rPr lang="it-IT" dirty="0" err="1"/>
              <a:t>e.g</a:t>
            </a:r>
            <a:r>
              <a:rPr lang="it-IT" dirty="0"/>
              <a:t> a </a:t>
            </a:r>
            <a:r>
              <a:rPr lang="it-IT" dirty="0" err="1"/>
              <a:t>disonest</a:t>
            </a:r>
            <a:r>
              <a:rPr lang="it-IT" dirty="0"/>
              <a:t> </a:t>
            </a:r>
            <a:r>
              <a:rPr lang="it-IT" dirty="0" err="1"/>
              <a:t>employee</a:t>
            </a:r>
            <a:r>
              <a:rPr lang="it-IT" dirty="0"/>
              <a:t> or an hacker).</a:t>
            </a:r>
          </a:p>
        </p:txBody>
      </p:sp>
    </p:spTree>
    <p:extLst>
      <p:ext uri="{BB962C8B-B14F-4D97-AF65-F5344CB8AC3E}">
        <p14:creationId xmlns:p14="http://schemas.microsoft.com/office/powerpoint/2010/main" val="4089432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normAutofit fontScale="90000"/>
          </a:bodyPr>
          <a:lstStyle/>
          <a:p>
            <a:pPr algn="ctr"/>
            <a:r>
              <a:rPr lang="it-IT" dirty="0" err="1"/>
              <a:t>Registration</a:t>
            </a:r>
            <a:r>
              <a:rPr lang="it-IT" dirty="0"/>
              <a:t> and Log-in with SHA256</a:t>
            </a:r>
            <a:br>
              <a:rPr lang="it-IT" dirty="0"/>
            </a:br>
            <a:r>
              <a:rPr lang="it-IT" b="1" dirty="0" err="1"/>
              <a:t>SafeRegistration.c</a:t>
            </a:r>
            <a:endParaRPr lang="it-IT" dirty="0"/>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1" y="2293034"/>
            <a:ext cx="10869247" cy="4199841"/>
          </a:xfrm>
        </p:spPr>
        <p:txBody>
          <a:bodyPr>
            <a:normAutofit/>
          </a:bodyPr>
          <a:lstStyle/>
          <a:p>
            <a:r>
              <a:rPr lang="it-IT" dirty="0"/>
              <a:t>The </a:t>
            </a:r>
            <a:r>
              <a:rPr lang="it-IT" dirty="0" err="1"/>
              <a:t>solution</a:t>
            </a:r>
            <a:r>
              <a:rPr lang="it-IT" dirty="0"/>
              <a:t> </a:t>
            </a:r>
            <a:r>
              <a:rPr lang="it-IT" dirty="0" err="1"/>
              <a:t>implemented</a:t>
            </a:r>
            <a:r>
              <a:rPr lang="it-IT" dirty="0"/>
              <a:t> in </a:t>
            </a:r>
            <a:r>
              <a:rPr lang="it-IT" dirty="0" err="1"/>
              <a:t>SafeRegistration.c</a:t>
            </a:r>
            <a:r>
              <a:rPr lang="it-IT" dirty="0"/>
              <a:t> </a:t>
            </a:r>
            <a:r>
              <a:rPr lang="it-IT" dirty="0" err="1"/>
              <a:t>uses</a:t>
            </a:r>
            <a:r>
              <a:rPr lang="it-IT" dirty="0"/>
              <a:t> Sha256 to make the system more secure. Username </a:t>
            </a:r>
            <a:r>
              <a:rPr lang="it-IT" dirty="0" err="1"/>
              <a:t>is</a:t>
            </a:r>
            <a:r>
              <a:rPr lang="it-IT" dirty="0"/>
              <a:t> the </a:t>
            </a:r>
            <a:r>
              <a:rPr lang="it-IT" dirty="0" err="1"/>
              <a:t>only</a:t>
            </a:r>
            <a:r>
              <a:rPr lang="it-IT" dirty="0"/>
              <a:t> file </a:t>
            </a:r>
            <a:r>
              <a:rPr lang="it-IT" dirty="0" err="1"/>
              <a:t>not</a:t>
            </a:r>
            <a:r>
              <a:rPr lang="it-IT" dirty="0"/>
              <a:t> </a:t>
            </a:r>
            <a:r>
              <a:rPr lang="it-IT" dirty="0" err="1"/>
              <a:t>encrypted</a:t>
            </a:r>
            <a:r>
              <a:rPr lang="it-IT" dirty="0"/>
              <a:t> and </a:t>
            </a:r>
            <a:r>
              <a:rPr lang="it-IT" dirty="0" err="1"/>
              <a:t>it</a:t>
            </a:r>
            <a:r>
              <a:rPr lang="it-IT" dirty="0"/>
              <a:t> </a:t>
            </a:r>
            <a:r>
              <a:rPr lang="it-IT" dirty="0" err="1"/>
              <a:t>used</a:t>
            </a:r>
            <a:r>
              <a:rPr lang="it-IT" dirty="0"/>
              <a:t> to </a:t>
            </a:r>
            <a:r>
              <a:rPr lang="it-IT" dirty="0" err="1"/>
              <a:t>get</a:t>
            </a:r>
            <a:r>
              <a:rPr lang="it-IT" dirty="0"/>
              <a:t> entry </a:t>
            </a:r>
            <a:r>
              <a:rPr lang="it-IT" dirty="0" err="1"/>
              <a:t>row</a:t>
            </a:r>
            <a:r>
              <a:rPr lang="it-IT" dirty="0"/>
              <a:t> relate to </a:t>
            </a:r>
            <a:r>
              <a:rPr lang="it-IT" dirty="0" err="1"/>
              <a:t>that</a:t>
            </a:r>
            <a:r>
              <a:rPr lang="it-IT" dirty="0"/>
              <a:t> user. </a:t>
            </a:r>
            <a:r>
              <a:rPr lang="it-IT" dirty="0" err="1"/>
              <a:t>When</a:t>
            </a:r>
            <a:r>
              <a:rPr lang="it-IT" dirty="0"/>
              <a:t> a new user </a:t>
            </a:r>
            <a:r>
              <a:rPr lang="it-IT" dirty="0" err="1"/>
              <a:t>register</a:t>
            </a:r>
            <a:r>
              <a:rPr lang="it-IT" dirty="0"/>
              <a:t> password and username are </a:t>
            </a:r>
            <a:r>
              <a:rPr lang="it-IT" dirty="0" err="1"/>
              <a:t>concatenated</a:t>
            </a:r>
            <a:r>
              <a:rPr lang="it-IT" dirty="0"/>
              <a:t> and Sha256 </a:t>
            </a:r>
            <a:r>
              <a:rPr lang="it-IT" dirty="0" err="1"/>
              <a:t>is</a:t>
            </a:r>
            <a:r>
              <a:rPr lang="it-IT" dirty="0"/>
              <a:t> </a:t>
            </a:r>
            <a:r>
              <a:rPr lang="it-IT" dirty="0" err="1"/>
              <a:t>applied</a:t>
            </a:r>
            <a:r>
              <a:rPr lang="it-IT" dirty="0"/>
              <a:t> to the </a:t>
            </a:r>
            <a:r>
              <a:rPr lang="it-IT" dirty="0" err="1"/>
              <a:t>final</a:t>
            </a:r>
            <a:r>
              <a:rPr lang="it-IT" dirty="0"/>
              <a:t> </a:t>
            </a:r>
            <a:r>
              <a:rPr lang="it-IT" dirty="0" err="1"/>
              <a:t>string</a:t>
            </a:r>
            <a:r>
              <a:rPr lang="it-IT" dirty="0"/>
              <a:t> and </a:t>
            </a:r>
            <a:r>
              <a:rPr lang="it-IT" dirty="0" err="1"/>
              <a:t>stored</a:t>
            </a:r>
            <a:r>
              <a:rPr lang="it-IT" dirty="0"/>
              <a:t>. The </a:t>
            </a:r>
            <a:r>
              <a:rPr lang="it-IT" dirty="0" err="1"/>
              <a:t>same</a:t>
            </a:r>
            <a:r>
              <a:rPr lang="it-IT" dirty="0"/>
              <a:t> </a:t>
            </a:r>
            <a:r>
              <a:rPr lang="it-IT" dirty="0" err="1"/>
              <a:t>happens</a:t>
            </a:r>
            <a:r>
              <a:rPr lang="it-IT" dirty="0"/>
              <a:t> for phone </a:t>
            </a:r>
            <a:r>
              <a:rPr lang="it-IT" dirty="0" err="1"/>
              <a:t>numbers</a:t>
            </a:r>
            <a:r>
              <a:rPr lang="it-IT" dirty="0"/>
              <a:t>.</a:t>
            </a:r>
          </a:p>
          <a:p>
            <a:r>
              <a:rPr lang="it-IT" dirty="0" err="1"/>
              <a:t>We</a:t>
            </a:r>
            <a:r>
              <a:rPr lang="it-IT" dirty="0"/>
              <a:t> use a </a:t>
            </a:r>
            <a:r>
              <a:rPr lang="it-IT" dirty="0" err="1"/>
              <a:t>combination</a:t>
            </a:r>
            <a:r>
              <a:rPr lang="it-IT" dirty="0"/>
              <a:t> of username + password to </a:t>
            </a:r>
            <a:r>
              <a:rPr lang="it-IT" dirty="0" err="1"/>
              <a:t>avoid</a:t>
            </a:r>
            <a:r>
              <a:rPr lang="it-IT" dirty="0"/>
              <a:t> </a:t>
            </a:r>
            <a:r>
              <a:rPr lang="it-IT" dirty="0" err="1"/>
              <a:t>having</a:t>
            </a:r>
            <a:r>
              <a:rPr lang="it-IT" dirty="0"/>
              <a:t> more common password an easy target for an </a:t>
            </a:r>
            <a:r>
              <a:rPr lang="it-IT" dirty="0" err="1"/>
              <a:t>attack</a:t>
            </a:r>
            <a:r>
              <a:rPr lang="it-IT" dirty="0"/>
              <a:t> (</a:t>
            </a:r>
            <a:r>
              <a:rPr lang="it-IT" dirty="0" err="1"/>
              <a:t>otherwise</a:t>
            </a:r>
            <a:r>
              <a:rPr lang="it-IT" dirty="0"/>
              <a:t> </a:t>
            </a:r>
            <a:r>
              <a:rPr lang="it-IT" dirty="0" err="1"/>
              <a:t>we</a:t>
            </a:r>
            <a:r>
              <a:rPr lang="it-IT" dirty="0"/>
              <a:t> </a:t>
            </a:r>
            <a:r>
              <a:rPr lang="it-IT" dirty="0" err="1"/>
              <a:t>could</a:t>
            </a:r>
            <a:r>
              <a:rPr lang="it-IT" dirty="0"/>
              <a:t> check the </a:t>
            </a:r>
            <a:r>
              <a:rPr lang="it-IT" dirty="0" err="1"/>
              <a:t>conversion</a:t>
            </a:r>
            <a:r>
              <a:rPr lang="it-IT" dirty="0"/>
              <a:t> of more common passwords like 12345).</a:t>
            </a:r>
          </a:p>
          <a:p>
            <a:r>
              <a:rPr lang="it-IT" dirty="0" err="1"/>
              <a:t>When</a:t>
            </a:r>
            <a:r>
              <a:rPr lang="it-IT" dirty="0"/>
              <a:t> the user </a:t>
            </a:r>
            <a:r>
              <a:rPr lang="it-IT" dirty="0" err="1"/>
              <a:t>tries</a:t>
            </a:r>
            <a:r>
              <a:rPr lang="it-IT" dirty="0"/>
              <a:t> a login, the </a:t>
            </a:r>
            <a:r>
              <a:rPr lang="it-IT" dirty="0" err="1"/>
              <a:t>program</a:t>
            </a:r>
            <a:r>
              <a:rPr lang="it-IT" dirty="0"/>
              <a:t> </a:t>
            </a:r>
            <a:r>
              <a:rPr lang="it-IT" dirty="0" err="1"/>
              <a:t>execute</a:t>
            </a:r>
            <a:r>
              <a:rPr lang="it-IT" dirty="0"/>
              <a:t> sha256 with new input and check </a:t>
            </a:r>
            <a:r>
              <a:rPr lang="it-IT" dirty="0" err="1"/>
              <a:t>if</a:t>
            </a:r>
            <a:r>
              <a:rPr lang="it-IT" dirty="0"/>
              <a:t> output </a:t>
            </a:r>
            <a:r>
              <a:rPr lang="it-IT" dirty="0" err="1"/>
              <a:t>is</a:t>
            </a:r>
            <a:r>
              <a:rPr lang="it-IT" dirty="0"/>
              <a:t> </a:t>
            </a:r>
            <a:r>
              <a:rPr lang="it-IT" dirty="0" err="1"/>
              <a:t>equal</a:t>
            </a:r>
            <a:r>
              <a:rPr lang="it-IT" dirty="0"/>
              <a:t> to the sha256 in </a:t>
            </a:r>
            <a:r>
              <a:rPr lang="it-IT" dirty="0" err="1"/>
              <a:t>encrypted</a:t>
            </a:r>
            <a:r>
              <a:rPr lang="it-IT" dirty="0"/>
              <a:t> file.</a:t>
            </a:r>
            <a:br>
              <a:rPr lang="it-IT" dirty="0"/>
            </a:br>
            <a:r>
              <a:rPr lang="it-IT" dirty="0"/>
              <a:t>In the </a:t>
            </a:r>
            <a:r>
              <a:rPr lang="it-IT" dirty="0" err="1"/>
              <a:t>same</a:t>
            </a:r>
            <a:r>
              <a:rPr lang="it-IT" dirty="0"/>
              <a:t> way </a:t>
            </a:r>
            <a:r>
              <a:rPr lang="it-IT" dirty="0" err="1"/>
              <a:t>it</a:t>
            </a:r>
            <a:r>
              <a:rPr lang="it-IT" dirty="0"/>
              <a:t> works for phone </a:t>
            </a:r>
            <a:r>
              <a:rPr lang="it-IT" dirty="0" err="1"/>
              <a:t>number</a:t>
            </a:r>
            <a:r>
              <a:rPr lang="it-IT" dirty="0"/>
              <a:t> and password </a:t>
            </a:r>
            <a:r>
              <a:rPr lang="it-IT" dirty="0" err="1"/>
              <a:t>recovey</a:t>
            </a:r>
            <a:r>
              <a:rPr lang="it-IT" dirty="0"/>
              <a:t>.</a:t>
            </a:r>
          </a:p>
          <a:p>
            <a:endParaRPr lang="it-IT" dirty="0"/>
          </a:p>
          <a:p>
            <a:endParaRPr lang="it-IT" dirty="0"/>
          </a:p>
        </p:txBody>
      </p:sp>
    </p:spTree>
    <p:extLst>
      <p:ext uri="{BB962C8B-B14F-4D97-AF65-F5344CB8AC3E}">
        <p14:creationId xmlns:p14="http://schemas.microsoft.com/office/powerpoint/2010/main" val="3308568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normAutofit fontScale="90000"/>
          </a:bodyPr>
          <a:lstStyle/>
          <a:p>
            <a:pPr algn="ctr"/>
            <a:r>
              <a:rPr lang="it-IT" dirty="0" err="1"/>
              <a:t>Registration</a:t>
            </a:r>
            <a:r>
              <a:rPr lang="it-IT" dirty="0"/>
              <a:t> and Log-in with SHA256</a:t>
            </a:r>
            <a:br>
              <a:rPr lang="it-IT" dirty="0"/>
            </a:br>
            <a:r>
              <a:rPr lang="it-IT" b="1" dirty="0" err="1"/>
              <a:t>SafeRegistration.c</a:t>
            </a:r>
            <a:endParaRPr lang="it-IT" dirty="0"/>
          </a:p>
        </p:txBody>
      </p:sp>
      <p:pic>
        <p:nvPicPr>
          <p:cNvPr id="6" name="Immagine 5" descr="Immagine che contiene testo, diagramma, schermata, Carattere&#10;&#10;Descrizione generata automaticamente">
            <a:extLst>
              <a:ext uri="{FF2B5EF4-FFF2-40B4-BE49-F238E27FC236}">
                <a16:creationId xmlns:a16="http://schemas.microsoft.com/office/drawing/2014/main" id="{5AF22696-D48B-2930-D43B-BAC51BF7F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19" y="4178030"/>
            <a:ext cx="8239162" cy="2679970"/>
          </a:xfrm>
          <a:prstGeom prst="rect">
            <a:avLst/>
          </a:prstGeom>
        </p:spPr>
      </p:pic>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1" y="2293034"/>
            <a:ext cx="10869247" cy="2002383"/>
          </a:xfrm>
        </p:spPr>
        <p:txBody>
          <a:bodyPr>
            <a:normAutofit fontScale="92500" lnSpcReduction="10000"/>
          </a:bodyPr>
          <a:lstStyle/>
          <a:p>
            <a:r>
              <a:rPr lang="it-IT" dirty="0"/>
              <a:t>Passwords and phone </a:t>
            </a:r>
            <a:r>
              <a:rPr lang="it-IT" dirty="0" err="1"/>
              <a:t>numbers</a:t>
            </a:r>
            <a:r>
              <a:rPr lang="it-IT" dirty="0"/>
              <a:t> are </a:t>
            </a:r>
            <a:r>
              <a:rPr lang="it-IT" dirty="0" err="1"/>
              <a:t>not</a:t>
            </a:r>
            <a:r>
              <a:rPr lang="it-IT" dirty="0"/>
              <a:t> </a:t>
            </a:r>
            <a:r>
              <a:rPr lang="it-IT" dirty="0" err="1"/>
              <a:t>stored</a:t>
            </a:r>
            <a:r>
              <a:rPr lang="it-IT" dirty="0"/>
              <a:t> </a:t>
            </a:r>
            <a:r>
              <a:rPr lang="it-IT" dirty="0" err="1"/>
              <a:t>raw</a:t>
            </a:r>
            <a:r>
              <a:rPr lang="it-IT" dirty="0"/>
              <a:t>. </a:t>
            </a:r>
            <a:r>
              <a:rPr lang="it-IT" dirty="0" err="1"/>
              <a:t>If</a:t>
            </a:r>
            <a:r>
              <a:rPr lang="it-IT" dirty="0"/>
              <a:t> an </a:t>
            </a:r>
            <a:r>
              <a:rPr lang="it-IT" dirty="0" err="1"/>
              <a:t>external</a:t>
            </a:r>
            <a:r>
              <a:rPr lang="it-IT" dirty="0"/>
              <a:t> user accesses file, he </a:t>
            </a:r>
            <a:r>
              <a:rPr lang="it-IT" dirty="0" err="1"/>
              <a:t>can’t</a:t>
            </a:r>
            <a:r>
              <a:rPr lang="it-IT" dirty="0"/>
              <a:t> use </a:t>
            </a:r>
            <a:r>
              <a:rPr lang="it-IT" dirty="0" err="1"/>
              <a:t>them</a:t>
            </a:r>
            <a:r>
              <a:rPr lang="it-IT" dirty="0"/>
              <a:t> to take more information </a:t>
            </a:r>
            <a:r>
              <a:rPr lang="it-IT" dirty="0" err="1"/>
              <a:t>since</a:t>
            </a:r>
            <a:r>
              <a:rPr lang="it-IT" dirty="0"/>
              <a:t> for </a:t>
            </a:r>
            <a:r>
              <a:rPr lang="it-IT" dirty="0" err="1"/>
              <a:t>definition</a:t>
            </a:r>
            <a:r>
              <a:rPr lang="it-IT" dirty="0"/>
              <a:t> Sha256 </a:t>
            </a:r>
            <a:r>
              <a:rPr lang="it-IT" dirty="0" err="1"/>
              <a:t>is</a:t>
            </a:r>
            <a:r>
              <a:rPr lang="it-IT" dirty="0"/>
              <a:t> </a:t>
            </a:r>
            <a:r>
              <a:rPr lang="it-IT" dirty="0" err="1"/>
              <a:t>irreversible</a:t>
            </a:r>
            <a:r>
              <a:rPr lang="it-IT" dirty="0"/>
              <a:t>.</a:t>
            </a:r>
          </a:p>
          <a:p>
            <a:r>
              <a:rPr lang="it-IT" dirty="0"/>
              <a:t>The </a:t>
            </a:r>
            <a:r>
              <a:rPr lang="it-IT" dirty="0" err="1"/>
              <a:t>only</a:t>
            </a:r>
            <a:r>
              <a:rPr lang="it-IT" dirty="0"/>
              <a:t> </a:t>
            </a:r>
            <a:r>
              <a:rPr lang="it-IT" dirty="0" err="1"/>
              <a:t>thing</a:t>
            </a:r>
            <a:r>
              <a:rPr lang="it-IT" dirty="0"/>
              <a:t> he can do </a:t>
            </a:r>
            <a:r>
              <a:rPr lang="it-IT" dirty="0" err="1"/>
              <a:t>is</a:t>
            </a:r>
            <a:r>
              <a:rPr lang="it-IT" dirty="0"/>
              <a:t> </a:t>
            </a:r>
            <a:r>
              <a:rPr lang="it-IT" dirty="0" err="1"/>
              <a:t>try</a:t>
            </a:r>
            <a:r>
              <a:rPr lang="it-IT" dirty="0"/>
              <a:t> by brute force and </a:t>
            </a:r>
            <a:r>
              <a:rPr lang="it-IT" dirty="0" err="1"/>
              <a:t>trying</a:t>
            </a:r>
            <a:r>
              <a:rPr lang="it-IT" dirty="0"/>
              <a:t> to </a:t>
            </a:r>
            <a:r>
              <a:rPr lang="it-IT" dirty="0" err="1"/>
              <a:t>get</a:t>
            </a:r>
            <a:r>
              <a:rPr lang="it-IT" dirty="0"/>
              <a:t> the </a:t>
            </a:r>
            <a:r>
              <a:rPr lang="it-IT" dirty="0" err="1"/>
              <a:t>same</a:t>
            </a:r>
            <a:r>
              <a:rPr lang="it-IT" dirty="0"/>
              <a:t> Sha256 with username and password (</a:t>
            </a:r>
            <a:r>
              <a:rPr lang="it-IT" dirty="0" err="1"/>
              <a:t>as</a:t>
            </a:r>
            <a:r>
              <a:rPr lang="it-IT" dirty="0"/>
              <a:t> he </a:t>
            </a:r>
            <a:r>
              <a:rPr lang="it-IT" dirty="0" err="1"/>
              <a:t>could</a:t>
            </a:r>
            <a:r>
              <a:rPr lang="it-IT" dirty="0"/>
              <a:t> do </a:t>
            </a:r>
            <a:r>
              <a:rPr lang="it-IT" dirty="0" err="1"/>
              <a:t>without</a:t>
            </a:r>
            <a:r>
              <a:rPr lang="it-IT" dirty="0"/>
              <a:t> </a:t>
            </a:r>
            <a:r>
              <a:rPr lang="it-IT" dirty="0" err="1"/>
              <a:t>enter</a:t>
            </a:r>
            <a:r>
              <a:rPr lang="it-IT" dirty="0"/>
              <a:t> the database).</a:t>
            </a:r>
          </a:p>
          <a:p>
            <a:r>
              <a:rPr lang="it-IT" dirty="0"/>
              <a:t>The </a:t>
            </a:r>
            <a:r>
              <a:rPr lang="it-IT" dirty="0" err="1"/>
              <a:t>application</a:t>
            </a:r>
            <a:r>
              <a:rPr lang="it-IT" dirty="0"/>
              <a:t> </a:t>
            </a:r>
            <a:r>
              <a:rPr lang="it-IT" dirty="0" err="1"/>
              <a:t>is</a:t>
            </a:r>
            <a:r>
              <a:rPr lang="it-IT" dirty="0"/>
              <a:t> </a:t>
            </a:r>
            <a:r>
              <a:rPr lang="it-IT" dirty="0" err="1"/>
              <a:t>been</a:t>
            </a:r>
            <a:r>
              <a:rPr lang="it-IT" dirty="0"/>
              <a:t> </a:t>
            </a:r>
            <a:r>
              <a:rPr lang="it-IT" dirty="0" err="1"/>
              <a:t>built</a:t>
            </a:r>
            <a:r>
              <a:rPr lang="it-IT" dirty="0"/>
              <a:t> and </a:t>
            </a:r>
            <a:r>
              <a:rPr lang="it-IT" dirty="0" err="1"/>
              <a:t>tested</a:t>
            </a:r>
            <a:r>
              <a:rPr lang="it-IT" dirty="0"/>
              <a:t> with </a:t>
            </a:r>
            <a:r>
              <a:rPr lang="it-IT" dirty="0" err="1"/>
              <a:t>our</a:t>
            </a:r>
            <a:r>
              <a:rPr lang="it-IT" dirty="0"/>
              <a:t> library and device Sha256.</a:t>
            </a:r>
          </a:p>
          <a:p>
            <a:endParaRPr lang="it-IT" dirty="0"/>
          </a:p>
        </p:txBody>
      </p:sp>
    </p:spTree>
    <p:extLst>
      <p:ext uri="{BB962C8B-B14F-4D97-AF65-F5344CB8AC3E}">
        <p14:creationId xmlns:p14="http://schemas.microsoft.com/office/powerpoint/2010/main" val="1201521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351182" y="-223510"/>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5422492"/>
            <a:ext cx="5363817" cy="1375512"/>
          </a:xfrm>
        </p:spPr>
        <p:txBody>
          <a:bodyPr anchor="ctr">
            <a:normAutofit/>
          </a:bodyPr>
          <a:lstStyle/>
          <a:p>
            <a:pPr algn="ctr"/>
            <a:r>
              <a:rPr lang="it-IT" dirty="0" err="1"/>
              <a:t>Problems</a:t>
            </a:r>
            <a:r>
              <a:rPr lang="it-IT" dirty="0"/>
              <a:t> and </a:t>
            </a:r>
            <a:r>
              <a:rPr lang="it-IT" dirty="0" err="1"/>
              <a:t>possible</a:t>
            </a:r>
            <a:r>
              <a:rPr lang="it-IT" dirty="0"/>
              <a:t> </a:t>
            </a:r>
            <a:r>
              <a:rPr lang="it-IT" dirty="0" err="1"/>
              <a:t>solutions</a:t>
            </a:r>
            <a:endParaRPr lang="it-IT" dirty="0"/>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pic>
        <p:nvPicPr>
          <p:cNvPr id="6" name="Immagine 5" descr="Immagine che contiene schizzo, disegno, disegno al tratto&#10;&#10;Descrizione generata automaticamente">
            <a:extLst>
              <a:ext uri="{FF2B5EF4-FFF2-40B4-BE49-F238E27FC236}">
                <a16:creationId xmlns:a16="http://schemas.microsoft.com/office/drawing/2014/main" id="{04C4DE33-E3AC-BD2C-0837-A5E6CCEE9802}"/>
              </a:ext>
            </a:extLst>
          </p:cNvPr>
          <p:cNvPicPr>
            <a:picLocks noChangeAspect="1"/>
          </p:cNvPicPr>
          <p:nvPr/>
        </p:nvPicPr>
        <p:blipFill rotWithShape="1">
          <a:blip r:embed="rId3">
            <a:extLst>
              <a:ext uri="{28A0092B-C50C-407E-A947-70E740481C1C}">
                <a14:useLocalDpi xmlns:a14="http://schemas.microsoft.com/office/drawing/2010/main" val="0"/>
              </a:ext>
            </a:extLst>
          </a:blip>
          <a:srcRect t="29374"/>
          <a:stretch/>
        </p:blipFill>
        <p:spPr>
          <a:xfrm>
            <a:off x="1499370" y="4050343"/>
            <a:ext cx="3057392" cy="1860126"/>
          </a:xfrm>
          <a:prstGeom prst="rect">
            <a:avLst/>
          </a:prstGeom>
        </p:spPr>
      </p:pic>
      <p:sp>
        <p:nvSpPr>
          <p:cNvPr id="5" name="CasellaDiTesto 4">
            <a:extLst>
              <a:ext uri="{FF2B5EF4-FFF2-40B4-BE49-F238E27FC236}">
                <a16:creationId xmlns:a16="http://schemas.microsoft.com/office/drawing/2014/main" id="{199FA2CF-7775-5D84-0373-9A7884443406}"/>
              </a:ext>
            </a:extLst>
          </p:cNvPr>
          <p:cNvSpPr txBox="1"/>
          <p:nvPr/>
        </p:nvSpPr>
        <p:spPr>
          <a:xfrm>
            <a:off x="86139" y="3640085"/>
            <a:ext cx="5923722" cy="646331"/>
          </a:xfrm>
          <a:prstGeom prst="rect">
            <a:avLst/>
          </a:prstGeom>
          <a:noFill/>
        </p:spPr>
        <p:txBody>
          <a:bodyPr wrap="square" rtlCol="0">
            <a:spAutoFit/>
          </a:bodyPr>
          <a:lstStyle/>
          <a:p>
            <a:r>
              <a:rPr lang="it-IT" dirty="0"/>
              <a:t>1° rule of programming: </a:t>
            </a:r>
            <a:r>
              <a:rPr lang="it-IT" dirty="0" err="1"/>
              <a:t>if</a:t>
            </a:r>
            <a:r>
              <a:rPr lang="it-IT" dirty="0"/>
              <a:t> </a:t>
            </a:r>
            <a:r>
              <a:rPr lang="it-IT" dirty="0" err="1"/>
              <a:t>it</a:t>
            </a:r>
            <a:r>
              <a:rPr lang="it-IT" dirty="0"/>
              <a:t> works </a:t>
            </a:r>
            <a:r>
              <a:rPr lang="it-IT" dirty="0" err="1"/>
              <a:t>don’t</a:t>
            </a:r>
            <a:r>
              <a:rPr lang="it-IT" dirty="0"/>
              <a:t> touch </a:t>
            </a:r>
            <a:r>
              <a:rPr lang="it-IT" dirty="0" err="1"/>
              <a:t>it</a:t>
            </a:r>
            <a:endParaRPr lang="it-IT" dirty="0"/>
          </a:p>
          <a:p>
            <a:r>
              <a:rPr lang="it-IT" dirty="0" err="1"/>
              <a:t>Our</a:t>
            </a:r>
            <a:r>
              <a:rPr lang="it-IT" dirty="0"/>
              <a:t> code:</a:t>
            </a:r>
          </a:p>
        </p:txBody>
      </p:sp>
    </p:spTree>
    <p:extLst>
      <p:ext uri="{BB962C8B-B14F-4D97-AF65-F5344CB8AC3E}">
        <p14:creationId xmlns:p14="http://schemas.microsoft.com/office/powerpoint/2010/main" val="34700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lstStyle/>
          <a:p>
            <a:pPr algn="ctr"/>
            <a:r>
              <a:rPr lang="it-IT" dirty="0"/>
              <a:t>Interrupt </a:t>
            </a:r>
            <a:r>
              <a:rPr lang="it-IT" dirty="0" err="1"/>
              <a:t>Usage</a:t>
            </a:r>
            <a:endParaRPr lang="it-IT" dirty="0"/>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2" y="2892425"/>
            <a:ext cx="10869248" cy="3600450"/>
          </a:xfrm>
        </p:spPr>
        <p:txBody>
          <a:bodyPr/>
          <a:lstStyle/>
          <a:p>
            <a:r>
              <a:rPr lang="it-IT" dirty="0" err="1"/>
              <a:t>We</a:t>
            </a:r>
            <a:r>
              <a:rPr lang="it-IT" dirty="0"/>
              <a:t> </a:t>
            </a:r>
            <a:r>
              <a:rPr lang="it-IT" dirty="0" err="1"/>
              <a:t>were</a:t>
            </a:r>
            <a:r>
              <a:rPr lang="it-IT" dirty="0"/>
              <a:t> </a:t>
            </a:r>
            <a:r>
              <a:rPr lang="it-IT" dirty="0" err="1"/>
              <a:t>able</a:t>
            </a:r>
            <a:r>
              <a:rPr lang="it-IT" dirty="0"/>
              <a:t> to </a:t>
            </a:r>
            <a:r>
              <a:rPr lang="it-IT" dirty="0" err="1"/>
              <a:t>successfully</a:t>
            </a:r>
            <a:r>
              <a:rPr lang="it-IT" dirty="0"/>
              <a:t> </a:t>
            </a:r>
            <a:r>
              <a:rPr lang="it-IT" dirty="0" err="1"/>
              <a:t>initialize</a:t>
            </a:r>
            <a:r>
              <a:rPr lang="it-IT" dirty="0"/>
              <a:t> the interrupt controller </a:t>
            </a:r>
            <a:r>
              <a:rPr lang="it-IT" dirty="0" err="1"/>
              <a:t>helping</a:t>
            </a:r>
            <a:r>
              <a:rPr lang="it-IT" dirty="0"/>
              <a:t> </a:t>
            </a:r>
            <a:r>
              <a:rPr lang="it-IT" dirty="0" err="1"/>
              <a:t>syncronize</a:t>
            </a:r>
            <a:r>
              <a:rPr lang="it-IT" dirty="0"/>
              <a:t> the device with the driver </a:t>
            </a:r>
            <a:r>
              <a:rPr lang="it-IT" dirty="0" err="1"/>
              <a:t>however</a:t>
            </a:r>
            <a:r>
              <a:rPr lang="it-IT" dirty="0"/>
              <a:t> </a:t>
            </a:r>
            <a:r>
              <a:rPr lang="it-IT" dirty="0" err="1"/>
              <a:t>this</a:t>
            </a:r>
            <a:r>
              <a:rPr lang="it-IT" dirty="0"/>
              <a:t> </a:t>
            </a:r>
            <a:r>
              <a:rPr lang="it-IT" dirty="0" err="1"/>
              <a:t>didn’t</a:t>
            </a:r>
            <a:r>
              <a:rPr lang="it-IT" dirty="0"/>
              <a:t> </a:t>
            </a:r>
            <a:r>
              <a:rPr lang="it-IT" dirty="0" err="1"/>
              <a:t>result</a:t>
            </a:r>
            <a:r>
              <a:rPr lang="it-IT" dirty="0"/>
              <a:t> in a </a:t>
            </a:r>
            <a:r>
              <a:rPr lang="it-IT" dirty="0" err="1"/>
              <a:t>efficient</a:t>
            </a:r>
            <a:r>
              <a:rPr lang="it-IT" dirty="0"/>
              <a:t> </a:t>
            </a:r>
            <a:r>
              <a:rPr lang="it-IT" dirty="0" err="1"/>
              <a:t>communication</a:t>
            </a:r>
            <a:r>
              <a:rPr lang="it-IT" dirty="0"/>
              <a:t> </a:t>
            </a:r>
            <a:r>
              <a:rPr lang="it-IT" dirty="0" err="1"/>
              <a:t>when</a:t>
            </a:r>
            <a:r>
              <a:rPr lang="it-IT" dirty="0"/>
              <a:t> </a:t>
            </a:r>
            <a:r>
              <a:rPr lang="it-IT" dirty="0" err="1"/>
              <a:t>developing</a:t>
            </a:r>
            <a:r>
              <a:rPr lang="it-IT" dirty="0"/>
              <a:t> the user-</a:t>
            </a:r>
            <a:r>
              <a:rPr lang="it-IT" dirty="0" err="1"/>
              <a:t>application</a:t>
            </a:r>
            <a:r>
              <a:rPr lang="it-IT" dirty="0"/>
              <a:t>. The </a:t>
            </a:r>
            <a:r>
              <a:rPr lang="it-IT" dirty="0" err="1"/>
              <a:t>application</a:t>
            </a:r>
            <a:r>
              <a:rPr lang="it-IT" dirty="0"/>
              <a:t> polls </a:t>
            </a:r>
            <a:r>
              <a:rPr lang="it-IT" dirty="0" err="1"/>
              <a:t>continuosly</a:t>
            </a:r>
            <a:r>
              <a:rPr lang="it-IT" dirty="0"/>
              <a:t> </a:t>
            </a:r>
            <a:r>
              <a:rPr lang="it-IT" dirty="0" err="1"/>
              <a:t>attribute</a:t>
            </a:r>
            <a:r>
              <a:rPr lang="it-IT" dirty="0"/>
              <a:t> «</a:t>
            </a:r>
            <a:r>
              <a:rPr lang="it-IT" dirty="0" err="1"/>
              <a:t>busy</a:t>
            </a:r>
            <a:r>
              <a:rPr lang="it-IT" dirty="0"/>
              <a:t>» in </a:t>
            </a:r>
            <a:r>
              <a:rPr lang="it-IT" dirty="0" err="1"/>
              <a:t>order</a:t>
            </a:r>
            <a:r>
              <a:rPr lang="it-IT" dirty="0"/>
              <a:t> to </a:t>
            </a:r>
            <a:r>
              <a:rPr lang="it-IT" dirty="0" err="1"/>
              <a:t>understand</a:t>
            </a:r>
            <a:r>
              <a:rPr lang="it-IT" dirty="0"/>
              <a:t> </a:t>
            </a:r>
            <a:r>
              <a:rPr lang="it-IT" dirty="0" err="1"/>
              <a:t>whether</a:t>
            </a:r>
            <a:r>
              <a:rPr lang="it-IT" dirty="0"/>
              <a:t> </a:t>
            </a:r>
            <a:r>
              <a:rPr lang="it-IT" dirty="0" err="1"/>
              <a:t>it</a:t>
            </a:r>
            <a:r>
              <a:rPr lang="it-IT" dirty="0"/>
              <a:t> can </a:t>
            </a:r>
            <a:r>
              <a:rPr lang="it-IT" dirty="0" err="1"/>
              <a:t>proceed</a:t>
            </a:r>
            <a:r>
              <a:rPr lang="it-IT" dirty="0"/>
              <a:t> by </a:t>
            </a:r>
            <a:r>
              <a:rPr lang="it-IT" dirty="0" err="1"/>
              <a:t>requesting</a:t>
            </a:r>
            <a:r>
              <a:rPr lang="it-IT" dirty="0"/>
              <a:t> the </a:t>
            </a:r>
            <a:r>
              <a:rPr lang="it-IT" dirty="0" err="1"/>
              <a:t>coded</a:t>
            </a:r>
            <a:r>
              <a:rPr lang="it-IT" dirty="0"/>
              <a:t> output.</a:t>
            </a:r>
          </a:p>
          <a:p>
            <a:endParaRPr lang="it-IT" dirty="0"/>
          </a:p>
          <a:p>
            <a:r>
              <a:rPr lang="it-IT" dirty="0"/>
              <a:t>The </a:t>
            </a:r>
            <a:r>
              <a:rPr lang="it-IT" dirty="0" err="1"/>
              <a:t>problem</a:t>
            </a:r>
            <a:r>
              <a:rPr lang="it-IT" dirty="0"/>
              <a:t> </a:t>
            </a:r>
            <a:r>
              <a:rPr lang="it-IT" dirty="0" err="1"/>
              <a:t>could</a:t>
            </a:r>
            <a:r>
              <a:rPr lang="it-IT" dirty="0"/>
              <a:t> be </a:t>
            </a:r>
            <a:r>
              <a:rPr lang="it-IT" dirty="0" err="1"/>
              <a:t>avoided</a:t>
            </a:r>
            <a:r>
              <a:rPr lang="it-IT" dirty="0"/>
              <a:t> </a:t>
            </a:r>
            <a:r>
              <a:rPr lang="it-IT" dirty="0" err="1"/>
              <a:t>if</a:t>
            </a:r>
            <a:r>
              <a:rPr lang="it-IT" dirty="0"/>
              <a:t> a </a:t>
            </a:r>
            <a:r>
              <a:rPr lang="it-IT" dirty="0" err="1"/>
              <a:t>similar</a:t>
            </a:r>
            <a:r>
              <a:rPr lang="it-IT" dirty="0"/>
              <a:t> </a:t>
            </a:r>
            <a:r>
              <a:rPr lang="it-IT" dirty="0" err="1"/>
              <a:t>solution</a:t>
            </a:r>
            <a:r>
              <a:rPr lang="it-IT" dirty="0"/>
              <a:t> </a:t>
            </a:r>
            <a:r>
              <a:rPr lang="it-IT" dirty="0" err="1"/>
              <a:t>could</a:t>
            </a:r>
            <a:r>
              <a:rPr lang="it-IT" dirty="0"/>
              <a:t> be </a:t>
            </a:r>
            <a:r>
              <a:rPr lang="it-IT" dirty="0" err="1"/>
              <a:t>used</a:t>
            </a:r>
            <a:r>
              <a:rPr lang="it-IT" dirty="0"/>
              <a:t> to </a:t>
            </a:r>
            <a:r>
              <a:rPr lang="it-IT" dirty="0" err="1"/>
              <a:t>forward</a:t>
            </a:r>
            <a:r>
              <a:rPr lang="it-IT" dirty="0"/>
              <a:t> the interrupt to user </a:t>
            </a:r>
            <a:r>
              <a:rPr lang="it-IT" dirty="0" err="1"/>
              <a:t>level</a:t>
            </a:r>
            <a:r>
              <a:rPr lang="it-IT" dirty="0"/>
              <a:t> </a:t>
            </a:r>
            <a:r>
              <a:rPr lang="it-IT" dirty="0" err="1"/>
              <a:t>during</a:t>
            </a:r>
            <a:r>
              <a:rPr lang="it-IT" dirty="0"/>
              <a:t> the interrupt </a:t>
            </a:r>
            <a:r>
              <a:rPr lang="it-IT" dirty="0" err="1"/>
              <a:t>handler</a:t>
            </a:r>
            <a:r>
              <a:rPr lang="it-IT" dirty="0"/>
              <a:t> routine. By </a:t>
            </a:r>
            <a:r>
              <a:rPr lang="it-IT" dirty="0" err="1"/>
              <a:t>looking</a:t>
            </a:r>
            <a:r>
              <a:rPr lang="it-IT" dirty="0"/>
              <a:t> </a:t>
            </a:r>
            <a:r>
              <a:rPr lang="it-IT" dirty="0" err="1"/>
              <a:t>at</a:t>
            </a:r>
            <a:r>
              <a:rPr lang="it-IT" dirty="0"/>
              <a:t> </a:t>
            </a:r>
            <a:r>
              <a:rPr lang="it-IT" dirty="0" err="1"/>
              <a:t>our</a:t>
            </a:r>
            <a:r>
              <a:rPr lang="it-IT" dirty="0"/>
              <a:t> code </a:t>
            </a:r>
            <a:r>
              <a:rPr lang="it-IT" dirty="0" err="1"/>
              <a:t>you</a:t>
            </a:r>
            <a:r>
              <a:rPr lang="it-IT" dirty="0"/>
              <a:t> </a:t>
            </a:r>
            <a:r>
              <a:rPr lang="it-IT" dirty="0" err="1"/>
              <a:t>might</a:t>
            </a:r>
            <a:r>
              <a:rPr lang="it-IT" dirty="0"/>
              <a:t> </a:t>
            </a:r>
            <a:r>
              <a:rPr lang="it-IT" dirty="0" err="1"/>
              <a:t>see</a:t>
            </a:r>
            <a:r>
              <a:rPr lang="it-IT" dirty="0"/>
              <a:t> </a:t>
            </a:r>
            <a:r>
              <a:rPr lang="it-IT" dirty="0" err="1"/>
              <a:t>that</a:t>
            </a:r>
            <a:r>
              <a:rPr lang="it-IT" dirty="0"/>
              <a:t> </a:t>
            </a:r>
            <a:r>
              <a:rPr lang="it-IT" dirty="0" err="1"/>
              <a:t>only</a:t>
            </a:r>
            <a:r>
              <a:rPr lang="it-IT" dirty="0"/>
              <a:t> device information are </a:t>
            </a:r>
            <a:r>
              <a:rPr lang="it-IT" dirty="0" err="1"/>
              <a:t>reported</a:t>
            </a:r>
            <a:r>
              <a:rPr lang="it-IT" dirty="0"/>
              <a:t> after an interrupt </a:t>
            </a:r>
            <a:r>
              <a:rPr lang="it-IT" dirty="0" err="1"/>
              <a:t>is</a:t>
            </a:r>
            <a:r>
              <a:rPr lang="it-IT" dirty="0"/>
              <a:t> </a:t>
            </a:r>
            <a:r>
              <a:rPr lang="it-IT" dirty="0" err="1"/>
              <a:t>received</a:t>
            </a:r>
            <a:r>
              <a:rPr lang="it-IT" dirty="0"/>
              <a:t>.</a:t>
            </a:r>
          </a:p>
        </p:txBody>
      </p:sp>
    </p:spTree>
    <p:extLst>
      <p:ext uri="{BB962C8B-B14F-4D97-AF65-F5344CB8AC3E}">
        <p14:creationId xmlns:p14="http://schemas.microsoft.com/office/powerpoint/2010/main" val="395773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092834" y="360706"/>
            <a:ext cx="4037114" cy="1193334"/>
          </a:xfrm>
        </p:spPr>
        <p:txBody>
          <a:bodyPr/>
          <a:lstStyle/>
          <a:p>
            <a:pPr algn="ctr"/>
            <a:r>
              <a:rPr lang="it-IT" dirty="0"/>
              <a:t>Device </a:t>
            </a:r>
            <a:r>
              <a:rPr lang="it-IT" dirty="0" err="1"/>
              <a:t>Attributes</a:t>
            </a:r>
            <a:endParaRPr lang="it-IT" dirty="0"/>
          </a:p>
        </p:txBody>
      </p:sp>
      <p:pic>
        <p:nvPicPr>
          <p:cNvPr id="6" name="Segnaposto contenuto 5">
            <a:extLst>
              <a:ext uri="{FF2B5EF4-FFF2-40B4-BE49-F238E27FC236}">
                <a16:creationId xmlns:a16="http://schemas.microsoft.com/office/drawing/2014/main" id="{F9EAEBAC-3A90-13E8-5F9F-7998FC3D560F}"/>
              </a:ext>
            </a:extLst>
          </p:cNvPr>
          <p:cNvPicPr>
            <a:picLocks noGrp="1" noChangeAspect="1"/>
          </p:cNvPicPr>
          <p:nvPr>
            <p:ph idx="1"/>
          </p:nvPr>
        </p:nvPicPr>
        <p:blipFill>
          <a:blip r:embed="rId2"/>
          <a:stretch>
            <a:fillRect/>
          </a:stretch>
        </p:blipFill>
        <p:spPr>
          <a:xfrm>
            <a:off x="6606184" y="2417092"/>
            <a:ext cx="5084763" cy="1289829"/>
          </a:xfrm>
        </p:spPr>
      </p:pic>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67774" y="3696435"/>
            <a:ext cx="5287234" cy="3354388"/>
          </a:xfrm>
        </p:spPr>
        <p:txBody>
          <a:bodyPr>
            <a:normAutofit/>
          </a:bodyPr>
          <a:lstStyle/>
          <a:p>
            <a:pPr algn="ctr"/>
            <a:r>
              <a:rPr lang="it-IT" sz="1200" dirty="0"/>
              <a:t>In </a:t>
            </a:r>
            <a:r>
              <a:rPr lang="it-IT" sz="1200" dirty="0" err="1"/>
              <a:t>our</a:t>
            </a:r>
            <a:r>
              <a:rPr lang="it-IT" sz="1200" dirty="0"/>
              <a:t> </a:t>
            </a:r>
            <a:r>
              <a:rPr lang="it-IT" sz="1200" dirty="0" err="1"/>
              <a:t>application</a:t>
            </a:r>
            <a:r>
              <a:rPr lang="it-IT" sz="1200" dirty="0"/>
              <a:t> </a:t>
            </a:r>
            <a:r>
              <a:rPr lang="it-IT" sz="1200" dirty="0" err="1"/>
              <a:t>we</a:t>
            </a:r>
            <a:r>
              <a:rPr lang="it-IT" sz="1200" dirty="0"/>
              <a:t> </a:t>
            </a:r>
            <a:r>
              <a:rPr lang="it-IT" sz="1200" dirty="0" err="1"/>
              <a:t>defined</a:t>
            </a:r>
            <a:r>
              <a:rPr lang="it-IT" sz="1200" dirty="0"/>
              <a:t> 4 </a:t>
            </a:r>
            <a:r>
              <a:rPr lang="it-IT" sz="1200" dirty="0" err="1"/>
              <a:t>different</a:t>
            </a:r>
            <a:r>
              <a:rPr lang="it-IT" sz="1200" dirty="0"/>
              <a:t> </a:t>
            </a:r>
            <a:r>
              <a:rPr lang="it-IT" sz="1200" dirty="0" err="1"/>
              <a:t>attributes</a:t>
            </a:r>
            <a:r>
              <a:rPr lang="it-IT" sz="1200" dirty="0"/>
              <a:t>:</a:t>
            </a:r>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06184" y="3936257"/>
            <a:ext cx="5084763" cy="2308324"/>
          </a:xfrm>
          <a:prstGeom prst="rect">
            <a:avLst/>
          </a:prstGeom>
          <a:noFill/>
        </p:spPr>
        <p:txBody>
          <a:bodyPr wrap="square">
            <a:spAutoFit/>
          </a:bodyPr>
          <a:lstStyle/>
          <a:p>
            <a:r>
              <a:rPr lang="it-IT" sz="1200" dirty="0" err="1"/>
              <a:t>Let’s</a:t>
            </a:r>
            <a:r>
              <a:rPr lang="it-IT" sz="1200" dirty="0"/>
              <a:t> </a:t>
            </a:r>
            <a:r>
              <a:rPr lang="it-IT" sz="1200" dirty="0" err="1"/>
              <a:t>analyze</a:t>
            </a:r>
            <a:r>
              <a:rPr lang="it-IT" sz="1200" dirty="0"/>
              <a:t> for </a:t>
            </a:r>
            <a:r>
              <a:rPr lang="it-IT" sz="1200" dirty="0" err="1"/>
              <a:t>example</a:t>
            </a:r>
            <a:r>
              <a:rPr lang="it-IT" sz="1200" dirty="0"/>
              <a:t> </a:t>
            </a:r>
            <a:r>
              <a:rPr lang="it-IT" sz="1200" dirty="0" err="1"/>
              <a:t>attribute</a:t>
            </a:r>
            <a:r>
              <a:rPr lang="it-IT" sz="1200" dirty="0"/>
              <a:t> </a:t>
            </a:r>
            <a:r>
              <a:rPr lang="it-IT" sz="1200" i="1" dirty="0"/>
              <a:t>id</a:t>
            </a:r>
            <a:r>
              <a:rPr lang="it-IT" sz="1200" dirty="0"/>
              <a:t>:</a:t>
            </a:r>
          </a:p>
          <a:p>
            <a:endParaRPr lang="it-IT" sz="1200" dirty="0"/>
          </a:p>
          <a:p>
            <a:r>
              <a:rPr lang="it-IT" sz="1200" dirty="0"/>
              <a:t>Inside the macro the first </a:t>
            </a:r>
            <a:r>
              <a:rPr lang="it-IT" sz="1200" dirty="0" err="1"/>
              <a:t>parameter</a:t>
            </a:r>
            <a:r>
              <a:rPr lang="it-IT" sz="1200" dirty="0"/>
              <a:t> </a:t>
            </a:r>
            <a:r>
              <a:rPr lang="it-IT" sz="1200" dirty="0" err="1"/>
              <a:t>correspond</a:t>
            </a:r>
            <a:r>
              <a:rPr lang="it-IT" sz="1200" dirty="0"/>
              <a:t> to the </a:t>
            </a:r>
            <a:r>
              <a:rPr lang="it-IT" sz="1200" dirty="0" err="1"/>
              <a:t>specific</a:t>
            </a:r>
            <a:r>
              <a:rPr lang="it-IT" sz="1200" dirty="0"/>
              <a:t> device </a:t>
            </a:r>
            <a:r>
              <a:rPr lang="it-IT" sz="1200" dirty="0" err="1"/>
              <a:t>attribute</a:t>
            </a:r>
            <a:r>
              <a:rPr lang="it-IT" sz="1200" dirty="0"/>
              <a:t>.</a:t>
            </a:r>
            <a:br>
              <a:rPr lang="it-IT" sz="1200" dirty="0"/>
            </a:br>
            <a:br>
              <a:rPr lang="it-IT" sz="1200" dirty="0"/>
            </a:br>
            <a:r>
              <a:rPr lang="it-IT" sz="1200" b="1" dirty="0">
                <a:solidFill>
                  <a:srgbClr val="BE1A27"/>
                </a:solidFill>
              </a:rPr>
              <a:t>S_IRUGO </a:t>
            </a:r>
            <a:r>
              <a:rPr lang="it-IT" sz="1200" dirty="0" err="1"/>
              <a:t>specifies</a:t>
            </a:r>
            <a:r>
              <a:rPr lang="it-IT" sz="1200" dirty="0"/>
              <a:t> </a:t>
            </a:r>
            <a:r>
              <a:rPr lang="it-IT" sz="1200" dirty="0" err="1"/>
              <a:t>that</a:t>
            </a:r>
            <a:r>
              <a:rPr lang="it-IT" sz="1200" dirty="0"/>
              <a:t> </a:t>
            </a:r>
            <a:r>
              <a:rPr lang="it-IT" sz="1200" i="1" dirty="0"/>
              <a:t>id</a:t>
            </a:r>
            <a:r>
              <a:rPr lang="it-IT" sz="1200" dirty="0"/>
              <a:t> can be </a:t>
            </a:r>
            <a:r>
              <a:rPr lang="it-IT" sz="1200" dirty="0" err="1"/>
              <a:t>accessed</a:t>
            </a:r>
            <a:r>
              <a:rPr lang="it-IT" sz="1200" dirty="0"/>
              <a:t> </a:t>
            </a:r>
            <a:r>
              <a:rPr lang="it-IT" sz="1200" dirty="0" err="1"/>
              <a:t>only</a:t>
            </a:r>
            <a:r>
              <a:rPr lang="it-IT" sz="1200" dirty="0"/>
              <a:t> in </a:t>
            </a:r>
            <a:r>
              <a:rPr lang="it-IT" sz="1200" dirty="0" err="1"/>
              <a:t>read</a:t>
            </a:r>
            <a:r>
              <a:rPr lang="it-IT" sz="1200" dirty="0"/>
              <a:t> mode; for </a:t>
            </a:r>
            <a:r>
              <a:rPr lang="it-IT" sz="1200" dirty="0" err="1"/>
              <a:t>write</a:t>
            </a:r>
            <a:r>
              <a:rPr lang="it-IT" sz="1200" dirty="0"/>
              <a:t> </a:t>
            </a:r>
            <a:r>
              <a:rPr lang="it-IT" sz="1200" dirty="0" err="1"/>
              <a:t>operations</a:t>
            </a:r>
            <a:r>
              <a:rPr lang="it-IT" sz="1200" dirty="0"/>
              <a:t> </a:t>
            </a:r>
            <a:r>
              <a:rPr lang="it-IT" sz="1200" b="1" dirty="0">
                <a:solidFill>
                  <a:srgbClr val="BE1A27"/>
                </a:solidFill>
              </a:rPr>
              <a:t>S_IWUSR </a:t>
            </a:r>
            <a:r>
              <a:rPr lang="it-IT" sz="1200" dirty="0" err="1"/>
              <a:t>has</a:t>
            </a:r>
            <a:r>
              <a:rPr lang="it-IT" sz="1200" dirty="0"/>
              <a:t> to be </a:t>
            </a:r>
            <a:r>
              <a:rPr lang="it-IT" sz="1200" dirty="0" err="1"/>
              <a:t>added</a:t>
            </a:r>
            <a:br>
              <a:rPr lang="it-IT" sz="1200" dirty="0"/>
            </a:br>
            <a:br>
              <a:rPr lang="it-IT" sz="1200" dirty="0"/>
            </a:br>
            <a:r>
              <a:rPr lang="it-IT" sz="1200" i="1" dirty="0" err="1"/>
              <a:t>vf_show_id</a:t>
            </a:r>
            <a:r>
              <a:rPr lang="it-IT" sz="1200" dirty="0"/>
              <a:t> </a:t>
            </a:r>
            <a:r>
              <a:rPr lang="it-IT" sz="1200" dirty="0" err="1"/>
              <a:t>is</a:t>
            </a:r>
            <a:r>
              <a:rPr lang="it-IT" sz="1200" dirty="0"/>
              <a:t> the </a:t>
            </a:r>
            <a:r>
              <a:rPr lang="it-IT" sz="1200" dirty="0" err="1"/>
              <a:t>function</a:t>
            </a:r>
            <a:r>
              <a:rPr lang="it-IT" sz="1200" dirty="0"/>
              <a:t> to </a:t>
            </a:r>
            <a:r>
              <a:rPr lang="it-IT" sz="1200" dirty="0" err="1"/>
              <a:t>read</a:t>
            </a:r>
            <a:r>
              <a:rPr lang="it-IT" sz="1200" dirty="0"/>
              <a:t> id, </a:t>
            </a:r>
            <a:r>
              <a:rPr lang="it-IT" sz="1200" dirty="0" err="1"/>
              <a:t>constructed</a:t>
            </a:r>
            <a:r>
              <a:rPr lang="it-IT" sz="1200" dirty="0"/>
              <a:t> with the </a:t>
            </a:r>
            <a:r>
              <a:rPr lang="it-IT" sz="1200" dirty="0" err="1"/>
              <a:t>constraints</a:t>
            </a:r>
            <a:r>
              <a:rPr lang="it-IT" sz="1200" dirty="0"/>
              <a:t> and </a:t>
            </a:r>
            <a:r>
              <a:rPr lang="it-IT" sz="1200" dirty="0" err="1"/>
              <a:t>parameters</a:t>
            </a:r>
            <a:r>
              <a:rPr lang="it-IT" sz="1200" dirty="0"/>
              <a:t> </a:t>
            </a:r>
            <a:r>
              <a:rPr lang="it-IT" sz="1200" dirty="0" err="1"/>
              <a:t>shown</a:t>
            </a:r>
            <a:r>
              <a:rPr lang="it-IT" sz="1200" dirty="0"/>
              <a:t> in the picture </a:t>
            </a:r>
            <a:r>
              <a:rPr lang="it-IT" sz="1200" dirty="0" err="1"/>
              <a:t>above</a:t>
            </a:r>
            <a:r>
              <a:rPr lang="it-IT" sz="1200" dirty="0"/>
              <a:t>.</a:t>
            </a:r>
            <a:br>
              <a:rPr lang="it-IT" sz="1200" dirty="0"/>
            </a:br>
            <a:br>
              <a:rPr lang="it-IT" sz="1200" dirty="0"/>
            </a:br>
            <a:r>
              <a:rPr lang="it-IT" sz="1200" b="1" dirty="0">
                <a:solidFill>
                  <a:srgbClr val="BE1A27"/>
                </a:solidFill>
              </a:rPr>
              <a:t>NULL</a:t>
            </a:r>
            <a:r>
              <a:rPr lang="it-IT" sz="1200" dirty="0"/>
              <a:t> </a:t>
            </a:r>
            <a:r>
              <a:rPr lang="it-IT" sz="1200" dirty="0" err="1"/>
              <a:t>as</a:t>
            </a:r>
            <a:r>
              <a:rPr lang="it-IT" sz="1200" dirty="0"/>
              <a:t> last </a:t>
            </a:r>
            <a:r>
              <a:rPr lang="it-IT" sz="1200" dirty="0" err="1"/>
              <a:t>parameter</a:t>
            </a:r>
            <a:r>
              <a:rPr lang="it-IT" sz="1200" dirty="0"/>
              <a:t> </a:t>
            </a:r>
            <a:r>
              <a:rPr lang="it-IT" sz="1200" dirty="0" err="1"/>
              <a:t>indicates</a:t>
            </a:r>
            <a:r>
              <a:rPr lang="it-IT" sz="1200" dirty="0"/>
              <a:t> </a:t>
            </a:r>
            <a:r>
              <a:rPr lang="it-IT" sz="1200" dirty="0" err="1"/>
              <a:t>that</a:t>
            </a:r>
            <a:r>
              <a:rPr lang="it-IT" sz="1200" dirty="0"/>
              <a:t> no </a:t>
            </a:r>
            <a:r>
              <a:rPr lang="it-IT" sz="1200" dirty="0" err="1"/>
              <a:t>write</a:t>
            </a:r>
            <a:r>
              <a:rPr lang="it-IT" sz="1200" dirty="0"/>
              <a:t> </a:t>
            </a:r>
            <a:r>
              <a:rPr lang="it-IT" sz="1200" dirty="0" err="1"/>
              <a:t>function</a:t>
            </a:r>
            <a:r>
              <a:rPr lang="it-IT" sz="1200" dirty="0"/>
              <a:t> </a:t>
            </a:r>
            <a:r>
              <a:rPr lang="it-IT" sz="1200" dirty="0" err="1"/>
              <a:t>is</a:t>
            </a:r>
            <a:r>
              <a:rPr lang="it-IT" sz="1200" dirty="0"/>
              <a:t> </a:t>
            </a:r>
            <a:r>
              <a:rPr lang="it-IT" sz="1200" dirty="0" err="1"/>
              <a:t>used</a:t>
            </a:r>
            <a:r>
              <a:rPr lang="it-IT" sz="1200" dirty="0"/>
              <a:t>.</a:t>
            </a:r>
          </a:p>
        </p:txBody>
      </p:sp>
      <p:pic>
        <p:nvPicPr>
          <p:cNvPr id="7" name="Immagine 6">
            <a:extLst>
              <a:ext uri="{FF2B5EF4-FFF2-40B4-BE49-F238E27FC236}">
                <a16:creationId xmlns:a16="http://schemas.microsoft.com/office/drawing/2014/main" id="{8A1DE496-E465-507A-325D-1E754A2F8025}"/>
              </a:ext>
            </a:extLst>
          </p:cNvPr>
          <p:cNvPicPr>
            <a:picLocks noChangeAspect="1"/>
          </p:cNvPicPr>
          <p:nvPr/>
        </p:nvPicPr>
        <p:blipFill>
          <a:blip r:embed="rId3"/>
          <a:stretch>
            <a:fillRect/>
          </a:stretch>
        </p:blipFill>
        <p:spPr>
          <a:xfrm>
            <a:off x="0" y="4329828"/>
            <a:ext cx="6096000" cy="845688"/>
          </a:xfrm>
          <a:prstGeom prst="rect">
            <a:avLst/>
          </a:prstGeom>
        </p:spPr>
      </p:pic>
    </p:spTree>
    <p:extLst>
      <p:ext uri="{BB962C8B-B14F-4D97-AF65-F5344CB8AC3E}">
        <p14:creationId xmlns:p14="http://schemas.microsoft.com/office/powerpoint/2010/main" val="2371765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1" y="114301"/>
            <a:ext cx="5287234" cy="1600200"/>
          </a:xfrm>
        </p:spPr>
        <p:txBody>
          <a:bodyPr/>
          <a:lstStyle/>
          <a:p>
            <a:r>
              <a:rPr lang="it-IT" dirty="0" err="1"/>
              <a:t>Different</a:t>
            </a:r>
            <a:r>
              <a:rPr lang="it-IT" dirty="0"/>
              <a:t> Driver </a:t>
            </a:r>
            <a:r>
              <a:rPr lang="it-IT" dirty="0" err="1"/>
              <a:t>Implementation</a:t>
            </a:r>
            <a:endParaRPr lang="it-IT" dirty="0"/>
          </a:p>
        </p:txBody>
      </p:sp>
      <p:pic>
        <p:nvPicPr>
          <p:cNvPr id="6" name="Segnaposto contenuto 5" descr="Immagine che contiene testo, schermata, Carattere, viola&#10;&#10;Descrizione generata automaticamente">
            <a:extLst>
              <a:ext uri="{FF2B5EF4-FFF2-40B4-BE49-F238E27FC236}">
                <a16:creationId xmlns:a16="http://schemas.microsoft.com/office/drawing/2014/main" id="{186EBECE-27E4-A0D2-88FE-AED1895EA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0216" y="384968"/>
            <a:ext cx="5084763" cy="2326453"/>
          </a:xfrm>
        </p:spPr>
      </p:pic>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a:xfrm>
            <a:off x="484551" y="3429000"/>
            <a:ext cx="5287234" cy="2320910"/>
          </a:xfrm>
        </p:spPr>
        <p:txBody>
          <a:bodyPr>
            <a:normAutofit/>
          </a:bodyPr>
          <a:lstStyle/>
          <a:p>
            <a:r>
              <a:rPr lang="it-IT" sz="1400" dirty="0" err="1"/>
              <a:t>Since</a:t>
            </a:r>
            <a:r>
              <a:rPr lang="it-IT" sz="1400" dirty="0"/>
              <a:t> </a:t>
            </a:r>
            <a:r>
              <a:rPr lang="it-IT" sz="1400" dirty="0" err="1"/>
              <a:t>we</a:t>
            </a:r>
            <a:r>
              <a:rPr lang="it-IT" sz="1400" dirty="0"/>
              <a:t> </a:t>
            </a:r>
            <a:r>
              <a:rPr lang="it-IT" sz="1400" dirty="0" err="1"/>
              <a:t>implemented</a:t>
            </a:r>
            <a:r>
              <a:rPr lang="it-IT" sz="1400" dirty="0"/>
              <a:t> a </a:t>
            </a:r>
            <a:r>
              <a:rPr lang="it-IT" sz="1400" dirty="0" err="1"/>
              <a:t>platform</a:t>
            </a:r>
            <a:r>
              <a:rPr lang="it-IT" sz="1400" dirty="0"/>
              <a:t> device, </a:t>
            </a:r>
            <a:r>
              <a:rPr lang="it-IT" sz="1400" dirty="0" err="1"/>
              <a:t>we</a:t>
            </a:r>
            <a:r>
              <a:rPr lang="it-IT" sz="1400" dirty="0"/>
              <a:t> </a:t>
            </a:r>
            <a:r>
              <a:rPr lang="it-IT" sz="1400" dirty="0" err="1"/>
              <a:t>had</a:t>
            </a:r>
            <a:r>
              <a:rPr lang="it-IT" sz="1400" dirty="0"/>
              <a:t> to deal with a </a:t>
            </a:r>
            <a:r>
              <a:rPr lang="it-IT" sz="1400" dirty="0" err="1"/>
              <a:t>different</a:t>
            </a:r>
            <a:r>
              <a:rPr lang="it-IT" sz="1400" dirty="0"/>
              <a:t> </a:t>
            </a:r>
            <a:r>
              <a:rPr lang="it-IT" sz="1400" dirty="0" err="1"/>
              <a:t>implementation</a:t>
            </a:r>
            <a:r>
              <a:rPr lang="it-IT" sz="1400" dirty="0"/>
              <a:t> of the device driver with </a:t>
            </a:r>
            <a:r>
              <a:rPr lang="it-IT" sz="1400" dirty="0" err="1"/>
              <a:t>respect</a:t>
            </a:r>
            <a:r>
              <a:rPr lang="it-IT" sz="1400" dirty="0"/>
              <a:t> to </a:t>
            </a:r>
            <a:r>
              <a:rPr lang="it-IT" sz="1400" dirty="0" err="1"/>
              <a:t>what</a:t>
            </a:r>
            <a:r>
              <a:rPr lang="it-IT" sz="1400" dirty="0"/>
              <a:t> </a:t>
            </a:r>
            <a:r>
              <a:rPr lang="it-IT" sz="1400" dirty="0" err="1"/>
              <a:t>have</a:t>
            </a:r>
            <a:r>
              <a:rPr lang="it-IT" sz="1400" dirty="0"/>
              <a:t> </a:t>
            </a:r>
            <a:r>
              <a:rPr lang="it-IT" sz="1400" dirty="0" err="1"/>
              <a:t>been</a:t>
            </a:r>
            <a:r>
              <a:rPr lang="it-IT" sz="1400" dirty="0"/>
              <a:t> </a:t>
            </a:r>
            <a:r>
              <a:rPr lang="it-IT" sz="1400" dirty="0" err="1"/>
              <a:t>seen</a:t>
            </a:r>
            <a:r>
              <a:rPr lang="it-IT" sz="1400" dirty="0"/>
              <a:t> </a:t>
            </a:r>
            <a:r>
              <a:rPr lang="it-IT" sz="1400" dirty="0" err="1"/>
              <a:t>during</a:t>
            </a:r>
            <a:r>
              <a:rPr lang="it-IT" sz="1400" dirty="0"/>
              <a:t> the </a:t>
            </a:r>
            <a:r>
              <a:rPr lang="it-IT" sz="1400" dirty="0" err="1"/>
              <a:t>course</a:t>
            </a:r>
            <a:r>
              <a:rPr lang="it-IT" sz="1400" dirty="0"/>
              <a:t>.</a:t>
            </a:r>
            <a:br>
              <a:rPr lang="it-IT" sz="1400" dirty="0"/>
            </a:br>
            <a:br>
              <a:rPr lang="it-IT" sz="1400" dirty="0"/>
            </a:br>
            <a:r>
              <a:rPr lang="it-IT" sz="1400" dirty="0"/>
              <a:t>For </a:t>
            </a:r>
            <a:r>
              <a:rPr lang="it-IT" sz="1400" dirty="0" err="1"/>
              <a:t>example</a:t>
            </a:r>
            <a:r>
              <a:rPr lang="it-IT" sz="1400" dirty="0"/>
              <a:t>, no major </a:t>
            </a:r>
            <a:r>
              <a:rPr lang="it-IT" sz="1400" dirty="0" err="1"/>
              <a:t>number</a:t>
            </a:r>
            <a:r>
              <a:rPr lang="it-IT" sz="1400" dirty="0"/>
              <a:t> </a:t>
            </a:r>
            <a:r>
              <a:rPr lang="it-IT" sz="1400" dirty="0" err="1"/>
              <a:t>has</a:t>
            </a:r>
            <a:r>
              <a:rPr lang="it-IT" sz="1400" dirty="0"/>
              <a:t> to be </a:t>
            </a:r>
            <a:r>
              <a:rPr lang="it-IT" sz="1400" dirty="0" err="1"/>
              <a:t>assigned</a:t>
            </a:r>
            <a:r>
              <a:rPr lang="it-IT" sz="1400" dirty="0"/>
              <a:t>; device </a:t>
            </a:r>
            <a:r>
              <a:rPr lang="it-IT" sz="1400" dirty="0" err="1"/>
              <a:t>registration</a:t>
            </a:r>
            <a:r>
              <a:rPr lang="it-IT" sz="1400" dirty="0"/>
              <a:t> </a:t>
            </a:r>
            <a:r>
              <a:rPr lang="it-IT" sz="1400" dirty="0" err="1"/>
              <a:t>is</a:t>
            </a:r>
            <a:r>
              <a:rPr lang="it-IT" sz="1400" dirty="0"/>
              <a:t> </a:t>
            </a:r>
            <a:r>
              <a:rPr lang="it-IT" sz="1400" dirty="0" err="1"/>
              <a:t>automatically</a:t>
            </a:r>
            <a:r>
              <a:rPr lang="it-IT" sz="1400" dirty="0"/>
              <a:t> </a:t>
            </a:r>
            <a:r>
              <a:rPr lang="it-IT" sz="1400" dirty="0" err="1"/>
              <a:t>done</a:t>
            </a:r>
            <a:r>
              <a:rPr lang="it-IT" sz="1400" dirty="0"/>
              <a:t> </a:t>
            </a:r>
            <a:r>
              <a:rPr lang="it-IT" sz="1400" dirty="0" err="1"/>
              <a:t>at</a:t>
            </a:r>
            <a:r>
              <a:rPr lang="it-IT" sz="1400" dirty="0"/>
              <a:t> boot time by probe </a:t>
            </a:r>
            <a:r>
              <a:rPr lang="it-IT" sz="1400" dirty="0" err="1"/>
              <a:t>function</a:t>
            </a:r>
            <a:r>
              <a:rPr lang="it-IT" sz="1400" dirty="0"/>
              <a:t>.</a:t>
            </a:r>
            <a:br>
              <a:rPr lang="it-IT" sz="1400" dirty="0"/>
            </a:br>
            <a:r>
              <a:rPr lang="it-IT" sz="1400" dirty="0"/>
              <a:t>No </a:t>
            </a:r>
            <a:r>
              <a:rPr lang="it-IT" sz="1400" dirty="0" err="1"/>
              <a:t>class_create</a:t>
            </a:r>
            <a:r>
              <a:rPr lang="it-IT" sz="1400" dirty="0"/>
              <a:t> </a:t>
            </a:r>
            <a:r>
              <a:rPr lang="it-IT" sz="1400" dirty="0" err="1"/>
              <a:t>nor</a:t>
            </a:r>
            <a:r>
              <a:rPr lang="it-IT" sz="1400" dirty="0"/>
              <a:t> </a:t>
            </a:r>
            <a:r>
              <a:rPr lang="it-IT" sz="1400" dirty="0" err="1"/>
              <a:t>device_create</a:t>
            </a:r>
            <a:r>
              <a:rPr lang="it-IT" sz="1400" dirty="0"/>
              <a:t> </a:t>
            </a:r>
            <a:r>
              <a:rPr lang="it-IT" sz="1400" dirty="0" err="1"/>
              <a:t>is</a:t>
            </a:r>
            <a:r>
              <a:rPr lang="it-IT" sz="1400" dirty="0"/>
              <a:t> </a:t>
            </a:r>
            <a:r>
              <a:rPr lang="it-IT" sz="1400" dirty="0" err="1"/>
              <a:t>needed</a:t>
            </a:r>
            <a:r>
              <a:rPr lang="it-IT" sz="1400" dirty="0"/>
              <a:t>.</a:t>
            </a:r>
          </a:p>
        </p:txBody>
      </p:sp>
      <p:pic>
        <p:nvPicPr>
          <p:cNvPr id="8" name="Immagine 7">
            <a:extLst>
              <a:ext uri="{FF2B5EF4-FFF2-40B4-BE49-F238E27FC236}">
                <a16:creationId xmlns:a16="http://schemas.microsoft.com/office/drawing/2014/main" id="{D6E490B6-17FE-FA45-18DA-FE98504358BF}"/>
              </a:ext>
            </a:extLst>
          </p:cNvPr>
          <p:cNvPicPr>
            <a:picLocks noChangeAspect="1"/>
          </p:cNvPicPr>
          <p:nvPr/>
        </p:nvPicPr>
        <p:blipFill>
          <a:blip r:embed="rId3"/>
          <a:stretch>
            <a:fillRect/>
          </a:stretch>
        </p:blipFill>
        <p:spPr>
          <a:xfrm>
            <a:off x="6162674" y="3900658"/>
            <a:ext cx="5872999" cy="1903243"/>
          </a:xfrm>
          <a:prstGeom prst="rect">
            <a:avLst/>
          </a:prstGeom>
        </p:spPr>
      </p:pic>
      <p:sp>
        <p:nvSpPr>
          <p:cNvPr id="11" name="Segnaposto testo 3">
            <a:extLst>
              <a:ext uri="{FF2B5EF4-FFF2-40B4-BE49-F238E27FC236}">
                <a16:creationId xmlns:a16="http://schemas.microsoft.com/office/drawing/2014/main" id="{49007378-16C0-F5F5-AB1E-49AE4A8F8AD7}"/>
              </a:ext>
            </a:extLst>
          </p:cNvPr>
          <p:cNvSpPr txBox="1">
            <a:spLocks/>
          </p:cNvSpPr>
          <p:nvPr/>
        </p:nvSpPr>
        <p:spPr>
          <a:xfrm>
            <a:off x="6455557" y="2711421"/>
            <a:ext cx="5287234" cy="97475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it-IT" sz="1200" dirty="0"/>
              <a:t>Some of the </a:t>
            </a:r>
            <a:r>
              <a:rPr lang="it-IT" sz="1200" dirty="0" err="1"/>
              <a:t>functions</a:t>
            </a:r>
            <a:r>
              <a:rPr lang="it-IT" sz="1200" dirty="0"/>
              <a:t> </a:t>
            </a:r>
            <a:r>
              <a:rPr lang="it-IT" sz="1200" dirty="0" err="1"/>
              <a:t>that</a:t>
            </a:r>
            <a:r>
              <a:rPr lang="it-IT" sz="1200" dirty="0"/>
              <a:t> can be </a:t>
            </a:r>
            <a:r>
              <a:rPr lang="it-IT" sz="1200" dirty="0" err="1"/>
              <a:t>remapped</a:t>
            </a:r>
            <a:r>
              <a:rPr lang="it-IT" sz="1200" dirty="0"/>
              <a:t> on a </a:t>
            </a:r>
            <a:r>
              <a:rPr lang="it-IT" sz="1200" dirty="0" err="1"/>
              <a:t>typical</a:t>
            </a:r>
            <a:r>
              <a:rPr lang="it-IT" sz="1200" dirty="0"/>
              <a:t> </a:t>
            </a:r>
            <a:r>
              <a:rPr lang="it-IT" sz="1200" dirty="0" err="1"/>
              <a:t>character</a:t>
            </a:r>
            <a:r>
              <a:rPr lang="it-IT" sz="1200" dirty="0"/>
              <a:t> driver.</a:t>
            </a:r>
            <a:br>
              <a:rPr lang="it-IT" sz="1200" dirty="0"/>
            </a:br>
            <a:r>
              <a:rPr lang="it-IT" sz="1200" dirty="0"/>
              <a:t>Full list </a:t>
            </a:r>
            <a:r>
              <a:rPr lang="it-IT" sz="1200" dirty="0" err="1"/>
              <a:t>at</a:t>
            </a:r>
            <a:r>
              <a:rPr lang="it-IT" sz="1200" dirty="0"/>
              <a:t>:</a:t>
            </a:r>
            <a:br>
              <a:rPr lang="it-IT" sz="1200" dirty="0"/>
            </a:br>
            <a:r>
              <a:rPr lang="it-IT" sz="1200" dirty="0">
                <a:hlinkClick r:id="rId4"/>
              </a:rPr>
              <a:t>https://github.com/torvalds/linux/blob/master/include/linux/fs.h</a:t>
            </a:r>
            <a:endParaRPr lang="it-IT" sz="1200" dirty="0"/>
          </a:p>
        </p:txBody>
      </p:sp>
      <p:sp>
        <p:nvSpPr>
          <p:cNvPr id="12" name="Segnaposto testo 3">
            <a:extLst>
              <a:ext uri="{FF2B5EF4-FFF2-40B4-BE49-F238E27FC236}">
                <a16:creationId xmlns:a16="http://schemas.microsoft.com/office/drawing/2014/main" id="{2346E8CC-D72C-4D40-D0A8-882F5889731E}"/>
              </a:ext>
            </a:extLst>
          </p:cNvPr>
          <p:cNvSpPr txBox="1">
            <a:spLocks/>
          </p:cNvSpPr>
          <p:nvPr/>
        </p:nvSpPr>
        <p:spPr>
          <a:xfrm>
            <a:off x="6318980" y="5803901"/>
            <a:ext cx="5287234" cy="97475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it-IT" sz="1200" dirty="0"/>
              <a:t>Complete </a:t>
            </a:r>
            <a:r>
              <a:rPr lang="it-IT" sz="1200" dirty="0" err="1"/>
              <a:t>structure</a:t>
            </a:r>
            <a:r>
              <a:rPr lang="it-IT" sz="1200" dirty="0"/>
              <a:t> of </a:t>
            </a:r>
            <a:r>
              <a:rPr lang="it-IT" sz="1200" dirty="0" err="1"/>
              <a:t>remappable</a:t>
            </a:r>
            <a:r>
              <a:rPr lang="it-IT" sz="1200" dirty="0"/>
              <a:t> </a:t>
            </a:r>
            <a:r>
              <a:rPr lang="it-IT" sz="1200" dirty="0" err="1"/>
              <a:t>functions</a:t>
            </a:r>
            <a:r>
              <a:rPr lang="it-IT" sz="1200" dirty="0"/>
              <a:t> for a </a:t>
            </a:r>
            <a:r>
              <a:rPr lang="it-IT" sz="1200" dirty="0" err="1"/>
              <a:t>platform</a:t>
            </a:r>
            <a:r>
              <a:rPr lang="it-IT" sz="1200" dirty="0"/>
              <a:t> device driver, in </a:t>
            </a:r>
            <a:r>
              <a:rPr lang="it-IT" sz="1200" dirty="0" err="1"/>
              <a:t>our</a:t>
            </a:r>
            <a:r>
              <a:rPr lang="it-IT" sz="1200" dirty="0"/>
              <a:t> case </a:t>
            </a:r>
            <a:r>
              <a:rPr lang="it-IT" sz="1200" dirty="0" err="1"/>
              <a:t>only</a:t>
            </a:r>
            <a:r>
              <a:rPr lang="it-IT" sz="1200" dirty="0"/>
              <a:t> probe and </a:t>
            </a:r>
            <a:r>
              <a:rPr lang="it-IT" sz="1200" dirty="0" err="1"/>
              <a:t>remove</a:t>
            </a:r>
            <a:r>
              <a:rPr lang="it-IT" sz="1200" dirty="0"/>
              <a:t> </a:t>
            </a:r>
            <a:r>
              <a:rPr lang="it-IT" sz="1200" dirty="0" err="1"/>
              <a:t>were</a:t>
            </a:r>
            <a:r>
              <a:rPr lang="it-IT" sz="1200" dirty="0"/>
              <a:t> </a:t>
            </a:r>
            <a:r>
              <a:rPr lang="it-IT" sz="1200" dirty="0" err="1"/>
              <a:t>used</a:t>
            </a:r>
            <a:r>
              <a:rPr lang="it-IT" sz="1200" dirty="0"/>
              <a:t>.</a:t>
            </a:r>
          </a:p>
        </p:txBody>
      </p:sp>
    </p:spTree>
    <p:extLst>
      <p:ext uri="{BB962C8B-B14F-4D97-AF65-F5344CB8AC3E}">
        <p14:creationId xmlns:p14="http://schemas.microsoft.com/office/powerpoint/2010/main" val="3167228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76200" y="0"/>
            <a:ext cx="12268200" cy="1687513"/>
          </a:xfrm>
        </p:spPr>
        <p:txBody>
          <a:bodyPr/>
          <a:lstStyle/>
          <a:p>
            <a:pPr algn="ctr"/>
            <a:r>
              <a:rPr lang="it-IT" dirty="0" err="1"/>
              <a:t>Consequences</a:t>
            </a:r>
            <a:endParaRPr lang="it-IT" dirty="0"/>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9926" y="2962275"/>
            <a:ext cx="11135948" cy="3600450"/>
          </a:xfrm>
        </p:spPr>
        <p:txBody>
          <a:bodyPr/>
          <a:lstStyle/>
          <a:p>
            <a:r>
              <a:rPr lang="it-IT" dirty="0"/>
              <a:t>VFS for a </a:t>
            </a:r>
            <a:r>
              <a:rPr lang="it-IT" dirty="0" err="1"/>
              <a:t>platform</a:t>
            </a:r>
            <a:r>
              <a:rPr lang="it-IT" dirty="0"/>
              <a:t> driver </a:t>
            </a:r>
            <a:r>
              <a:rPr lang="it-IT" dirty="0" err="1"/>
              <a:t>doesn’t</a:t>
            </a:r>
            <a:r>
              <a:rPr lang="it-IT" dirty="0"/>
              <a:t> </a:t>
            </a:r>
            <a:r>
              <a:rPr lang="it-IT" dirty="0" err="1"/>
              <a:t>allow</a:t>
            </a:r>
            <a:r>
              <a:rPr lang="it-IT" dirty="0"/>
              <a:t> </a:t>
            </a:r>
            <a:r>
              <a:rPr lang="it-IT" dirty="0" err="1"/>
              <a:t>typical</a:t>
            </a:r>
            <a:r>
              <a:rPr lang="it-IT" dirty="0"/>
              <a:t> .</a:t>
            </a:r>
            <a:r>
              <a:rPr lang="it-IT" dirty="0" err="1"/>
              <a:t>read</a:t>
            </a:r>
            <a:r>
              <a:rPr lang="it-IT" dirty="0"/>
              <a:t> or .</a:t>
            </a:r>
            <a:r>
              <a:rPr lang="it-IT" dirty="0" err="1"/>
              <a:t>write</a:t>
            </a:r>
            <a:r>
              <a:rPr lang="it-IT" dirty="0"/>
              <a:t> </a:t>
            </a:r>
            <a:r>
              <a:rPr lang="it-IT" dirty="0" err="1"/>
              <a:t>operations</a:t>
            </a:r>
            <a:r>
              <a:rPr lang="it-IT" dirty="0"/>
              <a:t> so </a:t>
            </a:r>
            <a:r>
              <a:rPr lang="it-IT" dirty="0" err="1"/>
              <a:t>this</a:t>
            </a:r>
            <a:r>
              <a:rPr lang="it-IT" dirty="0"/>
              <a:t> </a:t>
            </a:r>
            <a:r>
              <a:rPr lang="it-IT" dirty="0" err="1"/>
              <a:t>is</a:t>
            </a:r>
            <a:r>
              <a:rPr lang="it-IT" dirty="0"/>
              <a:t> </a:t>
            </a:r>
            <a:r>
              <a:rPr lang="it-IT" dirty="0" err="1"/>
              <a:t>why</a:t>
            </a:r>
            <a:r>
              <a:rPr lang="it-IT" dirty="0"/>
              <a:t> </a:t>
            </a:r>
            <a:r>
              <a:rPr lang="it-IT" dirty="0" err="1"/>
              <a:t>we</a:t>
            </a:r>
            <a:r>
              <a:rPr lang="it-IT" dirty="0"/>
              <a:t> </a:t>
            </a:r>
            <a:r>
              <a:rPr lang="it-IT" dirty="0" err="1"/>
              <a:t>had</a:t>
            </a:r>
            <a:r>
              <a:rPr lang="it-IT" dirty="0"/>
              <a:t> to come up with </a:t>
            </a:r>
            <a:r>
              <a:rPr lang="it-IT" dirty="0" err="1"/>
              <a:t>attributes</a:t>
            </a:r>
            <a:r>
              <a:rPr lang="it-IT" dirty="0"/>
              <a:t> </a:t>
            </a:r>
            <a:r>
              <a:rPr lang="it-IT" dirty="0" err="1"/>
              <a:t>which</a:t>
            </a:r>
            <a:r>
              <a:rPr lang="it-IT" dirty="0"/>
              <a:t> are kernel </a:t>
            </a:r>
            <a:r>
              <a:rPr lang="it-IT" dirty="0" err="1"/>
              <a:t>objects</a:t>
            </a:r>
            <a:r>
              <a:rPr lang="it-IT" dirty="0"/>
              <a:t> </a:t>
            </a:r>
            <a:r>
              <a:rPr lang="it-IT" dirty="0" err="1"/>
              <a:t>exposing</a:t>
            </a:r>
            <a:r>
              <a:rPr lang="it-IT" dirty="0"/>
              <a:t> </a:t>
            </a:r>
            <a:r>
              <a:rPr lang="it-IT" dirty="0" err="1"/>
              <a:t>properties</a:t>
            </a:r>
            <a:r>
              <a:rPr lang="it-IT" dirty="0"/>
              <a:t> to the user </a:t>
            </a:r>
            <a:r>
              <a:rPr lang="it-IT" dirty="0" err="1"/>
              <a:t>space</a:t>
            </a:r>
            <a:r>
              <a:rPr lang="it-IT" dirty="0"/>
              <a:t>.</a:t>
            </a:r>
          </a:p>
          <a:p>
            <a:r>
              <a:rPr lang="it-IT" dirty="0" err="1"/>
              <a:t>Attributes</a:t>
            </a:r>
            <a:r>
              <a:rPr lang="it-IT" dirty="0"/>
              <a:t> </a:t>
            </a:r>
            <a:r>
              <a:rPr lang="it-IT" dirty="0" err="1"/>
              <a:t>as</a:t>
            </a:r>
            <a:r>
              <a:rPr lang="it-IT" dirty="0"/>
              <a:t> </a:t>
            </a:r>
            <a:r>
              <a:rPr lang="it-IT" dirty="0" err="1"/>
              <a:t>explained</a:t>
            </a:r>
            <a:r>
              <a:rPr lang="it-IT" dirty="0"/>
              <a:t> in the </a:t>
            </a:r>
            <a:r>
              <a:rPr lang="it-IT" dirty="0" err="1"/>
              <a:t>previous</a:t>
            </a:r>
            <a:r>
              <a:rPr lang="it-IT" dirty="0"/>
              <a:t> </a:t>
            </a:r>
            <a:r>
              <a:rPr lang="it-IT" dirty="0" err="1"/>
              <a:t>sections</a:t>
            </a:r>
            <a:r>
              <a:rPr lang="it-IT" dirty="0"/>
              <a:t> </a:t>
            </a:r>
            <a:r>
              <a:rPr lang="it-IT" dirty="0" err="1"/>
              <a:t>allows</a:t>
            </a:r>
            <a:r>
              <a:rPr lang="it-IT" dirty="0"/>
              <a:t> to </a:t>
            </a:r>
            <a:r>
              <a:rPr lang="it-IT" dirty="0" err="1"/>
              <a:t>properly</a:t>
            </a:r>
            <a:r>
              <a:rPr lang="it-IT" dirty="0"/>
              <a:t> access the driver and </a:t>
            </a:r>
            <a:r>
              <a:rPr lang="it-IT" dirty="0" err="1"/>
              <a:t>write</a:t>
            </a:r>
            <a:r>
              <a:rPr lang="it-IT" dirty="0"/>
              <a:t> or </a:t>
            </a:r>
            <a:r>
              <a:rPr lang="it-IT" dirty="0" err="1"/>
              <a:t>read</a:t>
            </a:r>
            <a:r>
              <a:rPr lang="it-IT" dirty="0"/>
              <a:t> data from the device. </a:t>
            </a:r>
          </a:p>
          <a:p>
            <a:r>
              <a:rPr lang="it-IT" dirty="0" err="1"/>
              <a:t>Attributes</a:t>
            </a:r>
            <a:r>
              <a:rPr lang="it-IT" dirty="0"/>
              <a:t> are system files so </a:t>
            </a:r>
            <a:r>
              <a:rPr lang="it-IT" dirty="0" err="1"/>
              <a:t>at</a:t>
            </a:r>
            <a:r>
              <a:rPr lang="it-IT" dirty="0"/>
              <a:t> user </a:t>
            </a:r>
            <a:r>
              <a:rPr lang="it-IT" dirty="0" err="1"/>
              <a:t>level</a:t>
            </a:r>
            <a:r>
              <a:rPr lang="it-IT" dirty="0"/>
              <a:t> can be </a:t>
            </a:r>
            <a:r>
              <a:rPr lang="it-IT" dirty="0" err="1"/>
              <a:t>treated</a:t>
            </a:r>
            <a:r>
              <a:rPr lang="it-IT" dirty="0"/>
              <a:t> </a:t>
            </a:r>
            <a:r>
              <a:rPr lang="it-IT" dirty="0" err="1"/>
              <a:t>as</a:t>
            </a:r>
            <a:r>
              <a:rPr lang="it-IT" dirty="0"/>
              <a:t> </a:t>
            </a:r>
            <a:r>
              <a:rPr lang="it-IT" dirty="0" err="1"/>
              <a:t>normal</a:t>
            </a:r>
            <a:r>
              <a:rPr lang="it-IT" dirty="0"/>
              <a:t> files </a:t>
            </a:r>
            <a:r>
              <a:rPr lang="it-IT" dirty="0" err="1"/>
              <a:t>where</a:t>
            </a:r>
            <a:r>
              <a:rPr lang="it-IT" dirty="0"/>
              <a:t> </a:t>
            </a:r>
            <a:r>
              <a:rPr lang="it-IT" dirty="0" err="1"/>
              <a:t>read</a:t>
            </a:r>
            <a:r>
              <a:rPr lang="it-IT" dirty="0"/>
              <a:t> and </a:t>
            </a:r>
            <a:r>
              <a:rPr lang="it-IT" dirty="0" err="1"/>
              <a:t>write</a:t>
            </a:r>
            <a:r>
              <a:rPr lang="it-IT" dirty="0"/>
              <a:t> can be </a:t>
            </a:r>
            <a:r>
              <a:rPr lang="it-IT" dirty="0" err="1"/>
              <a:t>simply</a:t>
            </a:r>
            <a:r>
              <a:rPr lang="it-IT" dirty="0"/>
              <a:t> </a:t>
            </a:r>
            <a:r>
              <a:rPr lang="it-IT" dirty="0" err="1"/>
              <a:t>performed</a:t>
            </a:r>
            <a:r>
              <a:rPr lang="it-IT" dirty="0"/>
              <a:t> with a file open-close (</a:t>
            </a:r>
            <a:r>
              <a:rPr lang="it-IT" dirty="0" err="1"/>
              <a:t>fopen</a:t>
            </a:r>
            <a:r>
              <a:rPr lang="it-IT" dirty="0"/>
              <a:t>).</a:t>
            </a:r>
          </a:p>
          <a:p>
            <a:r>
              <a:rPr lang="it-IT" dirty="0" err="1"/>
              <a:t>Attributes</a:t>
            </a:r>
            <a:r>
              <a:rPr lang="it-IT" dirty="0"/>
              <a:t> can be </a:t>
            </a:r>
            <a:r>
              <a:rPr lang="it-IT" dirty="0" err="1"/>
              <a:t>found</a:t>
            </a:r>
            <a:r>
              <a:rPr lang="it-IT" dirty="0"/>
              <a:t> </a:t>
            </a:r>
            <a:r>
              <a:rPr lang="it-IT" dirty="0" err="1"/>
              <a:t>at</a:t>
            </a:r>
            <a:r>
              <a:rPr lang="it-IT" dirty="0"/>
              <a:t> /</a:t>
            </a:r>
            <a:r>
              <a:rPr lang="it-IT" dirty="0" err="1"/>
              <a:t>sys</a:t>
            </a:r>
            <a:r>
              <a:rPr lang="it-IT" dirty="0"/>
              <a:t>/devices/</a:t>
            </a:r>
            <a:r>
              <a:rPr lang="it-IT" dirty="0" err="1"/>
              <a:t>platform</a:t>
            </a:r>
            <a:r>
              <a:rPr lang="it-IT" dirty="0"/>
              <a:t>/MY_PLATFORM_DEVICE/</a:t>
            </a:r>
          </a:p>
        </p:txBody>
      </p:sp>
    </p:spTree>
    <p:extLst>
      <p:ext uri="{BB962C8B-B14F-4D97-AF65-F5344CB8AC3E}">
        <p14:creationId xmlns:p14="http://schemas.microsoft.com/office/powerpoint/2010/main" val="1356032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76200" y="0"/>
            <a:ext cx="12268200" cy="1687513"/>
          </a:xfrm>
        </p:spPr>
        <p:txBody>
          <a:bodyPr/>
          <a:lstStyle/>
          <a:p>
            <a:pPr algn="ctr"/>
            <a:r>
              <a:rPr lang="it-IT" dirty="0" err="1"/>
              <a:t>Other</a:t>
            </a:r>
            <a:r>
              <a:rPr lang="it-IT" dirty="0"/>
              <a:t> Solutions (</a:t>
            </a:r>
            <a:r>
              <a:rPr lang="it-IT" dirty="0" err="1"/>
              <a:t>not</a:t>
            </a:r>
            <a:r>
              <a:rPr lang="it-IT" dirty="0"/>
              <a:t> working😭)</a:t>
            </a:r>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9926" y="2400300"/>
            <a:ext cx="11135948" cy="4333875"/>
          </a:xfrm>
        </p:spPr>
        <p:txBody>
          <a:bodyPr>
            <a:normAutofit fontScale="85000" lnSpcReduction="10000"/>
          </a:bodyPr>
          <a:lstStyle/>
          <a:p>
            <a:r>
              <a:rPr lang="it-IT" dirty="0"/>
              <a:t>- QEMU with BUILDROOT</a:t>
            </a:r>
          </a:p>
          <a:p>
            <a:pPr marL="342900" indent="-342900">
              <a:buFont typeface="Wingdings" panose="05000000000000000000" pitchFamily="2" charset="2"/>
              <a:buChar char="à"/>
            </a:pPr>
            <a:r>
              <a:rPr lang="it-IT" dirty="0" err="1">
                <a:sym typeface="Wingdings" panose="05000000000000000000" pitchFamily="2" charset="2"/>
              </a:rPr>
              <a:t>Problem</a:t>
            </a:r>
            <a:r>
              <a:rPr lang="it-IT" dirty="0">
                <a:sym typeface="Wingdings" panose="05000000000000000000" pitchFamily="2" charset="2"/>
              </a:rPr>
              <a:t> with the </a:t>
            </a:r>
            <a:r>
              <a:rPr lang="it-IT" dirty="0" err="1">
                <a:sym typeface="Wingdings" panose="05000000000000000000" pitchFamily="2" charset="2"/>
              </a:rPr>
              <a:t>compiler</a:t>
            </a:r>
            <a:r>
              <a:rPr lang="it-IT" dirty="0">
                <a:sym typeface="Wingdings" panose="05000000000000000000" pitchFamily="2" charset="2"/>
              </a:rPr>
              <a:t> for kernel </a:t>
            </a:r>
            <a:r>
              <a:rPr lang="it-IT" dirty="0" err="1">
                <a:sym typeface="Wingdings" panose="05000000000000000000" pitchFamily="2" charset="2"/>
              </a:rPr>
              <a:t>objects</a:t>
            </a:r>
            <a:r>
              <a:rPr lang="it-IT" dirty="0">
                <a:sym typeface="Wingdings" panose="05000000000000000000" pitchFamily="2" charset="2"/>
              </a:rPr>
              <a:t>  so </a:t>
            </a:r>
            <a:r>
              <a:rPr lang="it-IT" dirty="0" err="1">
                <a:sym typeface="Wingdings" panose="05000000000000000000" pitchFamily="2" charset="2"/>
              </a:rPr>
              <a:t>used</a:t>
            </a:r>
            <a:r>
              <a:rPr lang="it-IT" dirty="0">
                <a:sym typeface="Wingdings" panose="05000000000000000000" pitchFamily="2" charset="2"/>
              </a:rPr>
              <a:t> </a:t>
            </a:r>
            <a:r>
              <a:rPr lang="it-IT" dirty="0" err="1">
                <a:sym typeface="Wingdings" panose="05000000000000000000" pitchFamily="2" charset="2"/>
              </a:rPr>
              <a:t>Poky</a:t>
            </a:r>
            <a:endParaRPr lang="it-IT" dirty="0"/>
          </a:p>
          <a:p>
            <a:r>
              <a:rPr lang="it-IT" dirty="0"/>
              <a:t>- IMPLENTING A PCI DEVICE WITH POKY</a:t>
            </a:r>
          </a:p>
          <a:p>
            <a:pPr marL="342900" indent="-342900">
              <a:buFont typeface="Wingdings" panose="05000000000000000000" pitchFamily="2" charset="2"/>
              <a:buChar char="à"/>
            </a:pPr>
            <a:r>
              <a:rPr lang="it-IT" dirty="0" err="1">
                <a:sym typeface="Wingdings" panose="05000000000000000000" pitchFamily="2" charset="2"/>
              </a:rPr>
              <a:t>Experienced</a:t>
            </a:r>
            <a:r>
              <a:rPr lang="it-IT" dirty="0">
                <a:sym typeface="Wingdings" panose="05000000000000000000" pitchFamily="2" charset="2"/>
              </a:rPr>
              <a:t> some </a:t>
            </a:r>
            <a:r>
              <a:rPr lang="it-IT" dirty="0" err="1">
                <a:sym typeface="Wingdings" panose="05000000000000000000" pitchFamily="2" charset="2"/>
              </a:rPr>
              <a:t>issues</a:t>
            </a:r>
            <a:r>
              <a:rPr lang="it-IT" dirty="0">
                <a:sym typeface="Wingdings" panose="05000000000000000000" pitchFamily="2" charset="2"/>
              </a:rPr>
              <a:t> </a:t>
            </a:r>
            <a:r>
              <a:rPr lang="it-IT" dirty="0" err="1">
                <a:sym typeface="Wingdings" panose="05000000000000000000" pitchFamily="2" charset="2"/>
              </a:rPr>
              <a:t>during</a:t>
            </a:r>
            <a:r>
              <a:rPr lang="it-IT" dirty="0">
                <a:sym typeface="Wingdings" panose="05000000000000000000" pitchFamily="2" charset="2"/>
              </a:rPr>
              <a:t> file system </a:t>
            </a:r>
            <a:r>
              <a:rPr lang="it-IT" dirty="0" err="1">
                <a:sym typeface="Wingdings" panose="05000000000000000000" pitchFamily="2" charset="2"/>
              </a:rPr>
              <a:t>creation</a:t>
            </a:r>
            <a:r>
              <a:rPr lang="it-IT" dirty="0">
                <a:sym typeface="Wingdings" panose="05000000000000000000" pitchFamily="2" charset="2"/>
              </a:rPr>
              <a:t>: some </a:t>
            </a:r>
            <a:r>
              <a:rPr lang="it-IT" dirty="0" err="1">
                <a:sym typeface="Wingdings" panose="05000000000000000000" pitchFamily="2" charset="2"/>
              </a:rPr>
              <a:t>definitions</a:t>
            </a:r>
            <a:r>
              <a:rPr lang="it-IT" dirty="0">
                <a:sym typeface="Wingdings" panose="05000000000000000000" pitchFamily="2" charset="2"/>
              </a:rPr>
              <a:t> and </a:t>
            </a:r>
            <a:r>
              <a:rPr lang="it-IT" dirty="0" err="1">
                <a:sym typeface="Wingdings" panose="05000000000000000000" pitchFamily="2" charset="2"/>
              </a:rPr>
              <a:t>macros</a:t>
            </a:r>
            <a:r>
              <a:rPr lang="it-IT" dirty="0">
                <a:sym typeface="Wingdings" panose="05000000000000000000" pitchFamily="2" charset="2"/>
              </a:rPr>
              <a:t> </a:t>
            </a:r>
            <a:r>
              <a:rPr lang="it-IT" dirty="0" err="1">
                <a:sym typeface="Wingdings" panose="05000000000000000000" pitchFamily="2" charset="2"/>
              </a:rPr>
              <a:t>were</a:t>
            </a:r>
            <a:r>
              <a:rPr lang="it-IT" dirty="0">
                <a:sym typeface="Wingdings" panose="05000000000000000000" pitchFamily="2" charset="2"/>
              </a:rPr>
              <a:t> </a:t>
            </a:r>
            <a:r>
              <a:rPr lang="it-IT" dirty="0" err="1">
                <a:sym typeface="Wingdings" panose="05000000000000000000" pitchFamily="2" charset="2"/>
              </a:rPr>
              <a:t>not</a:t>
            </a:r>
            <a:r>
              <a:rPr lang="it-IT" dirty="0">
                <a:sym typeface="Wingdings" panose="05000000000000000000" pitchFamily="2" charset="2"/>
              </a:rPr>
              <a:t> </a:t>
            </a:r>
            <a:r>
              <a:rPr lang="it-IT" dirty="0" err="1">
                <a:sym typeface="Wingdings" panose="05000000000000000000" pitchFamily="2" charset="2"/>
              </a:rPr>
              <a:t>accepted</a:t>
            </a:r>
            <a:r>
              <a:rPr lang="it-IT" dirty="0">
                <a:sym typeface="Wingdings" panose="05000000000000000000" pitchFamily="2" charset="2"/>
              </a:rPr>
              <a:t> by QEMU. By </a:t>
            </a:r>
            <a:r>
              <a:rPr lang="it-IT" dirty="0" err="1">
                <a:sym typeface="Wingdings" panose="05000000000000000000" pitchFamily="2" charset="2"/>
              </a:rPr>
              <a:t>deeply</a:t>
            </a:r>
            <a:r>
              <a:rPr lang="it-IT" dirty="0">
                <a:sym typeface="Wingdings" panose="05000000000000000000" pitchFamily="2" charset="2"/>
              </a:rPr>
              <a:t> </a:t>
            </a:r>
            <a:r>
              <a:rPr lang="it-IT" dirty="0" err="1">
                <a:sym typeface="Wingdings" panose="05000000000000000000" pitchFamily="2" charset="2"/>
              </a:rPr>
              <a:t>looking</a:t>
            </a:r>
            <a:r>
              <a:rPr lang="it-IT" dirty="0">
                <a:sym typeface="Wingdings" panose="05000000000000000000" pitchFamily="2" charset="2"/>
              </a:rPr>
              <a:t> </a:t>
            </a:r>
            <a:r>
              <a:rPr lang="it-IT" dirty="0" err="1">
                <a:sym typeface="Wingdings" panose="05000000000000000000" pitchFamily="2" charset="2"/>
              </a:rPr>
              <a:t>at</a:t>
            </a:r>
            <a:r>
              <a:rPr lang="it-IT" dirty="0">
                <a:sym typeface="Wingdings" panose="05000000000000000000" pitchFamily="2" charset="2"/>
              </a:rPr>
              <a:t> the </a:t>
            </a:r>
            <a:r>
              <a:rPr lang="it-IT" dirty="0" err="1">
                <a:sym typeface="Wingdings" panose="05000000000000000000" pitchFamily="2" charset="2"/>
              </a:rPr>
              <a:t>returned</a:t>
            </a:r>
            <a:r>
              <a:rPr lang="it-IT" dirty="0">
                <a:sym typeface="Wingdings" panose="05000000000000000000" pitchFamily="2" charset="2"/>
              </a:rPr>
              <a:t> </a:t>
            </a:r>
            <a:r>
              <a:rPr lang="it-IT" dirty="0" err="1">
                <a:sym typeface="Wingdings" panose="05000000000000000000" pitchFamily="2" charset="2"/>
              </a:rPr>
              <a:t>errors</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dirty="0" err="1">
                <a:sym typeface="Wingdings" panose="05000000000000000000" pitchFamily="2" charset="2"/>
              </a:rPr>
              <a:t>understood</a:t>
            </a:r>
            <a:r>
              <a:rPr lang="it-IT" dirty="0">
                <a:sym typeface="Wingdings" panose="05000000000000000000" pitchFamily="2" charset="2"/>
              </a:rPr>
              <a:t> </a:t>
            </a:r>
            <a:r>
              <a:rPr lang="it-IT" dirty="0" err="1">
                <a:sym typeface="Wingdings" panose="05000000000000000000" pitchFamily="2" charset="2"/>
              </a:rPr>
              <a:t>that</a:t>
            </a:r>
            <a:r>
              <a:rPr lang="it-IT" dirty="0">
                <a:sym typeface="Wingdings" panose="05000000000000000000" pitchFamily="2" charset="2"/>
              </a:rPr>
              <a:t> </a:t>
            </a:r>
            <a:r>
              <a:rPr lang="it-IT" dirty="0" err="1">
                <a:sym typeface="Wingdings" panose="05000000000000000000" pitchFamily="2" charset="2"/>
              </a:rPr>
              <a:t>errors</a:t>
            </a:r>
            <a:r>
              <a:rPr lang="it-IT" dirty="0">
                <a:sym typeface="Wingdings" panose="05000000000000000000" pitchFamily="2" charset="2"/>
              </a:rPr>
              <a:t> </a:t>
            </a:r>
            <a:r>
              <a:rPr lang="it-IT" dirty="0" err="1">
                <a:sym typeface="Wingdings" panose="05000000000000000000" pitchFamily="2" charset="2"/>
              </a:rPr>
              <a:t>were</a:t>
            </a:r>
            <a:r>
              <a:rPr lang="it-IT" dirty="0">
                <a:sym typeface="Wingdings" panose="05000000000000000000" pitchFamily="2" charset="2"/>
              </a:rPr>
              <a:t> </a:t>
            </a:r>
            <a:r>
              <a:rPr lang="it-IT" dirty="0" err="1">
                <a:sym typeface="Wingdings" panose="05000000000000000000" pitchFamily="2" charset="2"/>
              </a:rPr>
              <a:t>arised</a:t>
            </a:r>
            <a:r>
              <a:rPr lang="it-IT" dirty="0">
                <a:sym typeface="Wingdings" panose="05000000000000000000" pitchFamily="2" charset="2"/>
              </a:rPr>
              <a:t> </a:t>
            </a:r>
            <a:r>
              <a:rPr lang="it-IT" dirty="0" err="1">
                <a:sym typeface="Wingdings" panose="05000000000000000000" pitchFamily="2" charset="2"/>
              </a:rPr>
              <a:t>because</a:t>
            </a:r>
            <a:r>
              <a:rPr lang="it-IT" dirty="0">
                <a:sym typeface="Wingdings" panose="05000000000000000000" pitchFamily="2" charset="2"/>
              </a:rPr>
              <a:t> QEMU </a:t>
            </a:r>
            <a:r>
              <a:rPr lang="it-IT" dirty="0" err="1">
                <a:sym typeface="Wingdings" panose="05000000000000000000" pitchFamily="2" charset="2"/>
              </a:rPr>
              <a:t>run</a:t>
            </a:r>
            <a:r>
              <a:rPr lang="it-IT" dirty="0">
                <a:sym typeface="Wingdings" panose="05000000000000000000" pitchFamily="2" charset="2"/>
              </a:rPr>
              <a:t> by </a:t>
            </a:r>
            <a:r>
              <a:rPr lang="it-IT" dirty="0" err="1">
                <a:sym typeface="Wingdings" panose="05000000000000000000" pitchFamily="2" charset="2"/>
              </a:rPr>
              <a:t>yocto</a:t>
            </a:r>
            <a:r>
              <a:rPr lang="it-IT" dirty="0">
                <a:sym typeface="Wingdings" panose="05000000000000000000" pitchFamily="2" charset="2"/>
              </a:rPr>
              <a:t> </a:t>
            </a:r>
            <a:r>
              <a:rPr lang="it-IT" dirty="0" err="1">
                <a:sym typeface="Wingdings" panose="05000000000000000000" pitchFamily="2" charset="2"/>
              </a:rPr>
              <a:t>has</a:t>
            </a:r>
            <a:r>
              <a:rPr lang="it-IT" dirty="0">
                <a:sym typeface="Wingdings" panose="05000000000000000000" pitchFamily="2" charset="2"/>
              </a:rPr>
              <a:t> </a:t>
            </a:r>
            <a:r>
              <a:rPr lang="it-IT" dirty="0" err="1">
                <a:sym typeface="Wingdings" panose="05000000000000000000" pitchFamily="2" charset="2"/>
              </a:rPr>
              <a:t>different</a:t>
            </a:r>
            <a:r>
              <a:rPr lang="it-IT" dirty="0">
                <a:sym typeface="Wingdings" panose="05000000000000000000" pitchFamily="2" charset="2"/>
              </a:rPr>
              <a:t> features </a:t>
            </a:r>
            <a:r>
              <a:rPr lang="it-IT" dirty="0" err="1">
                <a:sym typeface="Wingdings" panose="05000000000000000000" pitchFamily="2" charset="2"/>
              </a:rPr>
              <a:t>which</a:t>
            </a:r>
            <a:r>
              <a:rPr lang="it-IT" dirty="0">
                <a:sym typeface="Wingdings" panose="05000000000000000000" pitchFamily="2" charset="2"/>
              </a:rPr>
              <a:t> are </a:t>
            </a:r>
            <a:r>
              <a:rPr lang="it-IT" dirty="0" err="1">
                <a:sym typeface="Wingdings" panose="05000000000000000000" pitchFamily="2" charset="2"/>
              </a:rPr>
              <a:t>internally</a:t>
            </a:r>
            <a:r>
              <a:rPr lang="it-IT" dirty="0">
                <a:sym typeface="Wingdings" panose="05000000000000000000" pitchFamily="2" charset="2"/>
              </a:rPr>
              <a:t> </a:t>
            </a:r>
            <a:r>
              <a:rPr lang="it-IT" dirty="0" err="1">
                <a:sym typeface="Wingdings" panose="05000000000000000000" pitchFamily="2" charset="2"/>
              </a:rPr>
              <a:t>configured</a:t>
            </a:r>
            <a:r>
              <a:rPr lang="it-IT" dirty="0">
                <a:sym typeface="Wingdings" panose="05000000000000000000" pitchFamily="2" charset="2"/>
              </a:rPr>
              <a:t> by </a:t>
            </a:r>
            <a:r>
              <a:rPr lang="it-IT" dirty="0" err="1">
                <a:sym typeface="Wingdings" panose="05000000000000000000" pitchFamily="2" charset="2"/>
              </a:rPr>
              <a:t>Yocto</a:t>
            </a:r>
            <a:r>
              <a:rPr lang="it-IT" dirty="0">
                <a:sym typeface="Wingdings" panose="05000000000000000000" pitchFamily="2" charset="2"/>
              </a:rPr>
              <a:t> and </a:t>
            </a:r>
            <a:r>
              <a:rPr lang="it-IT" dirty="0" err="1">
                <a:sym typeface="Wingdings" panose="05000000000000000000" pitchFamily="2" charset="2"/>
              </a:rPr>
              <a:t>not</a:t>
            </a:r>
            <a:r>
              <a:rPr lang="it-IT" dirty="0">
                <a:sym typeface="Wingdings" panose="05000000000000000000" pitchFamily="2" charset="2"/>
              </a:rPr>
              <a:t> </a:t>
            </a:r>
            <a:r>
              <a:rPr lang="it-IT" dirty="0" err="1">
                <a:sym typeface="Wingdings" panose="05000000000000000000" pitchFamily="2" charset="2"/>
              </a:rPr>
              <a:t>customizable</a:t>
            </a:r>
            <a:r>
              <a:rPr lang="it-IT" dirty="0">
                <a:sym typeface="Wingdings" panose="05000000000000000000" pitchFamily="2" charset="2"/>
              </a:rPr>
              <a:t> by the user.</a:t>
            </a:r>
            <a:br>
              <a:rPr lang="it-IT" dirty="0">
                <a:sym typeface="Wingdings" panose="05000000000000000000" pitchFamily="2" charset="2"/>
              </a:rPr>
            </a:br>
            <a:r>
              <a:rPr lang="it-IT" dirty="0">
                <a:sym typeface="Wingdings" panose="05000000000000000000" pitchFamily="2" charset="2"/>
              </a:rPr>
              <a:t>To make </a:t>
            </a:r>
            <a:r>
              <a:rPr lang="it-IT" dirty="0" err="1">
                <a:sym typeface="Wingdings" panose="05000000000000000000" pitchFamily="2" charset="2"/>
              </a:rPr>
              <a:t>it</a:t>
            </a:r>
            <a:r>
              <a:rPr lang="it-IT" dirty="0">
                <a:sym typeface="Wingdings" panose="05000000000000000000" pitchFamily="2" charset="2"/>
              </a:rPr>
              <a:t> more clear: for </a:t>
            </a:r>
            <a:r>
              <a:rPr lang="it-IT" dirty="0" err="1">
                <a:sym typeface="Wingdings" panose="05000000000000000000" pitchFamily="2" charset="2"/>
              </a:rPr>
              <a:t>example</a:t>
            </a:r>
            <a:r>
              <a:rPr lang="it-IT" dirty="0">
                <a:sym typeface="Wingdings" panose="05000000000000000000" pitchFamily="2" charset="2"/>
              </a:rPr>
              <a:t> the device </a:t>
            </a:r>
            <a:r>
              <a:rPr lang="it-IT" dirty="0" err="1">
                <a:sym typeface="Wingdings" panose="05000000000000000000" pitchFamily="2" charset="2"/>
              </a:rPr>
              <a:t>description</a:t>
            </a:r>
            <a:r>
              <a:rPr lang="it-IT" dirty="0">
                <a:sym typeface="Wingdings" panose="05000000000000000000" pitchFamily="2" charset="2"/>
              </a:rPr>
              <a:t> code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normally</a:t>
            </a:r>
            <a:r>
              <a:rPr lang="it-IT" dirty="0">
                <a:sym typeface="Wingdings" panose="05000000000000000000" pitchFamily="2" charset="2"/>
              </a:rPr>
              <a:t> </a:t>
            </a:r>
            <a:r>
              <a:rPr lang="it-IT" dirty="0" err="1">
                <a:sym typeface="Wingdings" panose="05000000000000000000" pitchFamily="2" charset="2"/>
              </a:rPr>
              <a:t>specified</a:t>
            </a:r>
            <a:r>
              <a:rPr lang="it-IT" dirty="0">
                <a:sym typeface="Wingdings" panose="05000000000000000000" pitchFamily="2" charset="2"/>
              </a:rPr>
              <a:t> inside </a:t>
            </a:r>
            <a:r>
              <a:rPr lang="it-IT" dirty="0" err="1">
                <a:sym typeface="Wingdings" panose="05000000000000000000" pitchFamily="2" charset="2"/>
              </a:rPr>
              <a:t>meson.build</a:t>
            </a:r>
            <a:r>
              <a:rPr lang="it-IT" dirty="0">
                <a:sym typeface="Wingdings" panose="05000000000000000000" pitchFamily="2" charset="2"/>
              </a:rPr>
              <a:t> file </a:t>
            </a:r>
            <a:r>
              <a:rPr lang="it-IT" dirty="0" err="1">
                <a:sym typeface="Wingdings" panose="05000000000000000000" pitchFamily="2" charset="2"/>
              </a:rPr>
              <a:t>which</a:t>
            </a:r>
            <a:r>
              <a:rPr lang="it-IT" dirty="0">
                <a:sym typeface="Wingdings" panose="05000000000000000000" pitchFamily="2" charset="2"/>
              </a:rPr>
              <a:t>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used</a:t>
            </a:r>
            <a:r>
              <a:rPr lang="it-IT" dirty="0">
                <a:sym typeface="Wingdings" panose="05000000000000000000" pitchFamily="2" charset="2"/>
              </a:rPr>
              <a:t> by QEMU </a:t>
            </a:r>
            <a:r>
              <a:rPr lang="it-IT" dirty="0" err="1">
                <a:sym typeface="Wingdings" panose="05000000000000000000" pitchFamily="2" charset="2"/>
              </a:rPr>
              <a:t>during</a:t>
            </a:r>
            <a:r>
              <a:rPr lang="it-IT" dirty="0">
                <a:sym typeface="Wingdings" panose="05000000000000000000" pitchFamily="2" charset="2"/>
              </a:rPr>
              <a:t> make </a:t>
            </a:r>
            <a:r>
              <a:rPr lang="it-IT" dirty="0" err="1">
                <a:sym typeface="Wingdings" panose="05000000000000000000" pitchFamily="2" charset="2"/>
              </a:rPr>
              <a:t>operation</a:t>
            </a:r>
            <a:r>
              <a:rPr lang="it-IT" dirty="0">
                <a:sym typeface="Wingdings" panose="05000000000000000000" pitchFamily="2" charset="2"/>
              </a:rPr>
              <a:t> to </a:t>
            </a:r>
            <a:r>
              <a:rPr lang="it-IT" dirty="0" err="1">
                <a:sym typeface="Wingdings" panose="05000000000000000000" pitchFamily="2" charset="2"/>
              </a:rPr>
              <a:t>automatize</a:t>
            </a:r>
            <a:r>
              <a:rPr lang="it-IT" dirty="0">
                <a:sym typeface="Wingdings" panose="05000000000000000000" pitchFamily="2" charset="2"/>
              </a:rPr>
              <a:t> and </a:t>
            </a:r>
            <a:r>
              <a:rPr lang="it-IT" dirty="0" err="1">
                <a:sym typeface="Wingdings" panose="05000000000000000000" pitchFamily="2" charset="2"/>
              </a:rPr>
              <a:t>simplify</a:t>
            </a:r>
            <a:r>
              <a:rPr lang="it-IT" dirty="0">
                <a:sym typeface="Wingdings" panose="05000000000000000000" pitchFamily="2" charset="2"/>
              </a:rPr>
              <a:t> the overall </a:t>
            </a:r>
            <a:r>
              <a:rPr lang="it-IT" dirty="0" err="1">
                <a:sym typeface="Wingdings" panose="05000000000000000000" pitchFamily="2" charset="2"/>
              </a:rPr>
              <a:t>configuration</a:t>
            </a:r>
            <a:r>
              <a:rPr lang="it-IT" dirty="0">
                <a:sym typeface="Wingdings" panose="05000000000000000000" pitchFamily="2" charset="2"/>
              </a:rPr>
              <a:t>. In the QEMU </a:t>
            </a:r>
            <a:r>
              <a:rPr lang="it-IT" dirty="0" err="1">
                <a:sym typeface="Wingdings" panose="05000000000000000000" pitchFamily="2" charset="2"/>
              </a:rPr>
              <a:t>version</a:t>
            </a:r>
            <a:r>
              <a:rPr lang="it-IT" dirty="0">
                <a:sym typeface="Wingdings" panose="05000000000000000000" pitchFamily="2" charset="2"/>
              </a:rPr>
              <a:t> </a:t>
            </a:r>
            <a:r>
              <a:rPr lang="it-IT" dirty="0" err="1">
                <a:sym typeface="Wingdings" panose="05000000000000000000" pitchFamily="2" charset="2"/>
              </a:rPr>
              <a:t>that</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are </a:t>
            </a:r>
            <a:r>
              <a:rPr lang="it-IT" dirty="0" err="1">
                <a:sym typeface="Wingdings" panose="05000000000000000000" pitchFamily="2" charset="2"/>
              </a:rPr>
              <a:t>using</a:t>
            </a:r>
            <a:r>
              <a:rPr lang="it-IT" dirty="0">
                <a:sym typeface="Wingdings" panose="05000000000000000000" pitchFamily="2" charset="2"/>
              </a:rPr>
              <a:t> inside </a:t>
            </a:r>
            <a:r>
              <a:rPr lang="it-IT" dirty="0" err="1">
                <a:sym typeface="Wingdings" panose="05000000000000000000" pitchFamily="2" charset="2"/>
              </a:rPr>
              <a:t>Poky</a:t>
            </a:r>
            <a:r>
              <a:rPr lang="it-IT" dirty="0">
                <a:sym typeface="Wingdings" panose="05000000000000000000" pitchFamily="2" charset="2"/>
              </a:rPr>
              <a:t>, </a:t>
            </a:r>
            <a:r>
              <a:rPr lang="it-IT" dirty="0" err="1">
                <a:sym typeface="Wingdings" panose="05000000000000000000" pitchFamily="2" charset="2"/>
              </a:rPr>
              <a:t>this</a:t>
            </a:r>
            <a:r>
              <a:rPr lang="it-IT" dirty="0">
                <a:sym typeface="Wingdings" panose="05000000000000000000" pitchFamily="2" charset="2"/>
              </a:rPr>
              <a:t> file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not</a:t>
            </a:r>
            <a:r>
              <a:rPr lang="it-IT" dirty="0">
                <a:sym typeface="Wingdings" panose="05000000000000000000" pitchFamily="2" charset="2"/>
              </a:rPr>
              <a:t> </a:t>
            </a:r>
            <a:r>
              <a:rPr lang="it-IT" dirty="0" err="1">
                <a:sym typeface="Wingdings" panose="05000000000000000000" pitchFamily="2" charset="2"/>
              </a:rPr>
              <a:t>present</a:t>
            </a:r>
            <a:r>
              <a:rPr lang="it-IT" dirty="0">
                <a:sym typeface="Wingdings" panose="05000000000000000000" pitchFamily="2" charset="2"/>
              </a:rPr>
              <a:t> so the </a:t>
            </a:r>
            <a:r>
              <a:rPr lang="it-IT" dirty="0" err="1">
                <a:sym typeface="Wingdings" panose="05000000000000000000" pitchFamily="2" charset="2"/>
              </a:rPr>
              <a:t>configuration</a:t>
            </a:r>
            <a:r>
              <a:rPr lang="it-IT" dirty="0">
                <a:sym typeface="Wingdings" panose="05000000000000000000" pitchFamily="2" charset="2"/>
              </a:rPr>
              <a:t> </a:t>
            </a:r>
            <a:r>
              <a:rPr lang="it-IT" dirty="0" err="1">
                <a:sym typeface="Wingdings" panose="05000000000000000000" pitchFamily="2" charset="2"/>
              </a:rPr>
              <a:t>has</a:t>
            </a:r>
            <a:r>
              <a:rPr lang="it-IT" dirty="0">
                <a:sym typeface="Wingdings" panose="05000000000000000000" pitchFamily="2" charset="2"/>
              </a:rPr>
              <a:t> to be </a:t>
            </a:r>
            <a:r>
              <a:rPr lang="it-IT" dirty="0" err="1">
                <a:sym typeface="Wingdings" panose="05000000000000000000" pitchFamily="2" charset="2"/>
              </a:rPr>
              <a:t>done</a:t>
            </a:r>
            <a:r>
              <a:rPr lang="it-IT" dirty="0">
                <a:sym typeface="Wingdings" panose="05000000000000000000" pitchFamily="2" charset="2"/>
              </a:rPr>
              <a:t> </a:t>
            </a:r>
            <a:r>
              <a:rPr lang="it-IT" dirty="0" err="1">
                <a:sym typeface="Wingdings" panose="05000000000000000000" pitchFamily="2" charset="2"/>
              </a:rPr>
              <a:t>manually</a:t>
            </a:r>
            <a:r>
              <a:rPr lang="it-IT" dirty="0">
                <a:sym typeface="Wingdings" panose="05000000000000000000" pitchFamily="2" charset="2"/>
              </a:rPr>
              <a:t> by </a:t>
            </a:r>
            <a:r>
              <a:rPr lang="it-IT" dirty="0" err="1">
                <a:sym typeface="Wingdings" panose="05000000000000000000" pitchFamily="2" charset="2"/>
              </a:rPr>
              <a:t>changing</a:t>
            </a:r>
            <a:r>
              <a:rPr lang="it-IT" dirty="0">
                <a:sym typeface="Wingdings" panose="05000000000000000000" pitchFamily="2" charset="2"/>
              </a:rPr>
              <a:t> </a:t>
            </a:r>
            <a:r>
              <a:rPr lang="it-IT" dirty="0" err="1">
                <a:sym typeface="Wingdings" panose="05000000000000000000" pitchFamily="2" charset="2"/>
              </a:rPr>
              <a:t>specific</a:t>
            </a:r>
            <a:r>
              <a:rPr lang="it-IT" dirty="0">
                <a:sym typeface="Wingdings" panose="05000000000000000000" pitchFamily="2" charset="2"/>
              </a:rPr>
              <a:t> lines and files </a:t>
            </a:r>
            <a:r>
              <a:rPr lang="it-IT" dirty="0" err="1">
                <a:sym typeface="Wingdings" panose="05000000000000000000" pitchFamily="2" charset="2"/>
              </a:rPr>
              <a:t>such</a:t>
            </a:r>
            <a:r>
              <a:rPr lang="it-IT" dirty="0">
                <a:sym typeface="Wingdings" panose="05000000000000000000" pitchFamily="2" charset="2"/>
              </a:rPr>
              <a:t> </a:t>
            </a:r>
            <a:r>
              <a:rPr lang="it-IT" dirty="0" err="1">
                <a:sym typeface="Wingdings" panose="05000000000000000000" pitchFamily="2" charset="2"/>
              </a:rPr>
              <a:t>as</a:t>
            </a:r>
            <a:r>
              <a:rPr lang="it-IT" dirty="0">
                <a:sym typeface="Wingdings" panose="05000000000000000000" pitchFamily="2" charset="2"/>
              </a:rPr>
              <a:t>: </a:t>
            </a:r>
            <a:br>
              <a:rPr lang="it-IT" dirty="0">
                <a:sym typeface="Wingdings" panose="05000000000000000000" pitchFamily="2" charset="2"/>
              </a:rPr>
            </a:br>
            <a:r>
              <a:rPr lang="it-IT" i="1" dirty="0" err="1"/>
              <a:t>Kconfig</a:t>
            </a:r>
            <a:r>
              <a:rPr lang="it-IT" i="1" dirty="0"/>
              <a:t>,</a:t>
            </a:r>
            <a:r>
              <a:rPr lang="it-IT" dirty="0"/>
              <a:t> </a:t>
            </a:r>
            <a:r>
              <a:rPr lang="it-IT" i="1" dirty="0" err="1"/>
              <a:t>Makefile.objs</a:t>
            </a:r>
            <a:r>
              <a:rPr lang="it-IT" i="1" dirty="0"/>
              <a:t> </a:t>
            </a:r>
            <a:r>
              <a:rPr lang="it-IT" dirty="0"/>
              <a:t>(</a:t>
            </a:r>
            <a:r>
              <a:rPr lang="it-IT" dirty="0" err="1"/>
              <a:t>at</a:t>
            </a:r>
            <a:r>
              <a:rPr lang="it-IT" dirty="0"/>
              <a:t> /</a:t>
            </a:r>
            <a:r>
              <a:rPr lang="it-IT" dirty="0" err="1"/>
              <a:t>hw</a:t>
            </a:r>
            <a:r>
              <a:rPr lang="it-IT" dirty="0"/>
              <a:t>/</a:t>
            </a:r>
            <a:r>
              <a:rPr lang="it-IT" dirty="0" err="1"/>
              <a:t>misc</a:t>
            </a:r>
            <a:r>
              <a:rPr lang="it-IT" dirty="0"/>
              <a:t>) , </a:t>
            </a:r>
            <a:r>
              <a:rPr lang="it-IT" i="1" dirty="0"/>
              <a:t>config-devices.mak</a:t>
            </a:r>
            <a:r>
              <a:rPr lang="it-IT" dirty="0"/>
              <a:t>, </a:t>
            </a:r>
            <a:r>
              <a:rPr lang="it-IT" i="1" dirty="0"/>
              <a:t>arm-softmmu.mak</a:t>
            </a:r>
            <a:endParaRPr lang="it-IT" i="1" dirty="0">
              <a:sym typeface="Wingdings" panose="05000000000000000000" pitchFamily="2" charset="2"/>
            </a:endParaRPr>
          </a:p>
          <a:p>
            <a:r>
              <a:rPr lang="it-IT" dirty="0">
                <a:sym typeface="Wingdings" panose="05000000000000000000" pitchFamily="2" charset="2"/>
              </a:rPr>
              <a:t>- </a:t>
            </a:r>
            <a:r>
              <a:rPr lang="it-IT" dirty="0" err="1">
                <a:sym typeface="Wingdings" panose="05000000000000000000" pitchFamily="2" charset="2"/>
              </a:rPr>
              <a:t>Tried</a:t>
            </a:r>
            <a:r>
              <a:rPr lang="it-IT" dirty="0">
                <a:sym typeface="Wingdings" panose="05000000000000000000" pitchFamily="2" charset="2"/>
              </a:rPr>
              <a:t> an </a:t>
            </a:r>
            <a:r>
              <a:rPr lang="it-IT" dirty="0" err="1">
                <a:sym typeface="Wingdings" panose="05000000000000000000" pitchFamily="2" charset="2"/>
              </a:rPr>
              <a:t>External</a:t>
            </a:r>
            <a:r>
              <a:rPr lang="it-IT" dirty="0">
                <a:sym typeface="Wingdings" panose="05000000000000000000" pitchFamily="2" charset="2"/>
              </a:rPr>
              <a:t> </a:t>
            </a:r>
            <a:r>
              <a:rPr lang="it-IT" dirty="0" err="1">
                <a:sym typeface="Wingdings" panose="05000000000000000000" pitchFamily="2" charset="2"/>
              </a:rPr>
              <a:t>version</a:t>
            </a:r>
            <a:r>
              <a:rPr lang="it-IT" dirty="0">
                <a:sym typeface="Wingdings" panose="05000000000000000000" pitchFamily="2" charset="2"/>
              </a:rPr>
              <a:t> of QEMU with POKY: </a:t>
            </a:r>
            <a:r>
              <a:rPr lang="it-IT" dirty="0" err="1">
                <a:sym typeface="Wingdings" panose="05000000000000000000" pitchFamily="2" charset="2"/>
              </a:rPr>
              <a:t>it</a:t>
            </a:r>
            <a:r>
              <a:rPr lang="it-IT" dirty="0">
                <a:sym typeface="Wingdings" panose="05000000000000000000" pitchFamily="2" charset="2"/>
              </a:rPr>
              <a:t> </a:t>
            </a:r>
            <a:r>
              <a:rPr lang="it-IT" dirty="0" err="1">
                <a:sym typeface="Wingdings" panose="05000000000000000000" pitchFamily="2" charset="2"/>
              </a:rPr>
              <a:t>was</a:t>
            </a:r>
            <a:r>
              <a:rPr lang="it-IT" dirty="0">
                <a:sym typeface="Wingdings" panose="05000000000000000000" pitchFamily="2" charset="2"/>
              </a:rPr>
              <a:t> </a:t>
            </a:r>
            <a:r>
              <a:rPr lang="it-IT" dirty="0" err="1">
                <a:sym typeface="Wingdings" panose="05000000000000000000" pitchFamily="2" charset="2"/>
              </a:rPr>
              <a:t>incompatible</a:t>
            </a:r>
            <a:r>
              <a:rPr lang="it-IT" dirty="0">
                <a:sym typeface="Wingdings" panose="05000000000000000000" pitchFamily="2" charset="2"/>
              </a:rPr>
              <a:t> with the file system.</a:t>
            </a:r>
          </a:p>
        </p:txBody>
      </p:sp>
    </p:spTree>
    <p:extLst>
      <p:ext uri="{BB962C8B-B14F-4D97-AF65-F5344CB8AC3E}">
        <p14:creationId xmlns:p14="http://schemas.microsoft.com/office/powerpoint/2010/main" val="367039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457201"/>
            <a:ext cx="4037114" cy="1193334"/>
          </a:xfrm>
        </p:spPr>
        <p:txBody>
          <a:bodyPr/>
          <a:lstStyle/>
          <a:p>
            <a:pPr algn="ctr"/>
            <a:r>
              <a:rPr lang="it-IT" dirty="0" err="1"/>
              <a:t>Attribute</a:t>
            </a:r>
            <a:r>
              <a:rPr lang="it-IT" dirty="0"/>
              <a:t> Read </a:t>
            </a:r>
            <a:r>
              <a:rPr lang="it-IT" dirty="0" err="1"/>
              <a:t>Function</a:t>
            </a:r>
            <a:endParaRPr lang="it-IT" dirty="0"/>
          </a:p>
        </p:txBody>
      </p:sp>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2833880"/>
            <a:ext cx="5287234" cy="3354388"/>
          </a:xfrm>
        </p:spPr>
        <p:txBody>
          <a:bodyPr>
            <a:normAutofit/>
          </a:bodyPr>
          <a:lstStyle/>
          <a:p>
            <a:r>
              <a:rPr lang="it-IT" sz="1200" dirty="0" err="1"/>
              <a:t>Let’s</a:t>
            </a:r>
            <a:r>
              <a:rPr lang="it-IT" sz="1200" dirty="0"/>
              <a:t> </a:t>
            </a:r>
            <a:r>
              <a:rPr lang="it-IT" sz="1200" dirty="0" err="1"/>
              <a:t>analyze</a:t>
            </a:r>
            <a:r>
              <a:rPr lang="it-IT" sz="1200" dirty="0"/>
              <a:t> </a:t>
            </a:r>
            <a:r>
              <a:rPr lang="it-IT" sz="1200" dirty="0" err="1"/>
              <a:t>as</a:t>
            </a:r>
            <a:r>
              <a:rPr lang="it-IT" sz="1200" dirty="0"/>
              <a:t> </a:t>
            </a:r>
            <a:r>
              <a:rPr lang="it-IT" sz="1200" dirty="0" err="1"/>
              <a:t>example</a:t>
            </a:r>
            <a:r>
              <a:rPr lang="it-IT" sz="1200" dirty="0"/>
              <a:t> the </a:t>
            </a:r>
            <a:r>
              <a:rPr lang="it-IT" sz="1200" dirty="0" err="1"/>
              <a:t>functions</a:t>
            </a:r>
            <a:r>
              <a:rPr lang="it-IT" sz="1200" dirty="0"/>
              <a:t> </a:t>
            </a:r>
            <a:r>
              <a:rPr lang="it-IT" sz="1200" dirty="0" err="1"/>
              <a:t>related</a:t>
            </a:r>
            <a:r>
              <a:rPr lang="it-IT" sz="1200" dirty="0"/>
              <a:t> to the input data. Others are </a:t>
            </a:r>
            <a:r>
              <a:rPr lang="it-IT" sz="1200" dirty="0" err="1"/>
              <a:t>very</a:t>
            </a:r>
            <a:r>
              <a:rPr lang="it-IT" sz="1200" dirty="0"/>
              <a:t> </a:t>
            </a:r>
            <a:r>
              <a:rPr lang="it-IT" sz="1200" dirty="0" err="1"/>
              <a:t>similar</a:t>
            </a:r>
            <a:r>
              <a:rPr lang="it-IT" sz="1200" dirty="0"/>
              <a:t> to the one </a:t>
            </a:r>
            <a:r>
              <a:rPr lang="it-IT" sz="1200" dirty="0" err="1"/>
              <a:t>presented</a:t>
            </a:r>
            <a:r>
              <a:rPr lang="it-IT" sz="1200" dirty="0"/>
              <a:t>.</a:t>
            </a:r>
            <a:br>
              <a:rPr lang="it-IT" sz="1200" dirty="0"/>
            </a:br>
            <a:br>
              <a:rPr lang="it-IT" sz="1200" dirty="0"/>
            </a:br>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580552" y="2463434"/>
            <a:ext cx="5084763" cy="3785652"/>
          </a:xfrm>
          <a:prstGeom prst="rect">
            <a:avLst/>
          </a:prstGeom>
          <a:noFill/>
        </p:spPr>
        <p:txBody>
          <a:bodyPr wrap="square">
            <a:spAutoFit/>
          </a:bodyPr>
          <a:lstStyle/>
          <a:p>
            <a:r>
              <a:rPr lang="it-IT" sz="1200" dirty="0"/>
              <a:t>Once an input </a:t>
            </a:r>
            <a:r>
              <a:rPr lang="it-IT" sz="1200" dirty="0" err="1"/>
              <a:t>string</a:t>
            </a:r>
            <a:r>
              <a:rPr lang="it-IT" sz="1200" dirty="0"/>
              <a:t> </a:t>
            </a:r>
            <a:r>
              <a:rPr lang="it-IT" sz="1200" dirty="0" err="1"/>
              <a:t>has</a:t>
            </a:r>
            <a:r>
              <a:rPr lang="it-IT" sz="1200" dirty="0"/>
              <a:t> </a:t>
            </a:r>
            <a:r>
              <a:rPr lang="it-IT" sz="1200" dirty="0" err="1"/>
              <a:t>been</a:t>
            </a:r>
            <a:r>
              <a:rPr lang="it-IT" sz="1200" dirty="0"/>
              <a:t> </a:t>
            </a:r>
            <a:r>
              <a:rPr lang="it-IT" sz="1200" dirty="0" err="1"/>
              <a:t>passed</a:t>
            </a:r>
            <a:r>
              <a:rPr lang="it-IT" sz="1200" dirty="0"/>
              <a:t> </a:t>
            </a:r>
            <a:r>
              <a:rPr lang="it-IT" sz="1200" dirty="0" err="1"/>
              <a:t>as</a:t>
            </a:r>
            <a:r>
              <a:rPr lang="it-IT" sz="1200" dirty="0"/>
              <a:t> </a:t>
            </a:r>
            <a:r>
              <a:rPr lang="it-IT" sz="1200" dirty="0" err="1"/>
              <a:t>argument</a:t>
            </a:r>
            <a:r>
              <a:rPr lang="it-IT" sz="1200" dirty="0"/>
              <a:t>, the user can </a:t>
            </a:r>
            <a:r>
              <a:rPr lang="it-IT" sz="1200" dirty="0" err="1"/>
              <a:t>read</a:t>
            </a:r>
            <a:r>
              <a:rPr lang="it-IT" sz="1200" dirty="0"/>
              <a:t> </a:t>
            </a:r>
            <a:r>
              <a:rPr lang="it-IT" sz="1200" dirty="0" err="1"/>
              <a:t>what</a:t>
            </a:r>
            <a:r>
              <a:rPr lang="it-IT" sz="1200" dirty="0"/>
              <a:t> </a:t>
            </a:r>
            <a:r>
              <a:rPr lang="it-IT" sz="1200" dirty="0" err="1"/>
              <a:t>has</a:t>
            </a:r>
            <a:r>
              <a:rPr lang="it-IT" sz="1200" dirty="0"/>
              <a:t> </a:t>
            </a:r>
            <a:r>
              <a:rPr lang="it-IT" sz="1200" dirty="0" err="1"/>
              <a:t>been</a:t>
            </a:r>
            <a:r>
              <a:rPr lang="it-IT" sz="1200" dirty="0"/>
              <a:t> </a:t>
            </a:r>
            <a:r>
              <a:rPr lang="it-IT" sz="1200" dirty="0" err="1"/>
              <a:t>stored</a:t>
            </a:r>
            <a:r>
              <a:rPr lang="it-IT" sz="1200" dirty="0"/>
              <a:t> inside the device.</a:t>
            </a:r>
          </a:p>
          <a:p>
            <a:endParaRPr lang="it-IT" sz="1200" dirty="0"/>
          </a:p>
          <a:p>
            <a:r>
              <a:rPr lang="it-IT" sz="1200" i="1" dirty="0" err="1"/>
              <a:t>vf_show_id</a:t>
            </a:r>
            <a:r>
              <a:rPr lang="it-IT" sz="1200" i="1" dirty="0"/>
              <a:t> </a:t>
            </a:r>
            <a:r>
              <a:rPr lang="it-IT" sz="1200" dirty="0"/>
              <a:t>takes a device </a:t>
            </a:r>
            <a:r>
              <a:rPr lang="it-IT" sz="1200" dirty="0" err="1"/>
              <a:t>struct</a:t>
            </a:r>
            <a:r>
              <a:rPr lang="it-IT" sz="1200" dirty="0"/>
              <a:t> </a:t>
            </a:r>
            <a:r>
              <a:rPr lang="it-IT" sz="1200" dirty="0" err="1"/>
              <a:t>as</a:t>
            </a:r>
            <a:r>
              <a:rPr lang="it-IT" sz="1200" dirty="0"/>
              <a:t> first </a:t>
            </a:r>
            <a:r>
              <a:rPr lang="it-IT" sz="1200" dirty="0" err="1"/>
              <a:t>parameter</a:t>
            </a:r>
            <a:r>
              <a:rPr lang="it-IT" sz="1200" dirty="0"/>
              <a:t>, </a:t>
            </a:r>
            <a:r>
              <a:rPr lang="it-IT" sz="1200" dirty="0" err="1"/>
              <a:t>this</a:t>
            </a:r>
            <a:r>
              <a:rPr lang="it-IT" sz="1200" dirty="0"/>
              <a:t> </a:t>
            </a:r>
            <a:r>
              <a:rPr lang="it-IT" sz="1200" dirty="0" err="1"/>
              <a:t>is</a:t>
            </a:r>
            <a:r>
              <a:rPr lang="it-IT" sz="1200" dirty="0"/>
              <a:t> </a:t>
            </a:r>
            <a:r>
              <a:rPr lang="it-IT" sz="1200" dirty="0" err="1"/>
              <a:t>useful</a:t>
            </a:r>
            <a:r>
              <a:rPr lang="it-IT" sz="1200" dirty="0"/>
              <a:t> to </a:t>
            </a:r>
            <a:r>
              <a:rPr lang="it-IT" sz="1200" dirty="0" err="1"/>
              <a:t>get</a:t>
            </a:r>
            <a:r>
              <a:rPr lang="it-IT" sz="1200" dirty="0"/>
              <a:t> </a:t>
            </a:r>
            <a:r>
              <a:rPr lang="it-IT" sz="1200" dirty="0" err="1"/>
              <a:t>all</a:t>
            </a:r>
            <a:r>
              <a:rPr lang="it-IT" sz="1200" dirty="0"/>
              <a:t> the information </a:t>
            </a:r>
            <a:r>
              <a:rPr lang="it-IT" sz="1200" dirty="0" err="1"/>
              <a:t>about</a:t>
            </a:r>
            <a:r>
              <a:rPr lang="it-IT" sz="1200" dirty="0"/>
              <a:t> the device. For </a:t>
            </a:r>
            <a:r>
              <a:rPr lang="it-IT" sz="1200" dirty="0" err="1"/>
              <a:t>this</a:t>
            </a:r>
            <a:r>
              <a:rPr lang="it-IT" sz="1200" dirty="0"/>
              <a:t> </a:t>
            </a:r>
            <a:r>
              <a:rPr lang="it-IT" sz="1200" dirty="0" err="1"/>
              <a:t>specific</a:t>
            </a:r>
            <a:r>
              <a:rPr lang="it-IT" sz="1200" dirty="0"/>
              <a:t> case </a:t>
            </a:r>
            <a:r>
              <a:rPr lang="it-IT" sz="1200" dirty="0" err="1"/>
              <a:t>we’re</a:t>
            </a:r>
            <a:r>
              <a:rPr lang="it-IT" sz="1200" dirty="0"/>
              <a:t> </a:t>
            </a:r>
            <a:r>
              <a:rPr lang="it-IT" sz="1200" dirty="0" err="1"/>
              <a:t>interested</a:t>
            </a:r>
            <a:r>
              <a:rPr lang="it-IT" sz="1200" dirty="0"/>
              <a:t> in </a:t>
            </a:r>
            <a:r>
              <a:rPr lang="it-IT" sz="1200" dirty="0" err="1"/>
              <a:t>extracting</a:t>
            </a:r>
            <a:r>
              <a:rPr lang="it-IT" sz="1200" dirty="0"/>
              <a:t> the </a:t>
            </a:r>
            <a:r>
              <a:rPr lang="it-IT" sz="1200" dirty="0" err="1"/>
              <a:t>starting</a:t>
            </a:r>
            <a:r>
              <a:rPr lang="it-IT" sz="1200" dirty="0"/>
              <a:t> </a:t>
            </a:r>
            <a:r>
              <a:rPr lang="it-IT" sz="1200" dirty="0" err="1"/>
              <a:t>memory</a:t>
            </a:r>
            <a:r>
              <a:rPr lang="it-IT" sz="1200" dirty="0"/>
              <a:t> </a:t>
            </a:r>
            <a:r>
              <a:rPr lang="it-IT" sz="1200" dirty="0" err="1"/>
              <a:t>address</a:t>
            </a:r>
            <a:r>
              <a:rPr lang="it-IT" sz="1200" dirty="0"/>
              <a:t> </a:t>
            </a:r>
            <a:r>
              <a:rPr lang="it-IT" sz="1200" dirty="0" err="1"/>
              <a:t>linked</a:t>
            </a:r>
            <a:r>
              <a:rPr lang="it-IT" sz="1200" dirty="0"/>
              <a:t> to the device (</a:t>
            </a:r>
            <a:r>
              <a:rPr lang="it-IT" sz="1200" i="1" dirty="0" err="1"/>
              <a:t>vf</a:t>
            </a:r>
            <a:r>
              <a:rPr lang="it-IT" sz="1200" i="1" dirty="0"/>
              <a:t>-&gt;base</a:t>
            </a:r>
            <a:r>
              <a:rPr lang="it-IT" sz="1200" dirty="0"/>
              <a:t>). </a:t>
            </a:r>
            <a:r>
              <a:rPr lang="it-IT" sz="1200" dirty="0" err="1"/>
              <a:t>Pay</a:t>
            </a:r>
            <a:r>
              <a:rPr lang="it-IT" sz="1200" dirty="0"/>
              <a:t> </a:t>
            </a:r>
            <a:r>
              <a:rPr lang="it-IT" sz="1200" dirty="0" err="1"/>
              <a:t>attention</a:t>
            </a:r>
            <a:r>
              <a:rPr lang="it-IT" sz="1200" dirty="0"/>
              <a:t> </a:t>
            </a:r>
            <a:r>
              <a:rPr lang="it-IT" sz="1200" dirty="0" err="1"/>
              <a:t>that</a:t>
            </a:r>
            <a:r>
              <a:rPr lang="it-IT" sz="1200" dirty="0"/>
              <a:t> </a:t>
            </a:r>
            <a:r>
              <a:rPr lang="it-IT" sz="1200" i="1" dirty="0" err="1"/>
              <a:t>vf</a:t>
            </a:r>
            <a:r>
              <a:rPr lang="it-IT" sz="1200" i="1" dirty="0"/>
              <a:t>-&gt;base </a:t>
            </a:r>
            <a:r>
              <a:rPr lang="it-IT" sz="1200" dirty="0" err="1"/>
              <a:t>does</a:t>
            </a:r>
            <a:r>
              <a:rPr lang="it-IT" sz="1200" dirty="0"/>
              <a:t> </a:t>
            </a:r>
            <a:r>
              <a:rPr lang="it-IT" sz="1200" dirty="0" err="1"/>
              <a:t>not</a:t>
            </a:r>
            <a:r>
              <a:rPr lang="it-IT" sz="1200" dirty="0"/>
              <a:t> coincide with 0xb0000000 </a:t>
            </a:r>
            <a:r>
              <a:rPr lang="it-IT" sz="1200" dirty="0" err="1"/>
              <a:t>since</a:t>
            </a:r>
            <a:r>
              <a:rPr lang="it-IT" sz="1200" dirty="0"/>
              <a:t> kernel </a:t>
            </a:r>
            <a:r>
              <a:rPr lang="it-IT" sz="1200" dirty="0" err="1"/>
              <a:t>operates</a:t>
            </a:r>
            <a:r>
              <a:rPr lang="it-IT" sz="1200" dirty="0"/>
              <a:t> with </a:t>
            </a:r>
            <a:r>
              <a:rPr lang="it-IT" sz="1200" dirty="0" err="1"/>
              <a:t>different</a:t>
            </a:r>
            <a:r>
              <a:rPr lang="it-IT" sz="1200" dirty="0"/>
              <a:t> </a:t>
            </a:r>
            <a:r>
              <a:rPr lang="it-IT" sz="1200" dirty="0" err="1"/>
              <a:t>addresses</a:t>
            </a:r>
            <a:r>
              <a:rPr lang="it-IT" sz="1200" dirty="0"/>
              <a:t> (</a:t>
            </a:r>
            <a:r>
              <a:rPr lang="it-IT" sz="1200" dirty="0" err="1"/>
              <a:t>see</a:t>
            </a:r>
            <a:r>
              <a:rPr lang="it-IT" sz="1200" dirty="0"/>
              <a:t> slide n 8)</a:t>
            </a:r>
          </a:p>
          <a:p>
            <a:endParaRPr lang="it-IT" sz="1200" dirty="0"/>
          </a:p>
          <a:p>
            <a:r>
              <a:rPr lang="it-IT" sz="1200" i="1" dirty="0" err="1"/>
              <a:t>While</a:t>
            </a:r>
            <a:r>
              <a:rPr lang="it-IT" sz="1200" dirty="0"/>
              <a:t> loop </a:t>
            </a:r>
            <a:r>
              <a:rPr lang="it-IT" sz="1200" dirty="0" err="1"/>
              <a:t>cycle</a:t>
            </a:r>
            <a:r>
              <a:rPr lang="it-IT" sz="1200" dirty="0"/>
              <a:t> </a:t>
            </a:r>
            <a:r>
              <a:rPr lang="it-IT" sz="1200" dirty="0" err="1"/>
              <a:t>is</a:t>
            </a:r>
            <a:r>
              <a:rPr lang="it-IT" sz="1200" dirty="0"/>
              <a:t> </a:t>
            </a:r>
            <a:r>
              <a:rPr lang="it-IT" sz="1200" dirty="0" err="1"/>
              <a:t>used</a:t>
            </a:r>
            <a:r>
              <a:rPr lang="it-IT" sz="1200" dirty="0"/>
              <a:t> to </a:t>
            </a:r>
            <a:r>
              <a:rPr lang="it-IT" sz="1200" dirty="0" err="1"/>
              <a:t>write</a:t>
            </a:r>
            <a:r>
              <a:rPr lang="it-IT" sz="1200" dirty="0"/>
              <a:t> </a:t>
            </a:r>
            <a:r>
              <a:rPr lang="it-IT" sz="1200" dirty="0" err="1"/>
              <a:t>each</a:t>
            </a:r>
            <a:r>
              <a:rPr lang="it-IT" sz="1200" dirty="0"/>
              <a:t> </a:t>
            </a:r>
            <a:r>
              <a:rPr lang="it-IT" sz="1200" dirty="0" err="1"/>
              <a:t>character</a:t>
            </a:r>
            <a:r>
              <a:rPr lang="it-IT" sz="1200" dirty="0"/>
              <a:t> one-by-one inside </a:t>
            </a:r>
            <a:r>
              <a:rPr lang="it-IT" sz="1200" dirty="0" err="1"/>
              <a:t>input_driver</a:t>
            </a:r>
            <a:r>
              <a:rPr lang="it-IT" sz="1200" dirty="0"/>
              <a:t> </a:t>
            </a:r>
            <a:r>
              <a:rPr lang="it-IT" sz="1200" dirty="0" err="1"/>
              <a:t>string</a:t>
            </a:r>
            <a:r>
              <a:rPr lang="it-IT" sz="1200" dirty="0"/>
              <a:t>. To access the </a:t>
            </a:r>
            <a:r>
              <a:rPr lang="it-IT" sz="1200" dirty="0" err="1"/>
              <a:t>memory</a:t>
            </a:r>
            <a:r>
              <a:rPr lang="it-IT" sz="1200" dirty="0"/>
              <a:t>, the </a:t>
            </a:r>
            <a:r>
              <a:rPr lang="it-IT" sz="1200" i="1" dirty="0"/>
              <a:t>ioread8</a:t>
            </a:r>
            <a:r>
              <a:rPr lang="it-IT" sz="1200" dirty="0"/>
              <a:t> </a:t>
            </a:r>
            <a:r>
              <a:rPr lang="it-IT" sz="1200" dirty="0" err="1"/>
              <a:t>function</a:t>
            </a:r>
            <a:r>
              <a:rPr lang="it-IT" sz="1200" dirty="0"/>
              <a:t> </a:t>
            </a:r>
            <a:r>
              <a:rPr lang="it-IT" sz="1200" dirty="0" err="1"/>
              <a:t>returns</a:t>
            </a:r>
            <a:r>
              <a:rPr lang="it-IT" sz="1200" dirty="0"/>
              <a:t> 8 bit, </a:t>
            </a:r>
            <a:r>
              <a:rPr lang="it-IT" sz="1200" dirty="0" err="1"/>
              <a:t>dimension</a:t>
            </a:r>
            <a:r>
              <a:rPr lang="it-IT" sz="1200" dirty="0"/>
              <a:t> of a </a:t>
            </a:r>
            <a:r>
              <a:rPr lang="it-IT" sz="1200" dirty="0" err="1"/>
              <a:t>character</a:t>
            </a:r>
            <a:r>
              <a:rPr lang="it-IT" sz="1200" dirty="0"/>
              <a:t>.</a:t>
            </a:r>
          </a:p>
          <a:p>
            <a:endParaRPr lang="it-IT" sz="1200" dirty="0"/>
          </a:p>
          <a:p>
            <a:r>
              <a:rPr lang="it-IT" sz="1200" dirty="0"/>
              <a:t>To be </a:t>
            </a:r>
            <a:r>
              <a:rPr lang="it-IT" sz="1200" dirty="0" err="1"/>
              <a:t>able</a:t>
            </a:r>
            <a:r>
              <a:rPr lang="it-IT" sz="1200" dirty="0"/>
              <a:t> to </a:t>
            </a:r>
            <a:r>
              <a:rPr lang="it-IT" sz="1200" dirty="0" err="1"/>
              <a:t>read</a:t>
            </a:r>
            <a:r>
              <a:rPr lang="it-IT" sz="1200" dirty="0"/>
              <a:t> </a:t>
            </a:r>
            <a:r>
              <a:rPr lang="it-IT" sz="1200" dirty="0" err="1"/>
              <a:t>something</a:t>
            </a:r>
            <a:r>
              <a:rPr lang="it-IT" sz="1200" dirty="0"/>
              <a:t> from an </a:t>
            </a:r>
            <a:r>
              <a:rPr lang="it-IT" sz="1200" dirty="0" err="1"/>
              <a:t>attribute</a:t>
            </a:r>
            <a:r>
              <a:rPr lang="it-IT" sz="1200" dirty="0"/>
              <a:t>, the </a:t>
            </a:r>
            <a:r>
              <a:rPr lang="it-IT" sz="1200" dirty="0" err="1"/>
              <a:t>operation</a:t>
            </a:r>
            <a:r>
              <a:rPr lang="it-IT" sz="1200" dirty="0"/>
              <a:t> </a:t>
            </a:r>
            <a:r>
              <a:rPr lang="it-IT" sz="1200" dirty="0" err="1"/>
              <a:t>has</a:t>
            </a:r>
            <a:r>
              <a:rPr lang="it-IT" sz="1200" dirty="0"/>
              <a:t> to be </a:t>
            </a:r>
            <a:r>
              <a:rPr lang="it-IT" sz="1200" dirty="0" err="1"/>
              <a:t>performed</a:t>
            </a:r>
            <a:r>
              <a:rPr lang="it-IT" sz="1200" dirty="0"/>
              <a:t> by </a:t>
            </a:r>
            <a:r>
              <a:rPr lang="it-IT" sz="1200" i="1" dirty="0" err="1"/>
              <a:t>scnprintf</a:t>
            </a:r>
            <a:r>
              <a:rPr lang="it-IT" sz="1200" i="1" dirty="0"/>
              <a:t>(). </a:t>
            </a:r>
            <a:r>
              <a:rPr lang="it-IT" sz="1200" dirty="0" err="1"/>
              <a:t>This</a:t>
            </a:r>
            <a:r>
              <a:rPr lang="it-IT" sz="1200" dirty="0"/>
              <a:t> </a:t>
            </a:r>
            <a:r>
              <a:rPr lang="it-IT" sz="1200" dirty="0" err="1"/>
              <a:t>function</a:t>
            </a:r>
            <a:r>
              <a:rPr lang="it-IT" sz="1200" dirty="0"/>
              <a:t> </a:t>
            </a:r>
            <a:r>
              <a:rPr lang="it-IT" sz="1200" dirty="0" err="1"/>
              <a:t>is</a:t>
            </a:r>
            <a:r>
              <a:rPr lang="it-IT" sz="1200" dirty="0"/>
              <a:t> build for the </a:t>
            </a:r>
            <a:r>
              <a:rPr lang="it-IT" sz="1200" dirty="0" err="1"/>
              <a:t>porpuse</a:t>
            </a:r>
            <a:r>
              <a:rPr lang="it-IT" sz="1200" dirty="0"/>
              <a:t> of </a:t>
            </a:r>
            <a:r>
              <a:rPr lang="it-IT" sz="1200" dirty="0" err="1"/>
              <a:t>storing</a:t>
            </a:r>
            <a:r>
              <a:rPr lang="it-IT" sz="1200" dirty="0"/>
              <a:t> data inside a buffer (</a:t>
            </a:r>
            <a:r>
              <a:rPr lang="it-IT" sz="1200" dirty="0" err="1"/>
              <a:t>i.e</a:t>
            </a:r>
            <a:r>
              <a:rPr lang="it-IT" sz="1200" dirty="0"/>
              <a:t> </a:t>
            </a:r>
            <a:r>
              <a:rPr lang="it-IT" sz="1200" i="1" dirty="0" err="1"/>
              <a:t>char</a:t>
            </a:r>
            <a:r>
              <a:rPr lang="it-IT" sz="1200" i="1" dirty="0"/>
              <a:t> *</a:t>
            </a:r>
            <a:r>
              <a:rPr lang="it-IT" sz="1200" i="1" dirty="0" err="1"/>
              <a:t>buf</a:t>
            </a:r>
            <a:r>
              <a:rPr lang="it-IT" sz="1200" dirty="0"/>
              <a:t>) and </a:t>
            </a:r>
            <a:r>
              <a:rPr lang="it-IT" sz="1200" dirty="0" err="1"/>
              <a:t>returns</a:t>
            </a:r>
            <a:r>
              <a:rPr lang="it-IT" sz="1200" dirty="0"/>
              <a:t> the </a:t>
            </a:r>
            <a:r>
              <a:rPr lang="it-IT" sz="1200" dirty="0" err="1"/>
              <a:t>number</a:t>
            </a:r>
            <a:r>
              <a:rPr lang="it-IT" sz="1200" dirty="0"/>
              <a:t> of </a:t>
            </a:r>
            <a:r>
              <a:rPr lang="it-IT" sz="1200" dirty="0" err="1"/>
              <a:t>written</a:t>
            </a:r>
            <a:r>
              <a:rPr lang="it-IT" sz="1200" dirty="0"/>
              <a:t> </a:t>
            </a:r>
            <a:r>
              <a:rPr lang="it-IT" sz="1200" dirty="0" err="1"/>
              <a:t>characters</a:t>
            </a:r>
            <a:r>
              <a:rPr lang="it-IT" sz="1200" dirty="0"/>
              <a:t>. </a:t>
            </a:r>
            <a:r>
              <a:rPr lang="it-IT" sz="1200" dirty="0" err="1"/>
              <a:t>Pay</a:t>
            </a:r>
            <a:r>
              <a:rPr lang="it-IT" sz="1200" dirty="0"/>
              <a:t> </a:t>
            </a:r>
            <a:r>
              <a:rPr lang="it-IT" sz="1200" dirty="0" err="1"/>
              <a:t>attention</a:t>
            </a:r>
            <a:r>
              <a:rPr lang="it-IT" sz="1200" dirty="0"/>
              <a:t> </a:t>
            </a:r>
            <a:r>
              <a:rPr lang="it-IT" sz="1200" dirty="0" err="1"/>
              <a:t>that</a:t>
            </a:r>
            <a:r>
              <a:rPr lang="it-IT" sz="1200" dirty="0"/>
              <a:t> to </a:t>
            </a:r>
            <a:r>
              <a:rPr lang="it-IT" sz="1200" dirty="0" err="1"/>
              <a:t>properly</a:t>
            </a:r>
            <a:r>
              <a:rPr lang="it-IT" sz="1200" dirty="0"/>
              <a:t> </a:t>
            </a:r>
            <a:r>
              <a:rPr lang="it-IT" sz="1200" dirty="0" err="1"/>
              <a:t>read</a:t>
            </a:r>
            <a:r>
              <a:rPr lang="it-IT" sz="1200" dirty="0"/>
              <a:t> the </a:t>
            </a:r>
            <a:r>
              <a:rPr lang="it-IT" sz="1200" dirty="0" err="1"/>
              <a:t>content</a:t>
            </a:r>
            <a:r>
              <a:rPr lang="it-IT" sz="1200" dirty="0"/>
              <a:t> of an </a:t>
            </a:r>
            <a:r>
              <a:rPr lang="it-IT" sz="1200" dirty="0" err="1"/>
              <a:t>attribute</a:t>
            </a:r>
            <a:r>
              <a:rPr lang="it-IT" sz="1200" dirty="0"/>
              <a:t>, </a:t>
            </a:r>
            <a:r>
              <a:rPr lang="it-IT" sz="1200" dirty="0" err="1"/>
              <a:t>return</a:t>
            </a:r>
            <a:r>
              <a:rPr lang="it-IT" sz="1200" dirty="0"/>
              <a:t> </a:t>
            </a:r>
            <a:r>
              <a:rPr lang="it-IT" sz="1200" dirty="0" err="1"/>
              <a:t>value</a:t>
            </a:r>
            <a:r>
              <a:rPr lang="it-IT" sz="1200" dirty="0"/>
              <a:t> of </a:t>
            </a:r>
            <a:r>
              <a:rPr lang="it-IT" sz="1200" i="1" dirty="0" err="1"/>
              <a:t>vf_show_input</a:t>
            </a:r>
            <a:r>
              <a:rPr lang="it-IT" sz="1200" i="1" dirty="0"/>
              <a:t> </a:t>
            </a:r>
            <a:r>
              <a:rPr lang="it-IT" sz="1200" dirty="0"/>
              <a:t>must be </a:t>
            </a:r>
            <a:r>
              <a:rPr lang="it-IT" sz="1200" dirty="0" err="1"/>
              <a:t>equal</a:t>
            </a:r>
            <a:r>
              <a:rPr lang="it-IT" sz="1200" dirty="0"/>
              <a:t> to the </a:t>
            </a:r>
            <a:r>
              <a:rPr lang="it-IT" sz="1200" dirty="0" err="1"/>
              <a:t>number</a:t>
            </a:r>
            <a:r>
              <a:rPr lang="it-IT" sz="1200" dirty="0"/>
              <a:t> of </a:t>
            </a:r>
            <a:r>
              <a:rPr lang="it-IT" sz="1200" dirty="0" err="1"/>
              <a:t>charaters</a:t>
            </a:r>
            <a:r>
              <a:rPr lang="it-IT" sz="1200" dirty="0"/>
              <a:t> </a:t>
            </a:r>
            <a:r>
              <a:rPr lang="it-IT" sz="1200" dirty="0" err="1"/>
              <a:t>contained</a:t>
            </a:r>
            <a:r>
              <a:rPr lang="it-IT" sz="1200" dirty="0"/>
              <a:t> inside </a:t>
            </a:r>
            <a:r>
              <a:rPr lang="it-IT" sz="1200" i="1" dirty="0"/>
              <a:t>*</a:t>
            </a:r>
            <a:r>
              <a:rPr lang="it-IT" sz="1200" i="1" dirty="0" err="1"/>
              <a:t>buf</a:t>
            </a:r>
            <a:r>
              <a:rPr lang="it-IT" sz="1200" dirty="0"/>
              <a:t>.</a:t>
            </a:r>
          </a:p>
        </p:txBody>
      </p:sp>
      <p:pic>
        <p:nvPicPr>
          <p:cNvPr id="6" name="Immagine 5">
            <a:extLst>
              <a:ext uri="{FF2B5EF4-FFF2-40B4-BE49-F238E27FC236}">
                <a16:creationId xmlns:a16="http://schemas.microsoft.com/office/drawing/2014/main" id="{EF0374D8-AA3C-5B63-A840-F481E4274038}"/>
              </a:ext>
            </a:extLst>
          </p:cNvPr>
          <p:cNvPicPr>
            <a:picLocks noChangeAspect="1"/>
          </p:cNvPicPr>
          <p:nvPr/>
        </p:nvPicPr>
        <p:blipFill>
          <a:blip r:embed="rId2"/>
          <a:stretch>
            <a:fillRect/>
          </a:stretch>
        </p:blipFill>
        <p:spPr>
          <a:xfrm>
            <a:off x="0" y="3556074"/>
            <a:ext cx="6096000" cy="2693012"/>
          </a:xfrm>
          <a:prstGeom prst="rect">
            <a:avLst/>
          </a:prstGeom>
        </p:spPr>
      </p:pic>
    </p:spTree>
    <p:extLst>
      <p:ext uri="{BB962C8B-B14F-4D97-AF65-F5344CB8AC3E}">
        <p14:creationId xmlns:p14="http://schemas.microsoft.com/office/powerpoint/2010/main" val="302435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457201"/>
            <a:ext cx="4037114" cy="1193334"/>
          </a:xfrm>
        </p:spPr>
        <p:txBody>
          <a:bodyPr/>
          <a:lstStyle/>
          <a:p>
            <a:pPr algn="ctr"/>
            <a:r>
              <a:rPr lang="it-IT" dirty="0" err="1"/>
              <a:t>Attribute</a:t>
            </a:r>
            <a:r>
              <a:rPr lang="it-IT" dirty="0"/>
              <a:t> Write </a:t>
            </a:r>
            <a:r>
              <a:rPr lang="it-IT" dirty="0" err="1"/>
              <a:t>Function</a:t>
            </a:r>
            <a:endParaRPr lang="it-IT" dirty="0"/>
          </a:p>
        </p:txBody>
      </p:sp>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2833880"/>
            <a:ext cx="5287234" cy="3354388"/>
          </a:xfrm>
        </p:spPr>
        <p:txBody>
          <a:bodyPr>
            <a:normAutofit/>
          </a:bodyPr>
          <a:lstStyle/>
          <a:p>
            <a:r>
              <a:rPr lang="it-IT" sz="1200" dirty="0" err="1"/>
              <a:t>Let’s</a:t>
            </a:r>
            <a:r>
              <a:rPr lang="it-IT" sz="1200" dirty="0"/>
              <a:t> </a:t>
            </a:r>
            <a:r>
              <a:rPr lang="it-IT" sz="1200" dirty="0" err="1"/>
              <a:t>analyze</a:t>
            </a:r>
            <a:r>
              <a:rPr lang="it-IT" sz="1200" dirty="0"/>
              <a:t> </a:t>
            </a:r>
            <a:r>
              <a:rPr lang="it-IT" sz="1200" dirty="0" err="1"/>
              <a:t>as</a:t>
            </a:r>
            <a:r>
              <a:rPr lang="it-IT" sz="1200" dirty="0"/>
              <a:t> </a:t>
            </a:r>
            <a:r>
              <a:rPr lang="it-IT" sz="1200" dirty="0" err="1"/>
              <a:t>example</a:t>
            </a:r>
            <a:r>
              <a:rPr lang="it-IT" sz="1200" dirty="0"/>
              <a:t> the </a:t>
            </a:r>
            <a:r>
              <a:rPr lang="it-IT" sz="1200" dirty="0" err="1"/>
              <a:t>functions</a:t>
            </a:r>
            <a:r>
              <a:rPr lang="it-IT" sz="1200" dirty="0"/>
              <a:t> </a:t>
            </a:r>
            <a:r>
              <a:rPr lang="it-IT" sz="1200" dirty="0" err="1"/>
              <a:t>related</a:t>
            </a:r>
            <a:r>
              <a:rPr lang="it-IT" sz="1200" dirty="0"/>
              <a:t> to the input data. Others are </a:t>
            </a:r>
            <a:r>
              <a:rPr lang="it-IT" sz="1200" dirty="0" err="1"/>
              <a:t>very</a:t>
            </a:r>
            <a:r>
              <a:rPr lang="it-IT" sz="1200" dirty="0"/>
              <a:t> </a:t>
            </a:r>
            <a:r>
              <a:rPr lang="it-IT" sz="1200" dirty="0" err="1"/>
              <a:t>similar</a:t>
            </a:r>
            <a:r>
              <a:rPr lang="it-IT" sz="1200" dirty="0"/>
              <a:t> to the one </a:t>
            </a:r>
            <a:r>
              <a:rPr lang="it-IT" sz="1200" dirty="0" err="1"/>
              <a:t>presented</a:t>
            </a:r>
            <a:r>
              <a:rPr lang="it-IT" sz="1200" dirty="0"/>
              <a:t>.</a:t>
            </a:r>
            <a:br>
              <a:rPr lang="it-IT" sz="1200" dirty="0"/>
            </a:br>
            <a:br>
              <a:rPr lang="it-IT" sz="1200" dirty="0"/>
            </a:br>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22685" y="2430180"/>
            <a:ext cx="5084763" cy="646331"/>
          </a:xfrm>
          <a:prstGeom prst="rect">
            <a:avLst/>
          </a:prstGeom>
          <a:noFill/>
        </p:spPr>
        <p:txBody>
          <a:bodyPr wrap="square">
            <a:spAutoFit/>
          </a:bodyPr>
          <a:lstStyle/>
          <a:p>
            <a:r>
              <a:rPr lang="it-IT" sz="1200" dirty="0" err="1"/>
              <a:t>Similarly</a:t>
            </a:r>
            <a:r>
              <a:rPr lang="it-IT" sz="1200" dirty="0"/>
              <a:t> to </a:t>
            </a:r>
            <a:r>
              <a:rPr lang="it-IT" sz="1200" dirty="0" err="1"/>
              <a:t>what</a:t>
            </a:r>
            <a:r>
              <a:rPr lang="it-IT" sz="1200" dirty="0"/>
              <a:t> </a:t>
            </a:r>
            <a:r>
              <a:rPr lang="it-IT" sz="1200" dirty="0" err="1"/>
              <a:t>happens</a:t>
            </a:r>
            <a:r>
              <a:rPr lang="it-IT" sz="1200" dirty="0"/>
              <a:t> with the </a:t>
            </a:r>
            <a:r>
              <a:rPr lang="it-IT" sz="1200" dirty="0" err="1"/>
              <a:t>read</a:t>
            </a:r>
            <a:r>
              <a:rPr lang="it-IT" sz="1200" dirty="0"/>
              <a:t> </a:t>
            </a:r>
            <a:r>
              <a:rPr lang="it-IT" sz="1200" dirty="0" err="1"/>
              <a:t>function</a:t>
            </a:r>
            <a:r>
              <a:rPr lang="it-IT" sz="1200" dirty="0"/>
              <a:t>, </a:t>
            </a:r>
            <a:r>
              <a:rPr lang="it-IT" sz="1200" dirty="0" err="1"/>
              <a:t>now</a:t>
            </a:r>
            <a:r>
              <a:rPr lang="it-IT" sz="1200" dirty="0"/>
              <a:t> the </a:t>
            </a:r>
            <a:r>
              <a:rPr lang="it-IT" sz="1200" dirty="0" err="1"/>
              <a:t>string</a:t>
            </a:r>
            <a:r>
              <a:rPr lang="it-IT" sz="1200" dirty="0"/>
              <a:t> </a:t>
            </a:r>
            <a:r>
              <a:rPr lang="it-IT" sz="1200" dirty="0" err="1"/>
              <a:t>is</a:t>
            </a:r>
            <a:r>
              <a:rPr lang="it-IT" sz="1200" dirty="0"/>
              <a:t> </a:t>
            </a:r>
            <a:r>
              <a:rPr lang="it-IT" sz="1200" dirty="0" err="1"/>
              <a:t>passed</a:t>
            </a:r>
            <a:r>
              <a:rPr lang="it-IT" sz="1200" dirty="0"/>
              <a:t> </a:t>
            </a:r>
            <a:r>
              <a:rPr lang="it-IT" sz="1200" dirty="0" err="1"/>
              <a:t>as</a:t>
            </a:r>
            <a:r>
              <a:rPr lang="it-IT" sz="1200" dirty="0"/>
              <a:t> </a:t>
            </a:r>
            <a:r>
              <a:rPr lang="it-IT" sz="1200" dirty="0" err="1"/>
              <a:t>argument</a:t>
            </a:r>
            <a:r>
              <a:rPr lang="it-IT" sz="1200" dirty="0"/>
              <a:t> </a:t>
            </a:r>
            <a:r>
              <a:rPr lang="it-IT" sz="1200" i="1" dirty="0"/>
              <a:t>(*</a:t>
            </a:r>
            <a:r>
              <a:rPr lang="it-IT" sz="1200" i="1" dirty="0" err="1"/>
              <a:t>buf</a:t>
            </a:r>
            <a:r>
              <a:rPr lang="it-IT" sz="1200" dirty="0"/>
              <a:t>) and </a:t>
            </a:r>
            <a:r>
              <a:rPr lang="it-IT" sz="1200" dirty="0" err="1"/>
              <a:t>thorought</a:t>
            </a:r>
            <a:r>
              <a:rPr lang="it-IT" sz="1200" dirty="0"/>
              <a:t> </a:t>
            </a:r>
            <a:r>
              <a:rPr lang="it-IT" sz="1200" i="1" dirty="0"/>
              <a:t>iowrite8</a:t>
            </a:r>
            <a:r>
              <a:rPr lang="it-IT" sz="1200" dirty="0"/>
              <a:t> </a:t>
            </a:r>
            <a:r>
              <a:rPr lang="it-IT" sz="1200" dirty="0" err="1"/>
              <a:t>we</a:t>
            </a:r>
            <a:r>
              <a:rPr lang="it-IT" sz="1200" dirty="0"/>
              <a:t> can store </a:t>
            </a:r>
            <a:r>
              <a:rPr lang="it-IT" sz="1200" dirty="0" err="1"/>
              <a:t>each</a:t>
            </a:r>
            <a:r>
              <a:rPr lang="it-IT" sz="1200" dirty="0"/>
              <a:t> store </a:t>
            </a:r>
            <a:r>
              <a:rPr lang="it-IT" sz="1200" dirty="0" err="1"/>
              <a:t>into</a:t>
            </a:r>
            <a:r>
              <a:rPr lang="it-IT" sz="1200" dirty="0"/>
              <a:t> the device </a:t>
            </a:r>
            <a:r>
              <a:rPr lang="it-IT" sz="1200" dirty="0" err="1"/>
              <a:t>memory</a:t>
            </a:r>
            <a:r>
              <a:rPr lang="it-IT" sz="1200" dirty="0"/>
              <a:t>.</a:t>
            </a:r>
          </a:p>
        </p:txBody>
      </p:sp>
      <p:pic>
        <p:nvPicPr>
          <p:cNvPr id="8" name="Immagine 7">
            <a:extLst>
              <a:ext uri="{FF2B5EF4-FFF2-40B4-BE49-F238E27FC236}">
                <a16:creationId xmlns:a16="http://schemas.microsoft.com/office/drawing/2014/main" id="{4D073951-3BD3-A62E-9268-7BB20C336E40}"/>
              </a:ext>
            </a:extLst>
          </p:cNvPr>
          <p:cNvPicPr>
            <a:picLocks noChangeAspect="1"/>
          </p:cNvPicPr>
          <p:nvPr/>
        </p:nvPicPr>
        <p:blipFill>
          <a:blip r:embed="rId2"/>
          <a:stretch>
            <a:fillRect/>
          </a:stretch>
        </p:blipFill>
        <p:spPr>
          <a:xfrm>
            <a:off x="6622685" y="3856309"/>
            <a:ext cx="3801005" cy="181000"/>
          </a:xfrm>
          <a:prstGeom prst="rect">
            <a:avLst/>
          </a:prstGeom>
        </p:spPr>
      </p:pic>
      <p:pic>
        <p:nvPicPr>
          <p:cNvPr id="11" name="Immagine 10">
            <a:extLst>
              <a:ext uri="{FF2B5EF4-FFF2-40B4-BE49-F238E27FC236}">
                <a16:creationId xmlns:a16="http://schemas.microsoft.com/office/drawing/2014/main" id="{E05951BB-530B-FBE7-5E2E-F1215BF57912}"/>
              </a:ext>
            </a:extLst>
          </p:cNvPr>
          <p:cNvPicPr>
            <a:picLocks noChangeAspect="1"/>
          </p:cNvPicPr>
          <p:nvPr/>
        </p:nvPicPr>
        <p:blipFill>
          <a:blip r:embed="rId3"/>
          <a:stretch>
            <a:fillRect/>
          </a:stretch>
        </p:blipFill>
        <p:spPr>
          <a:xfrm>
            <a:off x="6622685" y="4077157"/>
            <a:ext cx="3458058" cy="190527"/>
          </a:xfrm>
          <a:prstGeom prst="rect">
            <a:avLst/>
          </a:prstGeom>
        </p:spPr>
      </p:pic>
      <p:sp>
        <p:nvSpPr>
          <p:cNvPr id="14" name="CasellaDiTesto 13">
            <a:extLst>
              <a:ext uri="{FF2B5EF4-FFF2-40B4-BE49-F238E27FC236}">
                <a16:creationId xmlns:a16="http://schemas.microsoft.com/office/drawing/2014/main" id="{EDE2D06F-0EA2-8E45-B643-E5F93A95D451}"/>
              </a:ext>
            </a:extLst>
          </p:cNvPr>
          <p:cNvSpPr txBox="1"/>
          <p:nvPr/>
        </p:nvSpPr>
        <p:spPr>
          <a:xfrm>
            <a:off x="6622684" y="4476980"/>
            <a:ext cx="5084763" cy="830997"/>
          </a:xfrm>
          <a:prstGeom prst="rect">
            <a:avLst/>
          </a:prstGeom>
          <a:noFill/>
        </p:spPr>
        <p:txBody>
          <a:bodyPr wrap="square">
            <a:spAutoFit/>
          </a:bodyPr>
          <a:lstStyle/>
          <a:p>
            <a:r>
              <a:rPr lang="it-IT" sz="1200" dirty="0"/>
              <a:t>In some part of the code </a:t>
            </a:r>
            <a:r>
              <a:rPr lang="it-IT" sz="1200" dirty="0" err="1"/>
              <a:t>you</a:t>
            </a:r>
            <a:r>
              <a:rPr lang="it-IT" sz="1200" dirty="0"/>
              <a:t> </a:t>
            </a:r>
            <a:r>
              <a:rPr lang="it-IT" sz="1200" dirty="0" err="1"/>
              <a:t>may</a:t>
            </a:r>
            <a:r>
              <a:rPr lang="it-IT" sz="1200" dirty="0"/>
              <a:t> </a:t>
            </a:r>
            <a:r>
              <a:rPr lang="it-IT" sz="1200" dirty="0" err="1"/>
              <a:t>find</a:t>
            </a:r>
            <a:r>
              <a:rPr lang="it-IT" sz="1200" dirty="0"/>
              <a:t> </a:t>
            </a:r>
            <a:r>
              <a:rPr lang="it-IT" sz="1200" dirty="0" err="1"/>
              <a:t>these</a:t>
            </a:r>
            <a:r>
              <a:rPr lang="it-IT" sz="1200" dirty="0"/>
              <a:t> </a:t>
            </a:r>
            <a:r>
              <a:rPr lang="it-IT" sz="1200" dirty="0" err="1"/>
              <a:t>two</a:t>
            </a:r>
            <a:r>
              <a:rPr lang="it-IT" sz="1200" dirty="0"/>
              <a:t> </a:t>
            </a:r>
            <a:r>
              <a:rPr lang="it-IT" sz="1200" dirty="0" err="1"/>
              <a:t>functions</a:t>
            </a:r>
            <a:r>
              <a:rPr lang="it-IT" sz="1200" dirty="0"/>
              <a:t> to </a:t>
            </a:r>
            <a:r>
              <a:rPr lang="it-IT" sz="1200" dirty="0" err="1"/>
              <a:t>implement</a:t>
            </a:r>
            <a:r>
              <a:rPr lang="it-IT" sz="1200" dirty="0"/>
              <a:t> the </a:t>
            </a:r>
            <a:r>
              <a:rPr lang="it-IT" sz="1200" dirty="0" err="1"/>
              <a:t>read</a:t>
            </a:r>
            <a:r>
              <a:rPr lang="it-IT" sz="1200" dirty="0"/>
              <a:t> and </a:t>
            </a:r>
            <a:r>
              <a:rPr lang="it-IT" sz="1200" dirty="0" err="1"/>
              <a:t>write</a:t>
            </a:r>
            <a:r>
              <a:rPr lang="it-IT" sz="1200" dirty="0"/>
              <a:t> </a:t>
            </a:r>
            <a:r>
              <a:rPr lang="it-IT" sz="1200" dirty="0" err="1"/>
              <a:t>operations</a:t>
            </a:r>
            <a:r>
              <a:rPr lang="it-IT" sz="1200" dirty="0"/>
              <a:t>. </a:t>
            </a:r>
            <a:r>
              <a:rPr lang="it-IT" sz="1200" dirty="0" err="1"/>
              <a:t>They</a:t>
            </a:r>
            <a:r>
              <a:rPr lang="it-IT" sz="1200" dirty="0"/>
              <a:t> </a:t>
            </a:r>
            <a:r>
              <a:rPr lang="it-IT" sz="1200" dirty="0" err="1"/>
              <a:t>both</a:t>
            </a:r>
            <a:r>
              <a:rPr lang="it-IT" sz="1200" dirty="0"/>
              <a:t> work in the </a:t>
            </a:r>
            <a:r>
              <a:rPr lang="it-IT" sz="1200" dirty="0" err="1"/>
              <a:t>same</a:t>
            </a:r>
            <a:r>
              <a:rPr lang="it-IT" sz="1200" dirty="0"/>
              <a:t> way </a:t>
            </a:r>
            <a:r>
              <a:rPr lang="it-IT" sz="1200" dirty="0" err="1"/>
              <a:t>as</a:t>
            </a:r>
            <a:r>
              <a:rPr lang="it-IT" sz="1200" dirty="0"/>
              <a:t> the </a:t>
            </a:r>
            <a:r>
              <a:rPr lang="it-IT" sz="1200" i="1" dirty="0"/>
              <a:t>ioread8</a:t>
            </a:r>
            <a:r>
              <a:rPr lang="it-IT" sz="1200" dirty="0"/>
              <a:t> and </a:t>
            </a:r>
            <a:r>
              <a:rPr lang="it-IT" sz="1200" i="1" dirty="0"/>
              <a:t>iowrite8</a:t>
            </a:r>
            <a:r>
              <a:rPr lang="it-IT" sz="1200" dirty="0"/>
              <a:t> with the </a:t>
            </a:r>
            <a:r>
              <a:rPr lang="it-IT" sz="1200" dirty="0" err="1"/>
              <a:t>only</a:t>
            </a:r>
            <a:r>
              <a:rPr lang="it-IT" sz="1200" dirty="0"/>
              <a:t> </a:t>
            </a:r>
            <a:r>
              <a:rPr lang="it-IT" sz="1200" dirty="0" err="1"/>
              <a:t>difference</a:t>
            </a:r>
            <a:r>
              <a:rPr lang="it-IT" sz="1200" dirty="0"/>
              <a:t> </a:t>
            </a:r>
            <a:r>
              <a:rPr lang="it-IT" sz="1200" dirty="0" err="1"/>
              <a:t>that</a:t>
            </a:r>
            <a:r>
              <a:rPr lang="it-IT" sz="1200" dirty="0"/>
              <a:t> a 32 bit data </a:t>
            </a:r>
            <a:r>
              <a:rPr lang="it-IT" sz="1200" dirty="0" err="1"/>
              <a:t>is</a:t>
            </a:r>
            <a:r>
              <a:rPr lang="it-IT" sz="1200" dirty="0"/>
              <a:t> </a:t>
            </a:r>
            <a:r>
              <a:rPr lang="it-IT" sz="1200" dirty="0" err="1"/>
              <a:t>passed</a:t>
            </a:r>
            <a:r>
              <a:rPr lang="it-IT" sz="1200" dirty="0"/>
              <a:t>.</a:t>
            </a:r>
          </a:p>
        </p:txBody>
      </p:sp>
      <p:pic>
        <p:nvPicPr>
          <p:cNvPr id="10" name="Immagine 9">
            <a:extLst>
              <a:ext uri="{FF2B5EF4-FFF2-40B4-BE49-F238E27FC236}">
                <a16:creationId xmlns:a16="http://schemas.microsoft.com/office/drawing/2014/main" id="{BF139698-3473-826B-68D1-DF500019A2EA}"/>
              </a:ext>
            </a:extLst>
          </p:cNvPr>
          <p:cNvPicPr>
            <a:picLocks noChangeAspect="1"/>
          </p:cNvPicPr>
          <p:nvPr/>
        </p:nvPicPr>
        <p:blipFill>
          <a:blip r:embed="rId4"/>
          <a:stretch>
            <a:fillRect/>
          </a:stretch>
        </p:blipFill>
        <p:spPr>
          <a:xfrm>
            <a:off x="741823" y="3600058"/>
            <a:ext cx="4772691" cy="2800741"/>
          </a:xfrm>
          <a:prstGeom prst="rect">
            <a:avLst/>
          </a:prstGeom>
        </p:spPr>
      </p:pic>
    </p:spTree>
    <p:extLst>
      <p:ext uri="{BB962C8B-B14F-4D97-AF65-F5344CB8AC3E}">
        <p14:creationId xmlns:p14="http://schemas.microsoft.com/office/powerpoint/2010/main" val="371936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197142"/>
            <a:ext cx="4037114" cy="1193334"/>
          </a:xfrm>
        </p:spPr>
        <p:txBody>
          <a:bodyPr/>
          <a:lstStyle/>
          <a:p>
            <a:pPr algn="ctr"/>
            <a:r>
              <a:rPr lang="it-IT" dirty="0"/>
              <a:t>Probe </a:t>
            </a:r>
            <a:r>
              <a:rPr lang="it-IT" dirty="0" err="1"/>
              <a:t>Function</a:t>
            </a:r>
            <a:endParaRPr lang="it-IT" dirty="0"/>
          </a:p>
        </p:txBody>
      </p:sp>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2625476"/>
            <a:ext cx="5287234" cy="3354388"/>
          </a:xfrm>
        </p:spPr>
        <p:txBody>
          <a:bodyPr>
            <a:normAutofit/>
          </a:bodyPr>
          <a:lstStyle/>
          <a:p>
            <a:r>
              <a:rPr lang="it-IT" sz="1200" dirty="0"/>
              <a:t>Probe </a:t>
            </a:r>
            <a:r>
              <a:rPr lang="it-IT" sz="1200" dirty="0" err="1"/>
              <a:t>function</a:t>
            </a:r>
            <a:r>
              <a:rPr lang="it-IT" sz="1200" dirty="0"/>
              <a:t> </a:t>
            </a:r>
            <a:r>
              <a:rPr lang="it-IT" sz="1200" dirty="0" err="1"/>
              <a:t>is</a:t>
            </a:r>
            <a:r>
              <a:rPr lang="it-IT" sz="1200" dirty="0"/>
              <a:t> the way to </a:t>
            </a:r>
            <a:r>
              <a:rPr lang="it-IT" sz="1200" dirty="0" err="1"/>
              <a:t>properly</a:t>
            </a:r>
            <a:r>
              <a:rPr lang="it-IT" sz="1200" dirty="0"/>
              <a:t> </a:t>
            </a:r>
            <a:r>
              <a:rPr lang="it-IT" sz="1200" dirty="0" err="1"/>
              <a:t>recognize</a:t>
            </a:r>
            <a:r>
              <a:rPr lang="it-IT" sz="1200" dirty="0"/>
              <a:t> and </a:t>
            </a:r>
            <a:r>
              <a:rPr lang="it-IT" sz="1200" dirty="0" err="1"/>
              <a:t>initialize</a:t>
            </a:r>
            <a:r>
              <a:rPr lang="it-IT" sz="1200" dirty="0"/>
              <a:t> a device.</a:t>
            </a:r>
            <a:br>
              <a:rPr lang="it-IT" sz="1200" dirty="0"/>
            </a:br>
            <a:r>
              <a:rPr lang="it-IT" sz="1200" dirty="0" err="1"/>
              <a:t>There</a:t>
            </a:r>
            <a:r>
              <a:rPr lang="it-IT" sz="1200" dirty="0"/>
              <a:t> are </a:t>
            </a:r>
            <a:r>
              <a:rPr lang="it-IT" sz="1200" dirty="0" err="1"/>
              <a:t>many</a:t>
            </a:r>
            <a:r>
              <a:rPr lang="it-IT" sz="1200" dirty="0"/>
              <a:t> steps </a:t>
            </a:r>
            <a:r>
              <a:rPr lang="it-IT" sz="1200" dirty="0" err="1"/>
              <a:t>before</a:t>
            </a:r>
            <a:r>
              <a:rPr lang="it-IT" sz="1200" dirty="0"/>
              <a:t> </a:t>
            </a:r>
            <a:r>
              <a:rPr lang="it-IT" sz="1200" dirty="0" err="1"/>
              <a:t>reaching</a:t>
            </a:r>
            <a:r>
              <a:rPr lang="it-IT" sz="1200" dirty="0"/>
              <a:t> the link </a:t>
            </a:r>
            <a:r>
              <a:rPr lang="it-IT" sz="1200" dirty="0" err="1"/>
              <a:t>between</a:t>
            </a:r>
            <a:r>
              <a:rPr lang="it-IT" sz="1200" dirty="0"/>
              <a:t> the driver and the device.</a:t>
            </a:r>
          </a:p>
          <a:p>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57960" y="697978"/>
            <a:ext cx="5084763" cy="1384995"/>
          </a:xfrm>
          <a:prstGeom prst="rect">
            <a:avLst/>
          </a:prstGeom>
          <a:noFill/>
        </p:spPr>
        <p:txBody>
          <a:bodyPr wrap="square">
            <a:spAutoFit/>
          </a:bodyPr>
          <a:lstStyle/>
          <a:p>
            <a:r>
              <a:rPr lang="en-US" sz="1200" dirty="0"/>
              <a:t>Probe() will be called to make sure that the device exists and the functionality is fine.</a:t>
            </a:r>
          </a:p>
          <a:p>
            <a:endParaRPr lang="en-US" sz="1200" dirty="0"/>
          </a:p>
          <a:p>
            <a:r>
              <a:rPr lang="en-US" sz="1200" dirty="0"/>
              <a:t>Probe() is called at the time of device boot or when device is connected. For a "platform" device the probe function is invoked when a platform device is registered and its device name matches the name specified on the device driver. </a:t>
            </a:r>
          </a:p>
        </p:txBody>
      </p:sp>
      <p:sp>
        <p:nvSpPr>
          <p:cNvPr id="8" name="Rettangolo 7">
            <a:extLst>
              <a:ext uri="{FF2B5EF4-FFF2-40B4-BE49-F238E27FC236}">
                <a16:creationId xmlns:a16="http://schemas.microsoft.com/office/drawing/2014/main" id="{E5139CC3-D485-D310-B2B1-77F35C023327}"/>
              </a:ext>
            </a:extLst>
          </p:cNvPr>
          <p:cNvSpPr/>
          <p:nvPr/>
        </p:nvSpPr>
        <p:spPr>
          <a:xfrm>
            <a:off x="0" y="3503612"/>
            <a:ext cx="6096000" cy="33543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Picture 2">
            <a:extLst>
              <a:ext uri="{FF2B5EF4-FFF2-40B4-BE49-F238E27FC236}">
                <a16:creationId xmlns:a16="http://schemas.microsoft.com/office/drawing/2014/main" id="{D22F10A6-EE8B-50B8-0682-C87F5543E2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7" t="11735" r="367" b="11440"/>
          <a:stretch/>
        </p:blipFill>
        <p:spPr bwMode="auto">
          <a:xfrm>
            <a:off x="986245" y="3854690"/>
            <a:ext cx="10219509" cy="265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1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197142"/>
            <a:ext cx="4037114" cy="1193334"/>
          </a:xfrm>
        </p:spPr>
        <p:txBody>
          <a:bodyPr/>
          <a:lstStyle/>
          <a:p>
            <a:pPr algn="ctr"/>
            <a:r>
              <a:rPr lang="it-IT" dirty="0"/>
              <a:t>Probe </a:t>
            </a:r>
            <a:r>
              <a:rPr lang="it-IT" dirty="0" err="1"/>
              <a:t>Function</a:t>
            </a:r>
            <a:endParaRPr lang="it-IT" dirty="0"/>
          </a:p>
        </p:txBody>
      </p:sp>
      <p:sp>
        <p:nvSpPr>
          <p:cNvPr id="8" name="Rettangolo 7">
            <a:extLst>
              <a:ext uri="{FF2B5EF4-FFF2-40B4-BE49-F238E27FC236}">
                <a16:creationId xmlns:a16="http://schemas.microsoft.com/office/drawing/2014/main" id="{E5139CC3-D485-D310-B2B1-77F35C023327}"/>
              </a:ext>
            </a:extLst>
          </p:cNvPr>
          <p:cNvSpPr/>
          <p:nvPr/>
        </p:nvSpPr>
        <p:spPr>
          <a:xfrm>
            <a:off x="0" y="2286000"/>
            <a:ext cx="6096000" cy="457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C1815653-1BFA-80AB-58A5-9AEFB217F5AE}"/>
              </a:ext>
            </a:extLst>
          </p:cNvPr>
          <p:cNvPicPr>
            <a:picLocks noChangeAspect="1"/>
          </p:cNvPicPr>
          <p:nvPr/>
        </p:nvPicPr>
        <p:blipFill>
          <a:blip r:embed="rId2"/>
          <a:stretch>
            <a:fillRect/>
          </a:stretch>
        </p:blipFill>
        <p:spPr>
          <a:xfrm>
            <a:off x="5771786" y="0"/>
            <a:ext cx="6405734" cy="6858000"/>
          </a:xfrm>
          <a:prstGeom prst="rect">
            <a:avLst/>
          </a:prstGeom>
        </p:spPr>
      </p:pic>
      <p:sp>
        <p:nvSpPr>
          <p:cNvPr id="9" name="CasellaDiTesto 8">
            <a:extLst>
              <a:ext uri="{FF2B5EF4-FFF2-40B4-BE49-F238E27FC236}">
                <a16:creationId xmlns:a16="http://schemas.microsoft.com/office/drawing/2014/main" id="{02DE6CBE-78A7-CFCF-3CAD-9A59FE769607}"/>
              </a:ext>
            </a:extLst>
          </p:cNvPr>
          <p:cNvSpPr txBox="1"/>
          <p:nvPr/>
        </p:nvSpPr>
        <p:spPr>
          <a:xfrm>
            <a:off x="505618" y="3417838"/>
            <a:ext cx="5084763" cy="2308324"/>
          </a:xfrm>
          <a:prstGeom prst="rect">
            <a:avLst/>
          </a:prstGeom>
          <a:noFill/>
        </p:spPr>
        <p:txBody>
          <a:bodyPr wrap="square">
            <a:spAutoFit/>
          </a:bodyPr>
          <a:lstStyle/>
          <a:p>
            <a:r>
              <a:rPr lang="it-IT" sz="1200" dirty="0" err="1"/>
              <a:t>Putting</a:t>
            </a:r>
            <a:r>
              <a:rPr lang="it-IT" sz="1200" dirty="0"/>
              <a:t> </a:t>
            </a:r>
            <a:r>
              <a:rPr lang="it-IT" sz="1200" dirty="0" err="1"/>
              <a:t>ourself</a:t>
            </a:r>
            <a:r>
              <a:rPr lang="it-IT" sz="1200" dirty="0"/>
              <a:t> </a:t>
            </a:r>
            <a:r>
              <a:rPr lang="it-IT" sz="1200" dirty="0" err="1"/>
              <a:t>at</a:t>
            </a:r>
            <a:r>
              <a:rPr lang="it-IT" sz="1200" dirty="0"/>
              <a:t> the end of </a:t>
            </a:r>
            <a:r>
              <a:rPr lang="it-IT" sz="1200" dirty="0" err="1"/>
              <a:t>that</a:t>
            </a:r>
            <a:r>
              <a:rPr lang="it-IT" sz="1200" dirty="0"/>
              <a:t> chain </a:t>
            </a:r>
            <a:r>
              <a:rPr lang="it-IT" sz="1200" dirty="0" err="1"/>
              <a:t>we</a:t>
            </a:r>
            <a:r>
              <a:rPr lang="it-IT" sz="1200" dirty="0"/>
              <a:t> </a:t>
            </a:r>
            <a:r>
              <a:rPr lang="it-IT" sz="1200" dirty="0" err="1"/>
              <a:t>remapped</a:t>
            </a:r>
            <a:r>
              <a:rPr lang="it-IT" sz="1200" dirty="0"/>
              <a:t> the </a:t>
            </a:r>
            <a:r>
              <a:rPr lang="it-IT" sz="1200" dirty="0" err="1"/>
              <a:t>function</a:t>
            </a:r>
            <a:r>
              <a:rPr lang="it-IT" sz="1200" dirty="0"/>
              <a:t> probe </a:t>
            </a:r>
            <a:r>
              <a:rPr lang="it-IT" sz="1200" dirty="0" err="1"/>
              <a:t>doing</a:t>
            </a:r>
            <a:r>
              <a:rPr lang="it-IT" sz="1200" dirty="0"/>
              <a:t> </a:t>
            </a:r>
            <a:r>
              <a:rPr lang="it-IT" sz="1200" dirty="0" err="1"/>
              <a:t>many</a:t>
            </a:r>
            <a:r>
              <a:rPr lang="it-IT" sz="1200" dirty="0"/>
              <a:t> task </a:t>
            </a:r>
            <a:r>
              <a:rPr lang="it-IT" sz="1200" dirty="0" err="1"/>
              <a:t>such</a:t>
            </a:r>
            <a:r>
              <a:rPr lang="it-IT" sz="1200" dirty="0"/>
              <a:t> </a:t>
            </a:r>
            <a:r>
              <a:rPr lang="it-IT" sz="1200" dirty="0" err="1"/>
              <a:t>as</a:t>
            </a:r>
            <a:r>
              <a:rPr lang="it-IT" sz="1200" dirty="0"/>
              <a:t>:</a:t>
            </a:r>
          </a:p>
          <a:p>
            <a:pPr marL="285750" indent="-285750">
              <a:buFont typeface="Arial" panose="020B0604020202020204" pitchFamily="34" charset="0"/>
              <a:buChar char="•"/>
            </a:pPr>
            <a:r>
              <a:rPr lang="it-IT" sz="1200" dirty="0" err="1"/>
              <a:t>kzalloc</a:t>
            </a:r>
            <a:r>
              <a:rPr lang="it-IT" sz="1200" dirty="0"/>
              <a:t>  -&gt; </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allocate an array of </a:t>
            </a:r>
            <a:r>
              <a:rPr kumimoji="0" lang="it-IT" altLang="it-IT" sz="800" b="0" i="0" u="none" strike="noStrike" cap="none" normalizeH="0" baseline="0" dirty="0">
                <a:ln>
                  <a:noFill/>
                </a:ln>
                <a:solidFill>
                  <a:srgbClr val="000000"/>
                </a:solidFill>
                <a:effectLst/>
                <a:latin typeface="Arial Unicode MS"/>
              </a:rPr>
              <a:t>n</a:t>
            </a:r>
            <a:r>
              <a:rPr kumimoji="0" lang="it-IT" altLang="it-IT"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items, and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will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zero the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entire</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array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before</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returning</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it</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the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caller</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it-IT" altLang="it-IT" sz="1200" b="0" i="0" u="none" strike="noStrike" cap="none" normalizeH="0" baseline="0" dirty="0">
                <a:ln>
                  <a:noFill/>
                </a:ln>
                <a:solidFill>
                  <a:schemeClr val="tx1"/>
                </a:solidFill>
                <a:effectLst/>
              </a:rPr>
              <a:t> </a:t>
            </a:r>
          </a:p>
          <a:p>
            <a:pPr marL="285750" indent="-285750">
              <a:buFont typeface="Arial" panose="020B0604020202020204" pitchFamily="34" charset="0"/>
              <a:buChar char="•"/>
            </a:pPr>
            <a:r>
              <a:rPr lang="it-IT" sz="1200" dirty="0" err="1"/>
              <a:t>Ioremap</a:t>
            </a:r>
            <a:r>
              <a:rPr lang="it-IT" sz="1200" dirty="0"/>
              <a:t> -&gt;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when</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kernel code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access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emory-mapped</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I/O devices,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it</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must first set up an appropriate kernel page-</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table</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mapping. The in-kernel tool for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that</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job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800" b="0" i="0" u="none" strike="noStrike" cap="none" normalizeH="0" baseline="0" dirty="0" err="1">
                <a:ln>
                  <a:noFill/>
                </a:ln>
                <a:solidFill>
                  <a:srgbClr val="000000"/>
                </a:solidFill>
                <a:effectLst/>
                <a:latin typeface="Arial Unicode MS"/>
              </a:rPr>
              <a:t>ioremap</a:t>
            </a:r>
            <a:r>
              <a:rPr kumimoji="0" lang="it-IT" altLang="it-IT" sz="800" b="0" i="0" u="none" strike="noStrike" cap="none" normalizeH="0" baseline="0" dirty="0">
                <a:ln>
                  <a:noFill/>
                </a:ln>
                <a:solidFill>
                  <a:srgbClr val="000000"/>
                </a:solidFill>
                <a:effectLst/>
                <a:latin typeface="Arial Unicode MS"/>
              </a:rPr>
              <a:t>()</a:t>
            </a:r>
            <a:r>
              <a:rPr kumimoji="0" lang="it-IT" altLang="it-IT" sz="500" b="0" i="0" u="none" strike="noStrike" cap="none" normalizeH="0" baseline="0" dirty="0">
                <a:ln>
                  <a:noFill/>
                </a:ln>
                <a:solidFill>
                  <a:schemeClr val="tx1"/>
                </a:solidFill>
                <a:effectLst/>
              </a:rPr>
              <a:t> . </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successful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call to </a:t>
            </a:r>
            <a:r>
              <a:rPr kumimoji="0" lang="it-IT" altLang="it-IT" sz="800" b="0" i="0" u="none" strike="noStrike" cap="none" normalizeH="0" baseline="0" dirty="0" err="1">
                <a:ln>
                  <a:noFill/>
                </a:ln>
                <a:solidFill>
                  <a:srgbClr val="000000"/>
                </a:solidFill>
                <a:effectLst/>
                <a:latin typeface="Arial Unicode MS"/>
              </a:rPr>
              <a:t>ioremap</a:t>
            </a:r>
            <a:r>
              <a:rPr kumimoji="0" lang="it-IT" altLang="it-IT" sz="800" b="0" i="0" u="none" strike="noStrike" cap="none" normalizeH="0" baseline="0" dirty="0">
                <a:ln>
                  <a:noFill/>
                </a:ln>
                <a:solidFill>
                  <a:srgbClr val="000000"/>
                </a:solidFill>
                <a:effectLst/>
                <a:latin typeface="Arial Unicode MS"/>
              </a:rPr>
              <a:t>()</a:t>
            </a:r>
            <a:r>
              <a:rPr kumimoji="0" lang="it-IT" altLang="it-IT"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returns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kernel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virtual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address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corresponding</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start of the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requested</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physical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address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range.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This</a:t>
            </a:r>
            <a:r>
              <a:rPr kumimoji="0" lang="it-IT" altLang="it-IT"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t>
            </a:r>
            <a:r>
              <a:rPr kumimoji="0" lang="it-IT" altLang="it-IT"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time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where</a:t>
            </a:r>
            <a:r>
              <a:rPr kumimoji="0" lang="it-IT" altLang="it-IT"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vf</a:t>
            </a:r>
            <a:r>
              <a:rPr lang="it-IT" altLang="it-IT" sz="1200" b="1" dirty="0">
                <a:solidFill>
                  <a:srgbClr val="000000"/>
                </a:solidFill>
                <a:latin typeface="Times New Roman" panose="02020603050405020304" pitchFamily="18" charset="0"/>
                <a:cs typeface="Times New Roman" panose="02020603050405020304" pitchFamily="18" charset="0"/>
              </a:rPr>
              <a:t>-&gt;base </a:t>
            </a:r>
            <a:r>
              <a:rPr lang="it-IT" altLang="it-IT" sz="1200" b="1" dirty="0" err="1">
                <a:solidFill>
                  <a:srgbClr val="000000"/>
                </a:solidFill>
                <a:latin typeface="Times New Roman" panose="02020603050405020304" pitchFamily="18" charset="0"/>
                <a:cs typeface="Times New Roman" panose="02020603050405020304" pitchFamily="18" charset="0"/>
              </a:rPr>
              <a:t>is</a:t>
            </a:r>
            <a:r>
              <a:rPr lang="it-IT" altLang="it-IT" sz="1200" b="1" dirty="0">
                <a:solidFill>
                  <a:srgbClr val="000000"/>
                </a:solidFill>
                <a:latin typeface="Times New Roman" panose="02020603050405020304" pitchFamily="18" charset="0"/>
                <a:cs typeface="Times New Roman" panose="02020603050405020304" pitchFamily="18" charset="0"/>
              </a:rPr>
              <a:t> </a:t>
            </a:r>
            <a:r>
              <a:rPr lang="it-IT" altLang="it-IT" sz="1200" b="1" dirty="0" err="1">
                <a:solidFill>
                  <a:srgbClr val="000000"/>
                </a:solidFill>
                <a:latin typeface="Times New Roman" panose="02020603050405020304" pitchFamily="18" charset="0"/>
                <a:cs typeface="Times New Roman" panose="02020603050405020304" pitchFamily="18" charset="0"/>
              </a:rPr>
              <a:t>linked</a:t>
            </a:r>
            <a:r>
              <a:rPr lang="it-IT" altLang="it-IT" sz="1200" b="1" dirty="0">
                <a:solidFill>
                  <a:srgbClr val="000000"/>
                </a:solidFill>
                <a:latin typeface="Times New Roman" panose="02020603050405020304" pitchFamily="18" charset="0"/>
                <a:cs typeface="Times New Roman" panose="02020603050405020304" pitchFamily="18" charset="0"/>
              </a:rPr>
              <a:t> to the </a:t>
            </a:r>
            <a:r>
              <a:rPr lang="it-IT" altLang="it-IT" sz="1200" b="1" dirty="0" err="1">
                <a:solidFill>
                  <a:srgbClr val="000000"/>
                </a:solidFill>
                <a:latin typeface="Times New Roman" panose="02020603050405020304" pitchFamily="18" charset="0"/>
                <a:cs typeface="Times New Roman" panose="02020603050405020304" pitchFamily="18" charset="0"/>
              </a:rPr>
              <a:t>beginning</a:t>
            </a:r>
            <a:r>
              <a:rPr lang="it-IT" altLang="it-IT" sz="1200" b="1" dirty="0">
                <a:solidFill>
                  <a:srgbClr val="000000"/>
                </a:solidFill>
                <a:latin typeface="Times New Roman" panose="02020603050405020304" pitchFamily="18" charset="0"/>
                <a:cs typeface="Times New Roman" panose="02020603050405020304" pitchFamily="18" charset="0"/>
              </a:rPr>
              <a:t> of the </a:t>
            </a:r>
            <a:r>
              <a:rPr lang="it-IT" altLang="it-IT" sz="1200" b="1" dirty="0" err="1">
                <a:solidFill>
                  <a:srgbClr val="000000"/>
                </a:solidFill>
                <a:latin typeface="Times New Roman" panose="02020603050405020304" pitchFamily="18" charset="0"/>
                <a:cs typeface="Times New Roman" panose="02020603050405020304" pitchFamily="18" charset="0"/>
              </a:rPr>
              <a:t>memory</a:t>
            </a:r>
            <a:r>
              <a:rPr lang="it-IT" altLang="it-IT" sz="1200" b="1" dirty="0">
                <a:solidFill>
                  <a:srgbClr val="000000"/>
                </a:solidFill>
                <a:latin typeface="Times New Roman" panose="02020603050405020304" pitchFamily="18" charset="0"/>
                <a:cs typeface="Times New Roman" panose="02020603050405020304" pitchFamily="18" charset="0"/>
              </a:rPr>
              <a:t> </a:t>
            </a:r>
            <a:r>
              <a:rPr lang="it-IT" altLang="it-IT" sz="1200" b="1" dirty="0" err="1">
                <a:solidFill>
                  <a:srgbClr val="000000"/>
                </a:solidFill>
                <a:latin typeface="Times New Roman" panose="02020603050405020304" pitchFamily="18" charset="0"/>
                <a:cs typeface="Times New Roman" panose="02020603050405020304" pitchFamily="18" charset="0"/>
              </a:rPr>
              <a:t>reserved</a:t>
            </a:r>
            <a:r>
              <a:rPr lang="it-IT" altLang="it-IT" sz="1200" b="1" dirty="0">
                <a:solidFill>
                  <a:srgbClr val="000000"/>
                </a:solidFill>
                <a:latin typeface="Times New Roman" panose="02020603050405020304" pitchFamily="18" charset="0"/>
                <a:cs typeface="Times New Roman" panose="02020603050405020304" pitchFamily="18" charset="0"/>
              </a:rPr>
              <a:t> to the device</a:t>
            </a:r>
            <a:r>
              <a:rPr lang="it-IT" altLang="it-IT" sz="1200" dirty="0">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it-IT" sz="1200" dirty="0">
              <a:solidFill>
                <a:srgbClr val="000000"/>
              </a:solidFill>
              <a:latin typeface="Times New Roman" panose="02020603050405020304" pitchFamily="18" charset="0"/>
              <a:cs typeface="Times New Roman" panose="02020603050405020304" pitchFamily="18" charset="0"/>
            </a:endParaRPr>
          </a:p>
          <a:p>
            <a:endParaRPr lang="it-IT" sz="1200" dirty="0"/>
          </a:p>
        </p:txBody>
      </p:sp>
    </p:spTree>
    <p:extLst>
      <p:ext uri="{BB962C8B-B14F-4D97-AF65-F5344CB8AC3E}">
        <p14:creationId xmlns:p14="http://schemas.microsoft.com/office/powerpoint/2010/main" val="343255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826147" y="297726"/>
            <a:ext cx="4480769" cy="1476210"/>
          </a:xfrm>
        </p:spPr>
        <p:txBody>
          <a:bodyPr>
            <a:normAutofit/>
          </a:bodyPr>
          <a:lstStyle/>
          <a:p>
            <a:pPr algn="ctr"/>
            <a:r>
              <a:rPr lang="it-IT" dirty="0"/>
              <a:t>Probe </a:t>
            </a:r>
            <a:r>
              <a:rPr lang="it-IT" dirty="0" err="1"/>
              <a:t>Function</a:t>
            </a:r>
            <a:r>
              <a:rPr lang="it-IT" dirty="0"/>
              <a:t> and Platform Devices</a:t>
            </a:r>
          </a:p>
        </p:txBody>
      </p:sp>
      <p:sp>
        <p:nvSpPr>
          <p:cNvPr id="9" name="CasellaDiTesto 8">
            <a:extLst>
              <a:ext uri="{FF2B5EF4-FFF2-40B4-BE49-F238E27FC236}">
                <a16:creationId xmlns:a16="http://schemas.microsoft.com/office/drawing/2014/main" id="{02DE6CBE-78A7-CFCF-3CAD-9A59FE769607}"/>
              </a:ext>
            </a:extLst>
          </p:cNvPr>
          <p:cNvSpPr txBox="1"/>
          <p:nvPr/>
        </p:nvSpPr>
        <p:spPr>
          <a:xfrm>
            <a:off x="524149" y="3527566"/>
            <a:ext cx="5084763" cy="1938992"/>
          </a:xfrm>
          <a:prstGeom prst="rect">
            <a:avLst/>
          </a:prstGeom>
          <a:noFill/>
        </p:spPr>
        <p:txBody>
          <a:bodyPr wrap="square">
            <a:spAutoFit/>
          </a:bodyPr>
          <a:lstStyle/>
          <a:p>
            <a:r>
              <a:rPr lang="en-US" sz="1200" dirty="0"/>
              <a:t>Platform devices are devices that typically appear as autonomous entities in the system and are directly connected with the CPU.</a:t>
            </a:r>
          </a:p>
          <a:p>
            <a:endParaRPr lang="en-US" sz="1200" dirty="0"/>
          </a:p>
          <a:p>
            <a:r>
              <a:rPr lang="en-US" sz="1200" dirty="0"/>
              <a:t>In this project we in fact decided to deal with a platform device able to compute the SHA-256 independent from the main processor.</a:t>
            </a:r>
          </a:p>
          <a:p>
            <a:endParaRPr lang="en-US" sz="1200" dirty="0"/>
          </a:p>
          <a:p>
            <a:r>
              <a:rPr lang="en-US" sz="1200" dirty="0"/>
              <a:t>Platform drivers follow the standard driver model convention, where discovery/enumeration is handled outside the drivers, and drivers provide probe() and remove() methods. They also support power management and shutdown notifications.</a:t>
            </a:r>
            <a:endParaRPr lang="it-IT" sz="1200" dirty="0"/>
          </a:p>
        </p:txBody>
      </p:sp>
      <p:sp>
        <p:nvSpPr>
          <p:cNvPr id="4" name="CasellaDiTesto 3">
            <a:extLst>
              <a:ext uri="{FF2B5EF4-FFF2-40B4-BE49-F238E27FC236}">
                <a16:creationId xmlns:a16="http://schemas.microsoft.com/office/drawing/2014/main" id="{C41CBB82-0B3A-F84E-FCAC-244A4A5528DF}"/>
              </a:ext>
            </a:extLst>
          </p:cNvPr>
          <p:cNvSpPr txBox="1"/>
          <p:nvPr/>
        </p:nvSpPr>
        <p:spPr>
          <a:xfrm>
            <a:off x="6256782" y="1305342"/>
            <a:ext cx="5831754" cy="2677656"/>
          </a:xfrm>
          <a:prstGeom prst="rect">
            <a:avLst/>
          </a:prstGeom>
          <a:noFill/>
        </p:spPr>
        <p:txBody>
          <a:bodyPr wrap="square">
            <a:spAutoFit/>
          </a:bodyPr>
          <a:lstStyle/>
          <a:p>
            <a:r>
              <a:rPr lang="it-IT" sz="1200" dirty="0" err="1"/>
              <a:t>Proprierties</a:t>
            </a:r>
            <a:r>
              <a:rPr lang="it-IT" sz="1200" dirty="0"/>
              <a:t> of a </a:t>
            </a:r>
            <a:r>
              <a:rPr lang="it-IT" sz="1200" dirty="0" err="1"/>
              <a:t>platform</a:t>
            </a:r>
            <a:r>
              <a:rPr lang="it-IT" sz="1200" dirty="0"/>
              <a:t> device driver:</a:t>
            </a:r>
          </a:p>
          <a:p>
            <a:pPr marL="342900" indent="-342900">
              <a:buFont typeface="+mj-lt"/>
              <a:buAutoNum type="arabicPeriod"/>
            </a:pPr>
            <a:r>
              <a:rPr lang="en-US" sz="1200" dirty="0"/>
              <a:t>Platform devices are inherently not discoverable, i.e. the hardware cannot say "Hey! I'm present!" to the software.</a:t>
            </a:r>
            <a:br>
              <a:rPr lang="en-US" sz="1200" dirty="0"/>
            </a:br>
            <a:r>
              <a:rPr lang="en-US" sz="1200" dirty="0"/>
              <a:t> </a:t>
            </a:r>
            <a:endParaRPr lang="it-IT" sz="1200" dirty="0"/>
          </a:p>
          <a:p>
            <a:pPr marL="342900" indent="-342900">
              <a:buFont typeface="+mj-lt"/>
              <a:buAutoNum type="arabicPeriod"/>
            </a:pPr>
            <a:r>
              <a:rPr lang="en-US" sz="1200" dirty="0"/>
              <a:t>Platform devices are bound to drivers by matching names,</a:t>
            </a:r>
          </a:p>
          <a:p>
            <a:pPr marL="342900" indent="-342900">
              <a:buFont typeface="+mj-lt"/>
              <a:buAutoNum type="arabicPeriod"/>
            </a:pPr>
            <a:endParaRPr lang="en-US" sz="1200" dirty="0"/>
          </a:p>
          <a:p>
            <a:pPr marL="342900" indent="-342900">
              <a:buFont typeface="+mj-lt"/>
              <a:buAutoNum type="arabicPeriod"/>
            </a:pPr>
            <a:r>
              <a:rPr lang="en-US" sz="1200" dirty="0"/>
              <a:t>Platform devices should be registered very early during system boot. Because they are often critical to the rest of the system (platform) and its drivers. </a:t>
            </a:r>
            <a:br>
              <a:rPr lang="en-US" sz="1200" dirty="0"/>
            </a:br>
            <a:r>
              <a:rPr lang="en-US" sz="1200" dirty="0"/>
              <a:t>You can test on your own what has just been said: on the previous slide there are many </a:t>
            </a:r>
            <a:r>
              <a:rPr lang="en-US" sz="1200" dirty="0" err="1"/>
              <a:t>printk</a:t>
            </a:r>
            <a:r>
              <a:rPr lang="en-US" sz="1200" dirty="0"/>
              <a:t>(). This function returns messages to the kernel log which can also be read when launching QEMU. During boot time, all the devices are initialized and you will see the instant our system calls the probe function related to our device.</a:t>
            </a:r>
          </a:p>
        </p:txBody>
      </p:sp>
      <p:sp>
        <p:nvSpPr>
          <p:cNvPr id="6" name="CasellaDiTesto 5">
            <a:extLst>
              <a:ext uri="{FF2B5EF4-FFF2-40B4-BE49-F238E27FC236}">
                <a16:creationId xmlns:a16="http://schemas.microsoft.com/office/drawing/2014/main" id="{58BB541D-A198-C1B7-DC6E-77767D3FD7CE}"/>
              </a:ext>
            </a:extLst>
          </p:cNvPr>
          <p:cNvSpPr txBox="1"/>
          <p:nvPr/>
        </p:nvSpPr>
        <p:spPr>
          <a:xfrm>
            <a:off x="6256782" y="4266229"/>
            <a:ext cx="6208776" cy="1200329"/>
          </a:xfrm>
          <a:prstGeom prst="rect">
            <a:avLst/>
          </a:prstGeom>
          <a:noFill/>
        </p:spPr>
        <p:txBody>
          <a:bodyPr wrap="square">
            <a:spAutoFit/>
          </a:bodyPr>
          <a:lstStyle/>
          <a:p>
            <a:r>
              <a:rPr lang="en-US" sz="1200" dirty="0"/>
              <a:t>To work with a particular platform device, you have to:</a:t>
            </a:r>
            <a:br>
              <a:rPr lang="en-US" sz="1200" dirty="0"/>
            </a:br>
            <a:endParaRPr lang="it-IT" sz="1200" dirty="0"/>
          </a:p>
          <a:p>
            <a:pPr marL="342900" indent="-342900">
              <a:buFont typeface="+mj-lt"/>
              <a:buAutoNum type="arabicPeriod"/>
            </a:pPr>
            <a:r>
              <a:rPr lang="en-US" sz="1200" dirty="0"/>
              <a:t>register a platform driver that will manage this device. It should define a unique name</a:t>
            </a:r>
            <a:br>
              <a:rPr lang="en-US" sz="1200" dirty="0"/>
            </a:br>
            <a:endParaRPr lang="en-US" sz="1200" dirty="0"/>
          </a:p>
          <a:p>
            <a:pPr marL="342900" indent="-342900">
              <a:buFont typeface="+mj-lt"/>
              <a:buAutoNum type="arabicPeriod"/>
            </a:pPr>
            <a:r>
              <a:rPr lang="en-US" sz="1200" dirty="0"/>
              <a:t>register your platform device, defining the same name as the driver.</a:t>
            </a:r>
          </a:p>
        </p:txBody>
      </p:sp>
    </p:spTree>
    <p:extLst>
      <p:ext uri="{BB962C8B-B14F-4D97-AF65-F5344CB8AC3E}">
        <p14:creationId xmlns:p14="http://schemas.microsoft.com/office/powerpoint/2010/main" val="2922337806"/>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f438224-174e-42fe-951b-46641d019c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27E5B71AACAA4EBD310A829B19E3A1" ma:contentTypeVersion="15" ma:contentTypeDescription="Create a new document." ma:contentTypeScope="" ma:versionID="e5da5131b455247131d8f64ba3e37249">
  <xsd:schema xmlns:xsd="http://www.w3.org/2001/XMLSchema" xmlns:xs="http://www.w3.org/2001/XMLSchema" xmlns:p="http://schemas.microsoft.com/office/2006/metadata/properties" xmlns:ns3="1f438224-174e-42fe-951b-46641d019c45" xmlns:ns4="d6157305-9517-427a-b3f8-441e3d4eaf24" targetNamespace="http://schemas.microsoft.com/office/2006/metadata/properties" ma:root="true" ma:fieldsID="44eb3edc920012d65e4fc8bb6b9d1491" ns3:_="" ns4:_="">
    <xsd:import namespace="1f438224-174e-42fe-951b-46641d019c45"/>
    <xsd:import namespace="d6157305-9517-427a-b3f8-441e3d4eaf2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438224-174e-42fe-951b-46641d019c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157305-9517-427a-b3f8-441e3d4eaf2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0A7B99-5BD8-4D22-81E6-641A4B83F25E}">
  <ds:schemaRef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1f438224-174e-42fe-951b-46641d019c45"/>
    <ds:schemaRef ds:uri="http://purl.org/dc/terms/"/>
    <ds:schemaRef ds:uri="http://schemas.openxmlformats.org/package/2006/metadata/core-properties"/>
    <ds:schemaRef ds:uri="d6157305-9517-427a-b3f8-441e3d4eaf24"/>
    <ds:schemaRef ds:uri="http://schemas.microsoft.com/office/2006/metadata/properties"/>
  </ds:schemaRefs>
</ds:datastoreItem>
</file>

<file path=customXml/itemProps2.xml><?xml version="1.0" encoding="utf-8"?>
<ds:datastoreItem xmlns:ds="http://schemas.openxmlformats.org/officeDocument/2006/customXml" ds:itemID="{9436A01C-6217-4279-96F7-42F4F2B9FA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438224-174e-42fe-951b-46641d019c45"/>
    <ds:schemaRef ds:uri="d6157305-9517-427a-b3f8-441e3d4eaf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191855-1E56-4F65-A573-DA040D35CC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2296</TotalTime>
  <Words>4791</Words>
  <Application>Microsoft Office PowerPoint</Application>
  <PresentationFormat>Widescreen</PresentationFormat>
  <Paragraphs>268</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 Unicode MS</vt:lpstr>
      <vt:lpstr>Avenir Next LT Pro</vt:lpstr>
      <vt:lpstr>Bahnschrift</vt:lpstr>
      <vt:lpstr>Calibri</vt:lpstr>
      <vt:lpstr>Kigelia Light</vt:lpstr>
      <vt:lpstr>Lato</vt:lpstr>
      <vt:lpstr>Times New Roman</vt:lpstr>
      <vt:lpstr>Wingdings</vt:lpstr>
      <vt:lpstr>MatrixVTI</vt:lpstr>
      <vt:lpstr>Code Explanation</vt:lpstr>
      <vt:lpstr>Parameters Definition</vt:lpstr>
      <vt:lpstr>How do we access device memory?</vt:lpstr>
      <vt:lpstr>Device Attributes</vt:lpstr>
      <vt:lpstr>Attribute Read Function</vt:lpstr>
      <vt:lpstr>Attribute Write Function</vt:lpstr>
      <vt:lpstr>Probe Function</vt:lpstr>
      <vt:lpstr>Probe Function</vt:lpstr>
      <vt:lpstr>Probe Function and Platform Devices</vt:lpstr>
      <vt:lpstr>Removing the Device</vt:lpstr>
      <vt:lpstr>Functions Mapping and Driver Compatibility</vt:lpstr>
      <vt:lpstr>Code Explanation</vt:lpstr>
      <vt:lpstr>Parameters Definition</vt:lpstr>
      <vt:lpstr>Device Struct</vt:lpstr>
      <vt:lpstr>Interrupt</vt:lpstr>
      <vt:lpstr>What happens next?</vt:lpstr>
      <vt:lpstr>Reading</vt:lpstr>
      <vt:lpstr>Writing</vt:lpstr>
      <vt:lpstr>Finalize Description</vt:lpstr>
      <vt:lpstr>Main content of the file</vt:lpstr>
      <vt:lpstr>Memory mapping</vt:lpstr>
      <vt:lpstr>Interrupt mapping</vt:lpstr>
      <vt:lpstr>Device Tree</vt:lpstr>
      <vt:lpstr>Add the device to the device tree</vt:lpstr>
      <vt:lpstr>Device memory</vt:lpstr>
      <vt:lpstr>PowerPoint Presentation</vt:lpstr>
      <vt:lpstr>Code Explanation</vt:lpstr>
      <vt:lpstr>Access attributes</vt:lpstr>
      <vt:lpstr>An easier way…</vt:lpstr>
      <vt:lpstr>SHA256_library.h</vt:lpstr>
      <vt:lpstr>SHA256_algorithm</vt:lpstr>
      <vt:lpstr>Code Explanation</vt:lpstr>
      <vt:lpstr>What is SHA256? </vt:lpstr>
      <vt:lpstr>SHA256 characteristics</vt:lpstr>
      <vt:lpstr>Registration and Log-In without SHA256</vt:lpstr>
      <vt:lpstr>Registration and Log-in with SHA256 SafeRegistration.c</vt:lpstr>
      <vt:lpstr>Registration and Log-in with SHA256 SafeRegistration.c</vt:lpstr>
      <vt:lpstr>Code Explanation</vt:lpstr>
      <vt:lpstr>Interrupt Usage</vt:lpstr>
      <vt:lpstr>Different Driver Implementation</vt:lpstr>
      <vt:lpstr>Consequences</vt:lpstr>
      <vt:lpstr>Other Solutions (not 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Explanation</dc:title>
  <dc:creator>Fasolis  Gabriele</dc:creator>
  <cp:lastModifiedBy>mattia mattiauda</cp:lastModifiedBy>
  <cp:revision>41</cp:revision>
  <dcterms:created xsi:type="dcterms:W3CDTF">2023-10-05T08:59:55Z</dcterms:created>
  <dcterms:modified xsi:type="dcterms:W3CDTF">2023-10-17T13:59:03Z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0x0101008127E5B71AACAA4EBD310A829B19E3A1</vt:lpwstr>
  </property>
</Properties>
</file>