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9BC78B-9B9C-411C-A3C8-935FF5550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63B834-F912-450A-83FE-40D1D8D68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C80E3D-C215-44DF-B3DB-63D9E988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6EAA-3619-4602-91D2-406BBFAC4F02}" type="datetimeFigureOut">
              <a:rPr lang="it-IT" smtClean="0"/>
              <a:t>27/09/2017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D56AF9-4947-4DFE-8C8A-1793EF39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007BBB-FBB4-49F9-9E71-C67A8D46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E055-1E55-48AC-AA5A-4FD667909F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092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98B3B6-6F62-4904-AD46-E35926B1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7396E99-484F-4E87-8356-93E3A604F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1BC1BB-599C-4B66-916F-CAA786A8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6EAA-3619-4602-91D2-406BBFAC4F02}" type="datetimeFigureOut">
              <a:rPr lang="it-IT" smtClean="0"/>
              <a:t>27/09/2017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74403E-B58E-48AD-BCB2-C8E81587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9915CF-F439-4436-8E0D-44B83AE7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E055-1E55-48AC-AA5A-4FD667909F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505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B729928-053B-4D40-9FC3-7FEEF665C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C92FD5B-9C3C-47C7-A93E-B30EECD23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558BAF-0163-4E96-A40C-A8E9A77D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6EAA-3619-4602-91D2-406BBFAC4F02}" type="datetimeFigureOut">
              <a:rPr lang="it-IT" smtClean="0"/>
              <a:t>27/09/2017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3B5299-9D51-4361-B834-A8B3024A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752381-9C81-44B0-8900-67599D87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E055-1E55-48AC-AA5A-4FD667909F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38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06B74A-4B2E-4898-A1B7-2F8B6D14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A2087A-0A09-4710-9AFF-DC19F9B15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ABF0AF-E1A7-4547-9BA8-CCE6D014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6EAA-3619-4602-91D2-406BBFAC4F02}" type="datetimeFigureOut">
              <a:rPr lang="it-IT" smtClean="0"/>
              <a:t>27/09/2017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644D61-FF00-4CEF-9FB7-98CD1697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4A77E9-649C-4BDB-83E0-AF6945C3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E055-1E55-48AC-AA5A-4FD667909F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70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F5EE6E-9BDB-4F94-9573-11A57E57A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222DC4-452A-40DC-9432-D66E35073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7B7FE7-4481-4F81-ABB6-0FA9CB72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6EAA-3619-4602-91D2-406BBFAC4F02}" type="datetimeFigureOut">
              <a:rPr lang="it-IT" smtClean="0"/>
              <a:t>27/09/2017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B49C6E-C769-467D-A205-609D0F0E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4AEADB-B79F-4631-A56D-4612C827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E055-1E55-48AC-AA5A-4FD667909F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737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576774-4D7F-49B1-BDC2-BCEA61E1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5E3256-D26C-4A3A-ADB9-48767A78E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626F46B-1D66-4EDB-9860-5A1F83199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CDFF91-AF7C-461B-AB49-96EA40C8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6EAA-3619-4602-91D2-406BBFAC4F02}" type="datetimeFigureOut">
              <a:rPr lang="it-IT" smtClean="0"/>
              <a:t>27/09/2017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B4046D-9EDC-4245-A4C8-68E3ED21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3FFF9F-6FB6-46A5-A34A-BDC0B922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E055-1E55-48AC-AA5A-4FD667909F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92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8E1AF3-6839-43C9-8473-56811EE6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6ABA663-E29A-468F-BCC4-FE0690D0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B9B8FF-F49B-4A57-B2B4-08B0DA016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77ECCF4-97D0-48E2-988E-2B19FCABC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C77CB50-C3B8-4320-9FA7-54C89104C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B7870EE-D7A9-40BC-BD28-7CAD190A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6EAA-3619-4602-91D2-406BBFAC4F02}" type="datetimeFigureOut">
              <a:rPr lang="it-IT" smtClean="0"/>
              <a:t>27/09/2017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B6C1196-7A99-4E1F-8724-F449DA7D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407024A-2B2F-48CA-AEB3-5C50155B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E055-1E55-48AC-AA5A-4FD667909F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72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7E8E0-826D-46E4-B6EB-EEE2809B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57A1A1-83BC-48AD-9198-7B83E30A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6EAA-3619-4602-91D2-406BBFAC4F02}" type="datetimeFigureOut">
              <a:rPr lang="it-IT" smtClean="0"/>
              <a:t>27/09/2017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26811A-ABE8-40C9-A89D-EF510BA6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4CE08C-CCF5-44E0-BA31-9B2A6F19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E055-1E55-48AC-AA5A-4FD667909F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890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4A08206-C679-4848-9CFB-8F96F4C5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6EAA-3619-4602-91D2-406BBFAC4F02}" type="datetimeFigureOut">
              <a:rPr lang="it-IT" smtClean="0"/>
              <a:t>27/09/2017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B3966A2-C579-4245-9F0F-1151AAA1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488B11-3AF1-456B-A452-DBF4EFB0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E055-1E55-48AC-AA5A-4FD667909F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186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5C7A03-CF40-422C-AAF4-78732A12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0C3216-624C-4709-ADC1-2DB6C5B48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622ED0F-2644-48D7-BC72-12D41B89B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384CF4-D0A1-4881-AF00-3E5E31DD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6EAA-3619-4602-91D2-406BBFAC4F02}" type="datetimeFigureOut">
              <a:rPr lang="it-IT" smtClean="0"/>
              <a:t>27/09/2017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B16257-DD85-4237-AD41-6D761391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4585365-B9DF-459D-A0CD-284915D9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E055-1E55-48AC-AA5A-4FD667909F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418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6119BD-9AE4-4A67-9963-38D6C06C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D7D76B3-B9A6-4897-AA0A-CBAC721F8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9B8BA57-DC8C-41D6-B90F-A34FFD4A0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51C87C-1FEE-49CA-9C4B-FEB1DC0D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6EAA-3619-4602-91D2-406BBFAC4F02}" type="datetimeFigureOut">
              <a:rPr lang="it-IT" smtClean="0"/>
              <a:t>27/09/2017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1BCCE4-CFEC-46D9-A3FF-4DD2DAA9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6F61F4-0645-45E9-82BA-0688603D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E055-1E55-48AC-AA5A-4FD667909F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506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8965CFC-72AF-44AF-BB7E-6F6A3972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BD4C48-B267-47BB-9A96-3263318A7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4FFAF4-33D7-4EC8-A160-3D74E673E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16EAA-3619-4602-91D2-406BBFAC4F02}" type="datetimeFigureOut">
              <a:rPr lang="it-IT" smtClean="0"/>
              <a:t>27/09/2017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8DE69A-5727-465E-903B-6A4104FA6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457A1F-4AFF-4A71-9888-5F73631CF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0E055-1E55-48AC-AA5A-4FD667909F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404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361C31-6AE8-4752-9767-D21552B0D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PROGETTO LAPAROSCOPIA</a:t>
            </a:r>
          </a:p>
        </p:txBody>
      </p:sp>
    </p:spTree>
    <p:extLst>
      <p:ext uri="{BB962C8B-B14F-4D97-AF65-F5344CB8AC3E}">
        <p14:creationId xmlns:p14="http://schemas.microsoft.com/office/powerpoint/2010/main" val="253160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9ADAD-8CBD-4AFA-B09E-4EA9C5AD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Introduzione della deformabilità degli elementi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97A1FA-6D46-4589-BA50-8CD79D7A1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Questo in realtà gli elementi non vengono solo spostati e tagliati, ma anche tirati e deformati. Inserire queste funzionalità in </a:t>
            </a:r>
            <a:r>
              <a:rPr lang="it-IT" dirty="0" err="1"/>
              <a:t>javafx</a:t>
            </a:r>
            <a:r>
              <a:rPr lang="it-IT" dirty="0"/>
              <a:t> potrebbe costare un grosso dispendio di tempo.</a:t>
            </a:r>
          </a:p>
          <a:p>
            <a:r>
              <a:rPr lang="it-IT" dirty="0"/>
              <a:t>Si consigli valutare un cambio di libreria per ‘reinventare la ruota’.</a:t>
            </a:r>
          </a:p>
          <a:p>
            <a:r>
              <a:rPr lang="it-IT" dirty="0"/>
              <a:t>Il codice non è mai stato penato per prevedere questa eventualità.</a:t>
            </a:r>
          </a:p>
        </p:txBody>
      </p:sp>
    </p:spTree>
    <p:extLst>
      <p:ext uri="{BB962C8B-B14F-4D97-AF65-F5344CB8AC3E}">
        <p14:creationId xmlns:p14="http://schemas.microsoft.com/office/powerpoint/2010/main" val="135891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306F18-E37C-4108-8A8E-164F4C3E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Cambio del sistema di visione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2613D5-BDAC-44B6-9E9E-488D1C549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Sempre osservando i video delle operazioni ci si è accorti che la visuale che viene offerta in una laparoscopia reale è molto diversa da quella da noi utilizzata.</a:t>
            </a:r>
          </a:p>
          <a:p>
            <a:r>
              <a:rPr lang="it-IT" dirty="0"/>
              <a:t>La libreria </a:t>
            </a:r>
            <a:r>
              <a:rPr lang="it-IT" dirty="0" err="1"/>
              <a:t>javaFx</a:t>
            </a:r>
            <a:r>
              <a:rPr lang="it-IT" dirty="0"/>
              <a:t> offre una serie di oggetti o funzioni per intervenire sul punto di vista. </a:t>
            </a:r>
          </a:p>
          <a:p>
            <a:r>
              <a:rPr lang="it-IT" dirty="0"/>
              <a:t>Si può pensare anche ad una maschera per così da lasciare solo un cerchio di visibilità al centro dello schermo</a:t>
            </a:r>
          </a:p>
        </p:txBody>
      </p:sp>
    </p:spTree>
    <p:extLst>
      <p:ext uri="{BB962C8B-B14F-4D97-AF65-F5344CB8AC3E}">
        <p14:creationId xmlns:p14="http://schemas.microsoft.com/office/powerpoint/2010/main" val="29214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B8288-489C-4CBE-B6D9-19B9072D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Modifica delle dimensioni dei </a:t>
            </a:r>
            <a:r>
              <a:rPr lang="it-IT" dirty="0" err="1"/>
              <a:t>tool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D8DC50-6D54-4934-BBBD-FE7CCF28B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Osservando i video delle operazioni ci si è resi conto che i </a:t>
            </a:r>
            <a:r>
              <a:rPr lang="it-IT" dirty="0" err="1"/>
              <a:t>tool</a:t>
            </a:r>
            <a:r>
              <a:rPr lang="it-IT" dirty="0"/>
              <a:t> sono sovradimensionati rispetto allo spazio da operare.</a:t>
            </a:r>
          </a:p>
          <a:p>
            <a:r>
              <a:rPr lang="it-IT" dirty="0"/>
              <a:t>Si consiglia di ridurre la dimensione dei </a:t>
            </a:r>
            <a:r>
              <a:rPr lang="it-IT" dirty="0" err="1"/>
              <a:t>tool</a:t>
            </a:r>
            <a:r>
              <a:rPr lang="it-IT" dirty="0"/>
              <a:t> e di modificare i parametri dei modelli così da adattarli ai nuovi </a:t>
            </a:r>
            <a:r>
              <a:rPr lang="it-IT" dirty="0" err="1"/>
              <a:t>tool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I parametri ora inseriti sono stati ottenuti da prove di utilizzo in quanto non è possibile ottenere nessun tipo di dato dalle mesh.</a:t>
            </a:r>
          </a:p>
        </p:txBody>
      </p:sp>
    </p:spTree>
    <p:extLst>
      <p:ext uri="{BB962C8B-B14F-4D97-AF65-F5344CB8AC3E}">
        <p14:creationId xmlns:p14="http://schemas.microsoft.com/office/powerpoint/2010/main" val="895453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1852B3-A0CB-4BB6-80BF-5476B72D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Due versioni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9EF068-AD02-4B8E-9772-BB4056D53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 momento sono disponibili due versioni del codice.</a:t>
            </a:r>
          </a:p>
          <a:p>
            <a:r>
              <a:rPr lang="it-IT" dirty="0"/>
              <a:t>Una versione è basata sull’idea di asportare piccoli pezzi di tumore e  poi aspirarli.</a:t>
            </a:r>
          </a:p>
          <a:p>
            <a:r>
              <a:rPr lang="it-IT" dirty="0"/>
              <a:t>L’altra sull’idea di dividere due elemento, così da poi asportare il tumore.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390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4591F4-4534-4BB9-B2F3-49049847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FF0000"/>
                </a:solidFill>
              </a:rPr>
              <a:t>getPieces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C3CC1A-3E71-477E-91D9-B6DAA38C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Nella classe </a:t>
            </a:r>
            <a:r>
              <a:rPr lang="it-IT" dirty="0" err="1"/>
              <a:t>Patient</a:t>
            </a:r>
            <a:r>
              <a:rPr lang="it-IT" dirty="0"/>
              <a:t> è inserita una funzione chiamata </a:t>
            </a:r>
            <a:r>
              <a:rPr lang="it-IT" dirty="0" err="1"/>
              <a:t>getPieces</a:t>
            </a:r>
            <a:r>
              <a:rPr lang="it-IT" dirty="0"/>
              <a:t> questa è una delle funzioni più complesse del codice e ne darò una breve presentazione.</a:t>
            </a:r>
          </a:p>
          <a:p>
            <a:r>
              <a:rPr lang="it-IT" dirty="0"/>
              <a:t>Questa funzione crea un </a:t>
            </a:r>
            <a:r>
              <a:rPr lang="it-IT" dirty="0" err="1"/>
              <a:t>arrayList</a:t>
            </a:r>
            <a:r>
              <a:rPr lang="it-IT" dirty="0"/>
              <a:t> di lunghezza pari al numero di pezzi separati presenti nello spazio, quindi inizialmente dovrebbe avere valore 1.</a:t>
            </a:r>
          </a:p>
          <a:p>
            <a:r>
              <a:rPr lang="it-IT" dirty="0"/>
              <a:t>In ogni locazione è presente una </a:t>
            </a:r>
            <a:r>
              <a:rPr lang="it-IT" dirty="0" err="1"/>
              <a:t>deque</a:t>
            </a:r>
            <a:r>
              <a:rPr lang="it-IT" dirty="0"/>
              <a:t> (da gestirsi con il corretto </a:t>
            </a:r>
            <a:r>
              <a:rPr lang="it-IT" dirty="0" err="1"/>
              <a:t>iteretor</a:t>
            </a:r>
            <a:r>
              <a:rPr lang="it-IT" dirty="0"/>
              <a:t>) contenente tutte le sfere componenti di quel pezzo.</a:t>
            </a:r>
          </a:p>
          <a:p>
            <a:r>
              <a:rPr lang="it-IT" dirty="0"/>
              <a:t>Talvolta questa funzione dà come errore </a:t>
            </a:r>
            <a:r>
              <a:rPr lang="it-IT" b="1" dirty="0" err="1"/>
              <a:t>ArrayIndexOutOfBoundsException</a:t>
            </a:r>
            <a:r>
              <a:rPr lang="it-IT" b="1" dirty="0"/>
              <a:t>, </a:t>
            </a:r>
            <a:r>
              <a:rPr lang="it-IT" dirty="0"/>
              <a:t>questo avviene nella maggior parte dei casi perché l’algoritmo che genera il modello cerca di generare delle sfere agli estremi (se non oltre) dell’array nella classe </a:t>
            </a:r>
            <a:r>
              <a:rPr lang="it-IT" dirty="0" err="1"/>
              <a:t>createMesh</a:t>
            </a:r>
            <a:r>
              <a:rPr lang="it-IT" dirty="0"/>
              <a:t>. </a:t>
            </a:r>
            <a:endParaRPr lang="it-IT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766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FF16B3-B642-4921-879D-A3794CDE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FF0000"/>
                </a:solidFill>
              </a:rPr>
              <a:t>Models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C65518-7702-456D-99F5-188B68745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Nella cartella bin dovrebbe essere presente una cartella </a:t>
            </a:r>
            <a:r>
              <a:rPr lang="it-IT" dirty="0" err="1"/>
              <a:t>models</a:t>
            </a:r>
            <a:r>
              <a:rPr lang="it-IT" dirty="0"/>
              <a:t>, se così non fosse si presenterà durante la compilazione un errore legato alla libreria </a:t>
            </a:r>
            <a:r>
              <a:rPr lang="it-IT" dirty="0" err="1"/>
              <a:t>javaFx</a:t>
            </a:r>
            <a:r>
              <a:rPr lang="it-IT" dirty="0"/>
              <a:t>.</a:t>
            </a:r>
          </a:p>
          <a:p>
            <a:r>
              <a:rPr lang="it-IT" dirty="0"/>
              <a:t>Talvolta la cartella </a:t>
            </a:r>
            <a:r>
              <a:rPr lang="it-IT" dirty="0" err="1"/>
              <a:t>models</a:t>
            </a:r>
            <a:r>
              <a:rPr lang="it-IT" dirty="0"/>
              <a:t> si </a:t>
            </a:r>
            <a:r>
              <a:rPr lang="it-IT" dirty="0" err="1"/>
              <a:t>concella</a:t>
            </a:r>
            <a:r>
              <a:rPr lang="it-IT" dirty="0"/>
              <a:t> durante la </a:t>
            </a:r>
            <a:r>
              <a:rPr lang="it-IT"/>
              <a:t>prima compilazione.</a:t>
            </a:r>
          </a:p>
        </p:txBody>
      </p:sp>
    </p:spTree>
    <p:extLst>
      <p:ext uri="{BB962C8B-B14F-4D97-AF65-F5344CB8AC3E}">
        <p14:creationId xmlns:p14="http://schemas.microsoft.com/office/powerpoint/2010/main" val="274029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1B5DC4-7F0F-44C7-A0A9-315CDA20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generale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6A4537-5526-4D41-A66D-E458BAAC4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/>
              <a:t>Gli elementi principali che compongono il codice sono le braccia (</a:t>
            </a:r>
            <a:r>
              <a:rPr lang="it-IT" dirty="0" err="1"/>
              <a:t>arm</a:t>
            </a:r>
            <a:r>
              <a:rPr lang="it-IT" dirty="0"/>
              <a:t>) e gli elementi su cui si può operare (</a:t>
            </a:r>
            <a:r>
              <a:rPr lang="it-IT" dirty="0" err="1"/>
              <a:t>patient</a:t>
            </a:r>
            <a:r>
              <a:rPr lang="it-IT" dirty="0"/>
              <a:t> e </a:t>
            </a:r>
            <a:r>
              <a:rPr lang="it-IT" dirty="0" err="1"/>
              <a:t>tissue</a:t>
            </a:r>
            <a:r>
              <a:rPr lang="it-IT" dirty="0"/>
              <a:t>)</a:t>
            </a:r>
          </a:p>
          <a:p>
            <a:r>
              <a:rPr lang="it-IT" dirty="0"/>
              <a:t>In particolare </a:t>
            </a:r>
            <a:r>
              <a:rPr lang="it-IT" dirty="0" err="1"/>
              <a:t>patient</a:t>
            </a:r>
            <a:r>
              <a:rPr lang="it-IT" dirty="0"/>
              <a:t> rappresenta il paziente e </a:t>
            </a:r>
            <a:r>
              <a:rPr lang="it-IT" dirty="0" err="1"/>
              <a:t>tissue</a:t>
            </a:r>
            <a:r>
              <a:rPr lang="it-IT" dirty="0"/>
              <a:t> un qualcosa su cui bisogna intervenire</a:t>
            </a:r>
          </a:p>
          <a:p>
            <a:r>
              <a:rPr lang="it-IT" dirty="0"/>
              <a:t>Notare che i dati generici dello spazio in cui sono collocate le sfere dei modelli (un array tridimensionale) vengono generate dalla classe </a:t>
            </a:r>
            <a:r>
              <a:rPr lang="it-IT" dirty="0" err="1"/>
              <a:t>patient</a:t>
            </a:r>
            <a:r>
              <a:rPr lang="it-IT" dirty="0"/>
              <a:t>, alla quale poi anche la stessa classe </a:t>
            </a:r>
            <a:r>
              <a:rPr lang="it-IT" dirty="0" err="1"/>
              <a:t>tissue</a:t>
            </a:r>
            <a:r>
              <a:rPr lang="it-IT" dirty="0"/>
              <a:t> fa appoggio (esso nasce dal concetto per cui il tumore è comunque una parte del paziente, ma potrebbe dare origine a confusione logica). </a:t>
            </a:r>
          </a:p>
          <a:p>
            <a:r>
              <a:rPr lang="it-IT" dirty="0"/>
              <a:t>Esistono dei </a:t>
            </a:r>
            <a:r>
              <a:rPr lang="it-IT" dirty="0" err="1"/>
              <a:t>tool</a:t>
            </a:r>
            <a:r>
              <a:rPr lang="it-IT" dirty="0"/>
              <a:t> che vengono associati alle braccia (pinza, bisturi ed aspiratore)</a:t>
            </a:r>
          </a:p>
          <a:p>
            <a:r>
              <a:rPr lang="it-IT" dirty="0"/>
              <a:t>La classe </a:t>
            </a:r>
            <a:r>
              <a:rPr lang="it-IT" dirty="0" err="1"/>
              <a:t>KeyboardInputsHandler</a:t>
            </a:r>
            <a:r>
              <a:rPr lang="it-IT" dirty="0"/>
              <a:t> gestisce tutti gli eventi in </a:t>
            </a:r>
            <a:r>
              <a:rPr lang="it-IT" dirty="0" err="1"/>
              <a:t>runtime</a:t>
            </a:r>
            <a:r>
              <a:rPr lang="it-IT" dirty="0"/>
              <a:t>, cioè quelle operazioni che devono essere svolte ogni volta che viene mosso un braccio.</a:t>
            </a:r>
          </a:p>
        </p:txBody>
      </p:sp>
    </p:spTree>
    <p:extLst>
      <p:ext uri="{BB962C8B-B14F-4D97-AF65-F5344CB8AC3E}">
        <p14:creationId xmlns:p14="http://schemas.microsoft.com/office/powerpoint/2010/main" val="195621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2B1DB3-328F-4FD8-B730-F348001E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Consigli generali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549D11-D2D0-49C2-ADDE-564375FF2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Prima di cominciare il lavoro si consiglia un chiaro elenco degli obbiettivi che si intende ottenere, così da lavorare subito in quella direzione</a:t>
            </a:r>
          </a:p>
          <a:p>
            <a:r>
              <a:rPr lang="it-IT" dirty="0"/>
              <a:t>In alcune classi sono presenti dei metodi non utilizzati (così come non viene utilizzata la </a:t>
            </a:r>
            <a:r>
              <a:rPr lang="it-IT" dirty="0" err="1"/>
              <a:t>classse</a:t>
            </a:r>
            <a:r>
              <a:rPr lang="it-IT" dirty="0"/>
              <a:t> </a:t>
            </a:r>
            <a:r>
              <a:rPr lang="it-IT" dirty="0" err="1"/>
              <a:t>Cut</a:t>
            </a:r>
            <a:r>
              <a:rPr lang="it-IT" dirty="0"/>
              <a:t>). Questi sono stati lasciati nel codice così che potessero essere riutilizzati in caso di necessità.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693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C7B88E-6A08-40CB-9806-A0B7D7DD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1B36F5-A13D-4B4C-BBDA-76CFC3D8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Sviluppo di </a:t>
            </a:r>
            <a:r>
              <a:rPr lang="it-IT" dirty="0" err="1"/>
              <a:t>forceps</a:t>
            </a:r>
            <a:endParaRPr lang="it-IT" dirty="0"/>
          </a:p>
          <a:p>
            <a:r>
              <a:rPr lang="it-IT" dirty="0"/>
              <a:t>Introduzione di molteplici ‘Livelli’</a:t>
            </a:r>
          </a:p>
          <a:p>
            <a:r>
              <a:rPr lang="it-IT" dirty="0"/>
              <a:t>Interfaccia con manipolatore esterno</a:t>
            </a:r>
          </a:p>
          <a:p>
            <a:r>
              <a:rPr lang="it-IT" dirty="0"/>
              <a:t>Cambio libreria</a:t>
            </a:r>
          </a:p>
          <a:p>
            <a:r>
              <a:rPr lang="it-IT" dirty="0"/>
              <a:t>Introduzione del </a:t>
            </a:r>
            <a:r>
              <a:rPr lang="it-IT" dirty="0" err="1"/>
              <a:t>tool</a:t>
            </a:r>
            <a:r>
              <a:rPr lang="it-IT" dirty="0"/>
              <a:t> laser</a:t>
            </a:r>
          </a:p>
          <a:p>
            <a:r>
              <a:rPr lang="it-IT" dirty="0"/>
              <a:t>Introduzione della deformabilità degli elementi</a:t>
            </a:r>
          </a:p>
          <a:p>
            <a:r>
              <a:rPr lang="it-IT" dirty="0"/>
              <a:t>Cambio del sistema di visione</a:t>
            </a:r>
          </a:p>
          <a:p>
            <a:r>
              <a:rPr lang="it-IT" dirty="0"/>
              <a:t>Modifica delle dimensioni dei </a:t>
            </a:r>
            <a:r>
              <a:rPr lang="it-IT" dirty="0" err="1"/>
              <a:t>tool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623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CA94F2-5C4E-4E16-A319-D1E101DE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Sviluppo di </a:t>
            </a:r>
            <a:r>
              <a:rPr lang="it-IT" dirty="0" err="1"/>
              <a:t>forceps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B8E8B8-F972-493B-98AE-46274539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La classe </a:t>
            </a:r>
            <a:r>
              <a:rPr lang="it-IT" dirty="0" err="1"/>
              <a:t>forceps</a:t>
            </a:r>
            <a:r>
              <a:rPr lang="it-IT" dirty="0"/>
              <a:t> è già stata sviluppata ma attualmente non può intervenire in alcun modo sulla classe </a:t>
            </a:r>
            <a:r>
              <a:rPr lang="it-IT" dirty="0" err="1"/>
              <a:t>tissue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Per essa si prevedeva che potesse prendere pezzi isolati e spostarli.</a:t>
            </a:r>
            <a:br>
              <a:rPr lang="it-IT" dirty="0"/>
            </a:br>
            <a:r>
              <a:rPr lang="it-IT" dirty="0"/>
              <a:t>Con il metodo </a:t>
            </a:r>
            <a:r>
              <a:rPr lang="it-IT" dirty="0" err="1"/>
              <a:t>getPieces</a:t>
            </a:r>
            <a:r>
              <a:rPr lang="it-IT" dirty="0"/>
              <a:t> è già possibile individuare i pezzi isolati e analizzando poi le sfere che restituisce è anche possibile conoscerne la posizione.</a:t>
            </a:r>
            <a:br>
              <a:rPr lang="it-IT" dirty="0"/>
            </a:br>
            <a:r>
              <a:rPr lang="it-IT" dirty="0"/>
              <a:t>Sarà quindi sufficiente integrare un comando rappresenti la chiusura della pinza per associare la posizione di </a:t>
            </a:r>
            <a:r>
              <a:rPr lang="it-IT" dirty="0" err="1"/>
              <a:t>forceps</a:t>
            </a:r>
            <a:r>
              <a:rPr lang="it-IT" dirty="0"/>
              <a:t> a quella del pezzo.</a:t>
            </a:r>
          </a:p>
          <a:p>
            <a:r>
              <a:rPr lang="it-IT" dirty="0"/>
              <a:t>L’introduzione di questa funzione potrebbe creare dei problemi al metodo </a:t>
            </a:r>
            <a:r>
              <a:rPr lang="it-IT" dirty="0" err="1"/>
              <a:t>getPiecies</a:t>
            </a:r>
            <a:r>
              <a:rPr lang="it-IT" dirty="0"/>
              <a:t> nella classe </a:t>
            </a:r>
            <a:r>
              <a:rPr lang="it-IT" dirty="0" err="1"/>
              <a:t>Patient</a:t>
            </a:r>
            <a:endParaRPr lang="it-IT" dirty="0"/>
          </a:p>
          <a:p>
            <a:r>
              <a:rPr lang="it-IT" dirty="0"/>
              <a:t>Per il futuro si prevede anche che </a:t>
            </a:r>
            <a:r>
              <a:rPr lang="it-IT" dirty="0" err="1"/>
              <a:t>forceps</a:t>
            </a:r>
            <a:r>
              <a:rPr lang="it-IT" dirty="0"/>
              <a:t> possa deformare gli elementi, ma si è giunti alla conclusione che </a:t>
            </a:r>
            <a:r>
              <a:rPr lang="it-IT" dirty="0" err="1"/>
              <a:t>javaFx</a:t>
            </a:r>
            <a:r>
              <a:rPr lang="it-IT" dirty="0"/>
              <a:t> rappresenta un grosso limite in questo senso.</a:t>
            </a:r>
          </a:p>
        </p:txBody>
      </p:sp>
    </p:spTree>
    <p:extLst>
      <p:ext uri="{BB962C8B-B14F-4D97-AF65-F5344CB8AC3E}">
        <p14:creationId xmlns:p14="http://schemas.microsoft.com/office/powerpoint/2010/main" val="362056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F4277-07EE-47FB-B8D2-E7473DD6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di molteplici ‘Livelli’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2CD26B-5D22-46D9-AE2C-8769765C3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prevede che il programma possa offrire diverse difficoltà , dato il suo scopo finale di tipo educativo.</a:t>
            </a:r>
          </a:p>
          <a:p>
            <a:r>
              <a:rPr lang="it-IT" dirty="0"/>
              <a:t>Attualmente è previsto un solo </a:t>
            </a:r>
            <a:r>
              <a:rPr lang="it-IT" dirty="0" err="1"/>
              <a:t>patient</a:t>
            </a:r>
            <a:r>
              <a:rPr lang="it-IT" dirty="0"/>
              <a:t>, in futuro sarà necessario creare delle classi che ereditano da questa con lo scopo di costruire diversi modelli (ora definiti nel costruttore).</a:t>
            </a:r>
          </a:p>
          <a:p>
            <a:r>
              <a:rPr lang="it-IT" dirty="0"/>
              <a:t>Poi l’interazione con questi dovrà essere ridefinita nella classe che operazioni in </a:t>
            </a:r>
            <a:r>
              <a:rPr lang="it-IT" dirty="0" err="1"/>
              <a:t>runtime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243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B77197-942D-47DE-91F7-BBE00C68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Interfaccia con manipolatore esterno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51F593-F5BF-43DB-AFB1-FA665CE0F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Lo scopo PRINCIPALE del progetto è quello di rapportarsi con un manipolatore esterno che gli aspiranti medici possano usare per esercitarsi. </a:t>
            </a:r>
          </a:p>
          <a:p>
            <a:r>
              <a:rPr lang="it-IT" dirty="0"/>
              <a:t>Questo attualmente è collegato ad un Arduino che deve comunicare con </a:t>
            </a:r>
            <a:r>
              <a:rPr lang="it-IT" dirty="0" err="1"/>
              <a:t>eclipse</a:t>
            </a:r>
            <a:r>
              <a:rPr lang="it-IT" dirty="0"/>
              <a:t>.</a:t>
            </a:r>
          </a:p>
          <a:p>
            <a:r>
              <a:rPr lang="it-IT" dirty="0"/>
              <a:t>Bisognerà migrare parte dei comandi dalla tastiera al manipolatore esterno così da avere una rappresentazione reale dei movimenti. </a:t>
            </a:r>
            <a:br>
              <a:rPr lang="it-IT" dirty="0"/>
            </a:br>
            <a:r>
              <a:rPr lang="it-IT" dirty="0"/>
              <a:t>Le braccia simulano solo la posizione spaziale del </a:t>
            </a:r>
            <a:r>
              <a:rPr lang="it-IT" dirty="0" err="1"/>
              <a:t>tool</a:t>
            </a:r>
            <a:r>
              <a:rPr lang="it-IT" dirty="0"/>
              <a:t>, mentre la posizione del </a:t>
            </a:r>
            <a:r>
              <a:rPr lang="it-IT" dirty="0" err="1"/>
              <a:t>tool</a:t>
            </a:r>
            <a:r>
              <a:rPr lang="it-IT" dirty="0"/>
              <a:t> (rispetto al polso) viene gestita separatamente</a:t>
            </a:r>
          </a:p>
        </p:txBody>
      </p:sp>
    </p:spTree>
    <p:extLst>
      <p:ext uri="{BB962C8B-B14F-4D97-AF65-F5344CB8AC3E}">
        <p14:creationId xmlns:p14="http://schemas.microsoft.com/office/powerpoint/2010/main" val="349200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1D5FAC-471E-463B-92B2-C7B7EA86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Cambio libreria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C7A7FD-0F41-4D2A-913E-75B6D249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eventualità per rendere il progetto più realistico possibile, è quello di utilizzare una diversa libreria o addirittura linguaggio ( si pensava a </a:t>
            </a:r>
            <a:r>
              <a:rPr lang="it-IT" dirty="0" err="1"/>
              <a:t>unity</a:t>
            </a:r>
            <a:r>
              <a:rPr lang="it-IT" dirty="0"/>
              <a:t>). In questo modo sarebbe possibile portarsi più vicini ad una interfaccia tipica dei videogiochi ed avere a disposizione funzioni per la manipolazione, deformazione e interazione fra oggetti tridimensionali.</a:t>
            </a:r>
          </a:p>
          <a:p>
            <a:r>
              <a:rPr lang="it-IT" dirty="0"/>
              <a:t>Potrebbe non essere adatto come progetto per il corso di java</a:t>
            </a:r>
          </a:p>
        </p:txBody>
      </p:sp>
    </p:spTree>
    <p:extLst>
      <p:ext uri="{BB962C8B-B14F-4D97-AF65-F5344CB8AC3E}">
        <p14:creationId xmlns:p14="http://schemas.microsoft.com/office/powerpoint/2010/main" val="317683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F3B7C3-5374-4447-BFBF-A3AFB49B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del </a:t>
            </a:r>
            <a:r>
              <a:rPr lang="it-IT" dirty="0" err="1"/>
              <a:t>tool</a:t>
            </a:r>
            <a:r>
              <a:rPr lang="it-IT" dirty="0"/>
              <a:t> laser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9D772E-F579-4CC0-BA5A-4755CD13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Osservando i video delle operazioni ci si è resi conto che spesso viene utilizzato anche un altro </a:t>
            </a:r>
            <a:r>
              <a:rPr lang="it-IT" dirty="0" err="1"/>
              <a:t>tool</a:t>
            </a:r>
            <a:r>
              <a:rPr lang="it-IT" dirty="0"/>
              <a:t>. </a:t>
            </a:r>
            <a:r>
              <a:rPr lang="it-IT" dirty="0" err="1"/>
              <a:t>Nelklo</a:t>
            </a:r>
            <a:r>
              <a:rPr lang="it-IT" dirty="0"/>
              <a:t> specifico questo sarebbe un laser che punta uno spazio con una luce rossa e poi sotto comando dell’operatore crea una piccola circonferenza di taglio.</a:t>
            </a:r>
          </a:p>
          <a:p>
            <a:r>
              <a:rPr lang="it-IT" dirty="0"/>
              <a:t>Questo può essere implementato abbastanza facilmente come figlio della classe </a:t>
            </a:r>
            <a:r>
              <a:rPr lang="it-IT" dirty="0" err="1"/>
              <a:t>tool</a:t>
            </a:r>
            <a:r>
              <a:rPr lang="it-IT" dirty="0"/>
              <a:t>.</a:t>
            </a:r>
          </a:p>
          <a:p>
            <a:r>
              <a:rPr lang="it-IT" dirty="0"/>
              <a:t>Si consiglia la visione dei video per poterne comprendere al meglio il funzionamento (i video ovviamente rappresentano delle operazioni nelle interiore umane, possibili problemi per i deboli di stomaco)</a:t>
            </a:r>
          </a:p>
        </p:txBody>
      </p:sp>
    </p:spTree>
    <p:extLst>
      <p:ext uri="{BB962C8B-B14F-4D97-AF65-F5344CB8AC3E}">
        <p14:creationId xmlns:p14="http://schemas.microsoft.com/office/powerpoint/2010/main" val="4248202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922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Tema di Office</vt:lpstr>
      <vt:lpstr>PROGETTO LAPAROSCOPIA</vt:lpstr>
      <vt:lpstr>Descrizione generale</vt:lpstr>
      <vt:lpstr>Consigli generali</vt:lpstr>
      <vt:lpstr>Sviluppi futuri</vt:lpstr>
      <vt:lpstr>Sviluppo di forceps</vt:lpstr>
      <vt:lpstr>Introduzione di molteplici ‘Livelli’</vt:lpstr>
      <vt:lpstr>Interfaccia con manipolatore esterno</vt:lpstr>
      <vt:lpstr>Cambio libreria</vt:lpstr>
      <vt:lpstr>Introduzione del tool laser</vt:lpstr>
      <vt:lpstr>Introduzione della deformabilità degli elementi</vt:lpstr>
      <vt:lpstr>Cambio del sistema di visione</vt:lpstr>
      <vt:lpstr>Modifica delle dimensioni dei tool</vt:lpstr>
      <vt:lpstr>Due versioni </vt:lpstr>
      <vt:lpstr>getPieces</vt:lpstr>
      <vt:lpstr>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LAPAROSCOPIA</dc:title>
  <dc:creator>Ettore Gorni</dc:creator>
  <cp:lastModifiedBy>Ettore Gorni</cp:lastModifiedBy>
  <cp:revision>13</cp:revision>
  <dcterms:created xsi:type="dcterms:W3CDTF">2017-09-22T13:04:22Z</dcterms:created>
  <dcterms:modified xsi:type="dcterms:W3CDTF">2017-09-27T15:53:15Z</dcterms:modified>
</cp:coreProperties>
</file>