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5.xml" ContentType="application/vnd.openxmlformats-officedocument.theme+xml"/>
  <Override PartName="/ppt/slideLayouts/slideLayout27.xml" ContentType="application/vnd.openxmlformats-officedocument.presentationml.slideLayout+xml"/>
  <Override PartName="/ppt/theme/theme26.xml" ContentType="application/vnd.openxmlformats-officedocument.theme+xml"/>
  <Override PartName="/ppt/slideLayouts/slideLayout28.xml" ContentType="application/vnd.openxmlformats-officedocument.presentationml.slideLayout+xml"/>
  <Override PartName="/ppt/theme/theme27.xml" ContentType="application/vnd.openxmlformats-officedocument.theme+xml"/>
  <Override PartName="/ppt/slideLayouts/slideLayout29.xml" ContentType="application/vnd.openxmlformats-officedocument.presentationml.slideLayout+xml"/>
  <Override PartName="/ppt/theme/theme28.xml" ContentType="application/vnd.openxmlformats-officedocument.theme+xml"/>
  <Override PartName="/ppt/slideLayouts/slideLayout30.xml" ContentType="application/vnd.openxmlformats-officedocument.presentationml.slideLayout+xml"/>
  <Override PartName="/ppt/theme/theme29.xml" ContentType="application/vnd.openxmlformats-officedocument.theme+xml"/>
  <Override PartName="/ppt/slideLayouts/slideLayout31.xml" ContentType="application/vnd.openxmlformats-officedocument.presentationml.slideLayout+xml"/>
  <Override PartName="/ppt/theme/theme30.xml" ContentType="application/vnd.openxmlformats-officedocument.theme+xml"/>
  <Override PartName="/ppt/slideLayouts/slideLayout32.xml" ContentType="application/vnd.openxmlformats-officedocument.presentationml.slideLayout+xml"/>
  <Override PartName="/ppt/theme/theme31.xml" ContentType="application/vnd.openxmlformats-officedocument.theme+xml"/>
  <Override PartName="/ppt/slideLayouts/slideLayout33.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notesMasterIdLst>
    <p:notesMasterId r:id="rId53"/>
  </p:notesMasterIdLst>
  <p:sldIdLst>
    <p:sldId id="256" r:id="rId33"/>
    <p:sldId id="257" r:id="rId34"/>
    <p:sldId id="258" r:id="rId35"/>
    <p:sldId id="280" r:id="rId36"/>
    <p:sldId id="281" r:id="rId37"/>
    <p:sldId id="262" r:id="rId38"/>
    <p:sldId id="270" r:id="rId39"/>
    <p:sldId id="269" r:id="rId40"/>
    <p:sldId id="276" r:id="rId41"/>
    <p:sldId id="277" r:id="rId42"/>
    <p:sldId id="283" r:id="rId43"/>
    <p:sldId id="284" r:id="rId44"/>
    <p:sldId id="274" r:id="rId45"/>
    <p:sldId id="285" r:id="rId46"/>
    <p:sldId id="286" r:id="rId47"/>
    <p:sldId id="287" r:id="rId48"/>
    <p:sldId id="282" r:id="rId49"/>
    <p:sldId id="275" r:id="rId50"/>
    <p:sldId id="278" r:id="rId51"/>
    <p:sldId id="279" r:id="rId52"/>
  </p:sldIdLst>
  <p:sldSz cx="9144000" cy="5143500" type="screen16x9"/>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78079BA2-B290-4BE6-9A29-63DFA3738B1E}">
          <p14:sldIdLst>
            <p14:sldId id="256"/>
            <p14:sldId id="257"/>
            <p14:sldId id="258"/>
            <p14:sldId id="280"/>
            <p14:sldId id="281"/>
            <p14:sldId id="262"/>
            <p14:sldId id="270"/>
            <p14:sldId id="269"/>
            <p14:sldId id="276"/>
            <p14:sldId id="277"/>
            <p14:sldId id="283"/>
            <p14:sldId id="284"/>
            <p14:sldId id="274"/>
            <p14:sldId id="285"/>
            <p14:sldId id="286"/>
            <p14:sldId id="287"/>
            <p14:sldId id="282"/>
          </p14:sldIdLst>
        </p14:section>
        <p14:section name="בלגן" id="{706150B1-8F37-43F1-8E24-F6300C68D436}">
          <p14:sldIdLst>
            <p14:sldId id="275"/>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08" autoAdjust="0"/>
  </p:normalViewPr>
  <p:slideViewPr>
    <p:cSldViewPr snapToGrid="0">
      <p:cViewPr varScale="1">
        <p:scale>
          <a:sx n="79" d="100"/>
          <a:sy n="79" d="100"/>
        </p:scale>
        <p:origin x="16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notesMaster" Target="notesMasters/notesMaster1.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tableStyles" Target="tableStyle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6T21:05:07.201"/>
    </inkml:context>
    <inkml:brush xml:id="br0">
      <inkml:brushProperty name="width" value="0.05" units="cm"/>
      <inkml:brushProperty name="height" value="0.05" units="cm"/>
      <inkml:brushProperty name="color" value="#FF0066"/>
      <inkml:brushProperty name="ignorePressure" value="1"/>
    </inkml:brush>
  </inkml:definitions>
  <inkml:trace contextRef="#ctx0" brushRef="#br0">2981 465,'0'81,"-13"93,6-134,-1 0,-1 0,-3-2,-21 51,-5 0,-5-2,-59 92,-53 106,85-145,-92 181,-145 256,224-444,-1-2,-82 176,155-281,2 1,1 0,1 0,1 1,-2 29,-2 141,9-138,0-1,3 0,2 0,3-1,27 108,-22-127,1-1,1-1,3 0,1-1,1-1,2 0,2-2,29 34,-39-52,-2-1,1 0,1-1,0 0,29 21,-40-33,-1 0,1 0,0 0,-1 0,1-1,-1 1,1-1,0 1,0-1,-1 0,1 1,0-1,2 0,-3-1,0 1,0 0,-1-1,1 1,0-1,-1 1,1-1,0 1,-1-1,1 0,0 1,-1-1,1 0,-1 1,1-1,-1 0,0 0,1 1,-1-1,0 0,1 0,-1 0,0 0,0 1,0-1,0 0,0 0,0 0,0 0,0 0,0 0,0 1,-1-2,-3-20,-1 0,-1 1,0-1,-2 1,-1 1,-20-36,-209-336,-37 12,249 345,-143-190,-268-371,34-16,338 502,5-3,5-2,5-3,-58-203,93 257,2 0,2 0,4-1,3-1,2 1,3 0,3 0,3 0,3 0,33-118,-15 107,4 0,2 2,82-127,-83 151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6T21:05:07.721"/>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0 108,'630'-93,"-494"83,0 6,226 22,-330-15,0 1,0 2,-1 1,0 2,0 1,-1 1,0 2,-1 1,-1 1,0 1,-1 2,33 27,-13 0,-1 3,-3 2,53 80,89 178,-122-190,-5 3,64 197,-102-254,-4 1,-2 0,-3 1,-3 0,-3 1,-3 0,-6 72,2-125,0-1,0 0,-1 0,-1 0,0 0,-1-1,0 0,-1 0,0 0,-1 0,-1-1,1 0,-2-1,-10 11,-22 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6T21:05:08.532"/>
    </inkml:context>
    <inkml:brush xml:id="br0">
      <inkml:brushProperty name="width" value="0.05" units="cm"/>
      <inkml:brushProperty name="height" value="0.05" units="cm"/>
      <inkml:brushProperty name="color" value="#FF0066"/>
      <inkml:brushProperty name="ignorePressure" value="1"/>
    </inkml:brush>
  </inkml:definitions>
  <inkml:trace contextRef="#ctx0" brushRef="#br0">57 1,'153'-1,"441"7,-6 38,-442-22,279 80,-319-66,0 4,-3 5,127 75,-107-44,-4 4,197 173,-255-195,-1 3,-4 1,-2 4,-4 1,-2 3,46 90,-75-121,-2 1,-1 1,-2 0,-2 1,-2 1,-2 0,-1 0,-3 0,-1 1,-4 57,-1-78,0-1,-2 0,0 1,-2-2,0 1,-2-1,0 0,-1 0,-1-1,-1 0,-1-1,0-1,-2 0,0 0,-1-1,0-1,-2-1,0 0,0-1,-2-1,-29 17,27-20,-1-1,1 0,-2-2,1-1,-1 0,-37 3,-141-1,135-11,-1-3,1-2,0-4,-85-26,-254-107,-278-157,180 75,-11 28,494 192,11 4,-1-1,0 1,0 1,-16-3,24 5,0 0,0 0,0 0,1 0,-1 0,0 1,0-1,0 1,0-1,0 1,1-1,-1 1,0 0,1 0,-1 0,0 0,1 0,-1 0,1 1,0-1,-1 0,1 1,0-1,0 1,0-1,0 1,0 0,0-1,-1 4,-11 36,1 1,2 0,-6 67,1-12,-116 447,61-284,55-198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6T21:05:09"/>
    </inkml:context>
    <inkml:brush xml:id="br0">
      <inkml:brushProperty name="width" value="0.05" units="cm"/>
      <inkml:brushProperty name="height" value="0.05" units="cm"/>
      <inkml:brushProperty name="color" value="#FF0066"/>
      <inkml:brushProperty name="ignorePressure" value="1"/>
    </inkml:brush>
  </inkml:definitions>
  <inkml:trace contextRef="#ctx0" brushRef="#br0">307 0,'21'102,"-3"1,3 118,-12 212,-8-336,-38 834,-48 1,51-586,-5 44,-114 1419,131-1378,16-295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6T21:05:10.004"/>
    </inkml:context>
    <inkml:brush xml:id="br0">
      <inkml:brushProperty name="width" value="0.05" units="cm"/>
      <inkml:brushProperty name="height" value="0.05" units="cm"/>
      <inkml:brushProperty name="color" value="#FF0066"/>
      <inkml:brushProperty name="ignorePressure" value="1"/>
    </inkml:brush>
  </inkml:definitions>
  <inkml:trace contextRef="#ctx0" brushRef="#br0">0 1,'19'17,"1"0,1-1,1-1,0-2,0 0,2-1,35 13,182 47,-98-41,238 22,156-29,944-107,-1421 77,21-4,1 3,160 9,-219 0,-1 1,0 1,-1 1,1 0,-1 2,0 1,0 0,-1 2,0 0,-1 1,0 1,-1 0,0 2,-1 0,28 31,-23-16,-1 1,-1 1,-2 1,-1 0,-2 1,-1 1,-2 1,11 48,-2 17,15 178,-23-83,-14 214,-1-365,-2 1,-2-1,-2 0,-20 66,23-96,0 0,-1 0,-1 0,0-1,-1 0,0-1,-1 0,0 0,-1-1,0 0,-1-1,0 0,-1 0,0-1,0-1,-1 0,-15 7,-1-4,0-1,-1-1,0-2,0-1,-1-1,-38 1,-192-10,171 0,78 4,0-1,1 0,-1-1,1 0,-22-7,28 7,0-1,0 1,1-1,-1 0,1 0,0 0,-1 0,2-1,-1 0,0 0,1 0,0 0,0 0,0-1,-4-7,-2-12,1 0,1 0,0-1,-3-40,5 35,-1 0,-17-52,16 63,-1 1,0 1,-2 0,0 0,-1 0,0 2,-23-25,25 32,0 0,0 1,0 0,-1 0,0 1,-1 0,1 1,-1 0,0 1,0 0,0 1,-1 0,1 1,-13-1,5 1,1 1,-1 1,0 1,0 0,1 2,-1 0,1 1,-1 1,1 0,1 2,-1 0,1 1,1 0,-1 2,1 0,1 1,0 0,-26 26,15-10,0 1,2 1,2 1,0 1,2 1,1 1,2 1,2 0,0 1,3 1,1 0,1 1,2 0,-5 59,1 34,-3 39,-67 300,4-201,38-147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1DE1EB6-EBDB-4F7C-9F05-68229C662473}" type="datetimeFigureOut">
              <a:rPr lang="he-IL" smtClean="0"/>
              <a:t>י"ח/שבט/תשפ"ה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7DFCCFC-4C3F-4167-B0FD-EC1590924898}" type="slidenum">
              <a:rPr lang="he-IL" smtClean="0"/>
              <a:t>‹#›</a:t>
            </a:fld>
            <a:endParaRPr lang="he-IL"/>
          </a:p>
        </p:txBody>
      </p:sp>
    </p:spTree>
    <p:extLst>
      <p:ext uri="{BB962C8B-B14F-4D97-AF65-F5344CB8AC3E}">
        <p14:creationId xmlns:p14="http://schemas.microsoft.com/office/powerpoint/2010/main" val="85009275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he.wikipedia.org/wiki/%D7%94%D7%A2%D7%AA_%D7%94%D7%A2%D7%AA%D7%99%D7%A7%D7%94"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he.wikipedia.org/wiki/%D7%91%D7%95%D7%91%D7%94_%D7%9E%D7%9B%D7%A0%D7%99%D7%AA"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he.wikipedia.org/wiki/DALL-E" TargetMode="External"/><Relationship Id="rId3" Type="http://schemas.openxmlformats.org/officeDocument/2006/relationships/hyperlink" Target="https://he.wikipedia.org/wiki/%D7%9C%D7%9E%D7%99%D7%93%D7%94_%D7%A2%D7%9E%D7%95%D7%A7%D7%94" TargetMode="External"/><Relationship Id="rId7" Type="http://schemas.openxmlformats.org/officeDocument/2006/relationships/hyperlink" Target="https://he.wikipedia.org/wiki/GP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he.wikipedia.org/wiki/BERT_(%D7%9E%D7%95%D7%93%D7%9C_%D7%A9%D7%A4%D7%94)" TargetMode="External"/><Relationship Id="rId5" Type="http://schemas.openxmlformats.org/officeDocument/2006/relationships/hyperlink" Target="https://he.wikipedia.org/wiki/%D7%9E%D7%95%D7%93%D7%9C_%D7%A9%D7%A4%D7%94" TargetMode="External"/><Relationship Id="rId10" Type="http://schemas.openxmlformats.org/officeDocument/2006/relationships/hyperlink" Target="https://he.wikipedia.org/wiki/Stable_Diffusion" TargetMode="External"/><Relationship Id="rId4" Type="http://schemas.openxmlformats.org/officeDocument/2006/relationships/hyperlink" Target="https://he.wikipedia.org/wiki/%D7%9E%D7%95%D7%93%D7%9C_%D7%92%D7%A0%D7%A8%D7%98%D7%99%D7%91%D7%99" TargetMode="External"/><Relationship Id="rId9" Type="http://schemas.openxmlformats.org/officeDocument/2006/relationships/hyperlink" Target="https://he.wikipedia.org/wiki/Midjourne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בינה מלאכותית (</a:t>
            </a:r>
            <a:r>
              <a:rPr lang="en-US" dirty="0"/>
              <a:t>AI) </a:t>
            </a:r>
            <a:r>
              <a:rPr lang="he-IL" dirty="0"/>
              <a:t>היא טכנולוגיה המאפשרת למכונות לחשוב ולפעול כמו בני אדם. היא כוללת למידה, הסקת מסקנות, פתרון בעיות, ותקשורת בשפה טבעית.</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3</a:t>
            </a:fld>
            <a:endParaRPr lang="he-IL"/>
          </a:p>
        </p:txBody>
      </p:sp>
    </p:spTree>
    <p:extLst>
      <p:ext uri="{BB962C8B-B14F-4D97-AF65-F5344CB8AC3E}">
        <p14:creationId xmlns:p14="http://schemas.microsoft.com/office/powerpoint/2010/main" val="433121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בחירת המודל המתאים תלויה בסוג התוכן שברצונך לייצר:</a:t>
            </a:r>
            <a:endParaRPr lang="he-IL" dirty="0"/>
          </a:p>
          <a:p>
            <a:pPr>
              <a:buFont typeface="Arial" panose="020B0604020202020204" pitchFamily="34" charset="0"/>
              <a:buChar char="•"/>
            </a:pPr>
            <a:r>
              <a:rPr lang="he-IL" b="1" dirty="0"/>
              <a:t>רשתות גנרטיביות מתחרות (</a:t>
            </a:r>
            <a:r>
              <a:rPr lang="en-US" b="1" dirty="0"/>
              <a:t> GANs):</a:t>
            </a:r>
            <a:r>
              <a:rPr lang="en-US" dirty="0"/>
              <a:t> </a:t>
            </a:r>
            <a:r>
              <a:rPr lang="he-IL" dirty="0"/>
              <a:t>מתאימות במיוחד ליצירת תמונות או סרטונים. </a:t>
            </a:r>
            <a:r>
              <a:rPr lang="en-US" dirty="0"/>
              <a:t>GANs </a:t>
            </a:r>
            <a:r>
              <a:rPr lang="he-IL" dirty="0"/>
              <a:t>פועלות על ידי התמודדות בין שתי רשתות עצביות - גנרטור (</a:t>
            </a:r>
            <a:r>
              <a:rPr lang="en-US" dirty="0"/>
              <a:t>Generator) </a:t>
            </a:r>
            <a:r>
              <a:rPr lang="he-IL" dirty="0" err="1"/>
              <a:t>ודיסקרימינטור</a:t>
            </a:r>
            <a:r>
              <a:rPr lang="he-IL" dirty="0"/>
              <a:t> (</a:t>
            </a:r>
            <a:r>
              <a:rPr lang="en-US" dirty="0"/>
              <a:t>Discriminator) - </a:t>
            </a:r>
            <a:r>
              <a:rPr lang="he-IL" dirty="0"/>
              <a:t>כדי לייצר תוצרים ריאליסטיים.</a:t>
            </a:r>
          </a:p>
          <a:p>
            <a:pPr>
              <a:buFont typeface="Arial" panose="020B0604020202020204" pitchFamily="34" charset="0"/>
              <a:buChar char="•"/>
            </a:pPr>
            <a:r>
              <a:rPr lang="he-IL" b="1" dirty="0"/>
              <a:t>מקודדים </a:t>
            </a:r>
            <a:r>
              <a:rPr lang="he-IL" b="1" dirty="0" err="1"/>
              <a:t>אוטואסוציאטיביים</a:t>
            </a:r>
            <a:r>
              <a:rPr lang="he-IL" b="1" dirty="0"/>
              <a:t> משתנים (</a:t>
            </a:r>
            <a:r>
              <a:rPr lang="en-US" b="1" dirty="0"/>
              <a:t>VAEs):</a:t>
            </a:r>
            <a:r>
              <a:rPr lang="en-US" dirty="0"/>
              <a:t> </a:t>
            </a:r>
            <a:r>
              <a:rPr lang="he-IL" dirty="0"/>
              <a:t>משמשים בעיקר ליצירת תמונות. </a:t>
            </a:r>
            <a:r>
              <a:rPr lang="en-US" dirty="0"/>
              <a:t>VAEs </a:t>
            </a:r>
            <a:r>
              <a:rPr lang="he-IL" dirty="0"/>
              <a:t>מייצרים תוצרים על בסיס ייצוג דחוס של נתוני הקלט.</a:t>
            </a:r>
          </a:p>
          <a:p>
            <a:pPr>
              <a:buFont typeface="Arial" panose="020B0604020202020204" pitchFamily="34" charset="0"/>
              <a:buChar char="•"/>
            </a:pPr>
            <a:r>
              <a:rPr lang="he-IL" b="1" dirty="0" err="1"/>
              <a:t>טרנספורמרים</a:t>
            </a:r>
            <a:r>
              <a:rPr lang="he-IL" b="1" dirty="0"/>
              <a:t> (</a:t>
            </a:r>
            <a:r>
              <a:rPr lang="en-US" b="1" dirty="0"/>
              <a:t>Transformers):</a:t>
            </a:r>
            <a:r>
              <a:rPr lang="en-US" dirty="0"/>
              <a:t> </a:t>
            </a:r>
            <a:r>
              <a:rPr lang="he-IL" dirty="0"/>
              <a:t>אידיאליים ליצירת טקסט ותוכן בשפה טבעית. מודלים כמו </a:t>
            </a:r>
            <a:r>
              <a:rPr lang="en-US" dirty="0"/>
              <a:t>GPT-3 </a:t>
            </a:r>
            <a:r>
              <a:rPr lang="he-IL" dirty="0"/>
              <a:t>ו-</a:t>
            </a:r>
            <a:r>
              <a:rPr lang="en-US" dirty="0"/>
              <a:t>GPT-4 </a:t>
            </a:r>
            <a:r>
              <a:rPr lang="he-IL" dirty="0"/>
              <a:t>נמצאים בשימוש נרחב במשימות של יצירת טקסט ובינה מלאכותית </a:t>
            </a:r>
            <a:r>
              <a:rPr lang="he-IL" dirty="0" err="1"/>
              <a:t>שיחתית</a:t>
            </a:r>
            <a:r>
              <a:rPr lang="he-IL" dirty="0"/>
              <a:t>.</a:t>
            </a:r>
          </a:p>
          <a:p>
            <a:pPr>
              <a:buFont typeface="Arial" panose="020B0604020202020204" pitchFamily="34" charset="0"/>
              <a:buChar char="•"/>
            </a:pPr>
            <a:r>
              <a:rPr lang="he-IL" b="1" dirty="0"/>
              <a:t>רשתות נוירונים חוזרות (</a:t>
            </a:r>
            <a:r>
              <a:rPr lang="en-US" b="1" dirty="0"/>
              <a:t>RNNs):</a:t>
            </a:r>
            <a:r>
              <a:rPr lang="en-US" dirty="0"/>
              <a:t> </a:t>
            </a:r>
            <a:r>
              <a:rPr lang="he-IL" dirty="0"/>
              <a:t>משמשות לעיתים קרובות ליצירת רצפים, כגון יצירת מוזיקה או חיזוי נתונים בסדרות זמן.</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12</a:t>
            </a:fld>
            <a:endParaRPr lang="he-IL"/>
          </a:p>
        </p:txBody>
      </p:sp>
    </p:spTree>
    <p:extLst>
      <p:ext uri="{BB962C8B-B14F-4D97-AF65-F5344CB8AC3E}">
        <p14:creationId xmlns:p14="http://schemas.microsoft.com/office/powerpoint/2010/main" val="4042857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עיבוד מקדים של הנתונים. זהו שלב קריטי לפני הזנת הנתונים למודל. אנחנו צריכים לנקות, לנרמל ולשנות את הנתונים הגולמיים לתבנית שבינה המלאכותית יכולה ללמוד ממנה. </a:t>
            </a:r>
          </a:p>
          <a:p>
            <a:r>
              <a:rPr lang="he-IL" dirty="0"/>
              <a:t>לטקסט, זה יכול לכלול פירוק למילים (</a:t>
            </a:r>
            <a:r>
              <a:rPr lang="en-US" dirty="0"/>
              <a:t> tokenization), </a:t>
            </a:r>
            <a:r>
              <a:rPr lang="he-IL" b="1" dirty="0"/>
              <a:t>הסרת מילות קישור (</a:t>
            </a:r>
            <a:r>
              <a:rPr lang="en-US" b="1" dirty="0"/>
              <a:t>stop word removal)</a:t>
            </a:r>
            <a:r>
              <a:rPr lang="en-US" dirty="0"/>
              <a:t> </a:t>
            </a:r>
            <a:r>
              <a:rPr lang="he-IL" dirty="0"/>
              <a:t> או פעולות נוספות. </a:t>
            </a:r>
          </a:p>
          <a:p>
            <a:r>
              <a:rPr lang="he-IL" dirty="0"/>
              <a:t>לתמונות, עיבוד מקדים עשוי לכלול שינוי גודל, נרמול ערכי פיקסל או הגדלת כמות </a:t>
            </a:r>
            <a:r>
              <a:rPr lang="he-IL" dirty="0" err="1"/>
              <a:t>הדאטא</a:t>
            </a:r>
            <a:r>
              <a:rPr lang="he-IL" dirty="0"/>
              <a:t> לשיפור ביצועי המודל.</a:t>
            </a:r>
          </a:p>
          <a:p>
            <a:r>
              <a:rPr lang="he-IL" dirty="0"/>
              <a:t>(על ידי יצירת וריאציות של תמונות קיימות – סיבוב היפוך, הוספת רעש - אנו יכולים להגדיל את כמות הנתונים, למנוע "</a:t>
            </a:r>
            <a:r>
              <a:rPr lang="en-US" dirty="0"/>
              <a:t>Overfitting" </a:t>
            </a:r>
            <a:r>
              <a:rPr lang="he-IL" dirty="0"/>
              <a:t>ולשפר את הדיוק והגמישות של המודל.) </a:t>
            </a:r>
          </a:p>
          <a:p>
            <a:r>
              <a:rPr lang="he-IL" dirty="0"/>
              <a:t> המטרה היא לקבל נתונים נקיים, עקביים ומוכנים לאימון.</a:t>
            </a:r>
          </a:p>
          <a:p>
            <a:endParaRPr lang="he-IL" dirty="0"/>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13</a:t>
            </a:fld>
            <a:endParaRPr lang="he-IL"/>
          </a:p>
        </p:txBody>
      </p:sp>
    </p:spTree>
    <p:extLst>
      <p:ext uri="{BB962C8B-B14F-4D97-AF65-F5344CB8AC3E}">
        <p14:creationId xmlns:p14="http://schemas.microsoft.com/office/powerpoint/2010/main" val="1478096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לאמן את המודל, ניתן להשתמש בסביבות כמו </a:t>
            </a:r>
            <a:r>
              <a:rPr lang="en-US" dirty="0"/>
              <a:t>TensorFlow, </a:t>
            </a:r>
            <a:r>
              <a:rPr lang="en-US" dirty="0" err="1"/>
              <a:t>PyTorch</a:t>
            </a:r>
            <a:r>
              <a:rPr lang="en-US" dirty="0"/>
              <a:t> </a:t>
            </a:r>
            <a:r>
              <a:rPr lang="he-IL" dirty="0"/>
              <a:t>או </a:t>
            </a:r>
            <a:r>
              <a:rPr lang="en-US" dirty="0" err="1"/>
              <a:t>Keras</a:t>
            </a:r>
            <a:r>
              <a:rPr lang="en-US" dirty="0"/>
              <a:t>. </a:t>
            </a:r>
            <a:r>
              <a:rPr lang="he-IL" dirty="0"/>
              <a:t>תהליך האימון כולל הזנת נתונים למודל, כך שהוא ילמד לזהות דפוסים. משך האימון תלוי בגודל הנתונים ובמורכבות המודל, ויכול להימשך משעות ועד שבועות. מודלים גדולים כמו </a:t>
            </a:r>
            <a:r>
              <a:rPr lang="en-US" dirty="0"/>
              <a:t>GPT-3, </a:t>
            </a:r>
            <a:r>
              <a:rPr lang="he-IL" dirty="0"/>
              <a:t>לדוגמה, אומנו על מאות מיליארדי פרמטרים ודורשים משאבי חישוב עצומים.</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14</a:t>
            </a:fld>
            <a:endParaRPr lang="he-IL"/>
          </a:p>
        </p:txBody>
      </p:sp>
    </p:spTree>
    <p:extLst>
      <p:ext uri="{BB962C8B-B14F-4D97-AF65-F5344CB8AC3E}">
        <p14:creationId xmlns:p14="http://schemas.microsoft.com/office/powerpoint/2010/main" val="203649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האימון הראשוני, יש צורך בכיול עדין (</a:t>
            </a:r>
            <a:r>
              <a:rPr lang="en-US" dirty="0"/>
              <a:t>fine-tuning) </a:t>
            </a:r>
            <a:r>
              <a:rPr lang="he-IL" dirty="0"/>
              <a:t>כדי לשפר את ביצועי המודל. ניתן לעשות זאת על ידי התאמת היפר-פרמטרים, הוספת שכבות לרשת הנוירונים, או ניסוי בארכיטקטורות שונות. כיול עדין מבטיח שהמודל יהיה לא רק מדויק, אלא גם מותאם ליישומים בעולם האמיתי.</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15</a:t>
            </a:fld>
            <a:endParaRPr lang="he-IL"/>
          </a:p>
        </p:txBody>
      </p:sp>
    </p:spTree>
    <p:extLst>
      <p:ext uri="{BB962C8B-B14F-4D97-AF65-F5344CB8AC3E}">
        <p14:creationId xmlns:p14="http://schemas.microsoft.com/office/powerpoint/2010/main" val="3203927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שהמודל אומן ועבר כיול עדין, הוא מוכן לפריסה. ניתן לפרוס אותו בענן בפלטפורמות כמו </a:t>
            </a:r>
            <a:r>
              <a:rPr lang="en-US" dirty="0"/>
              <a:t>AWS, Google Cloud </a:t>
            </a:r>
            <a:r>
              <a:rPr lang="he-IL" dirty="0"/>
              <a:t>או </a:t>
            </a:r>
            <a:r>
              <a:rPr lang="en-US" dirty="0"/>
              <a:t>Azure </a:t>
            </a:r>
            <a:r>
              <a:rPr lang="he-IL" dirty="0"/>
              <a:t>לקבלת פתרון גמיש ומדרגי. עבור יישומים קטנים יותר, ניתן לשקול פריסה מקומית. חשוב להגדיר </a:t>
            </a:r>
            <a:r>
              <a:rPr lang="en-US" dirty="0"/>
              <a:t>API </a:t>
            </a:r>
            <a:r>
              <a:rPr lang="he-IL" dirty="0"/>
              <a:t>או ממשקים שיאפשרו למשתמשים וליישומים אחרים לתקשר עם המודל.</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16</a:t>
            </a:fld>
            <a:endParaRPr lang="he-IL"/>
          </a:p>
        </p:txBody>
      </p:sp>
    </p:spTree>
    <p:extLst>
      <p:ext uri="{BB962C8B-B14F-4D97-AF65-F5344CB8AC3E}">
        <p14:creationId xmlns:p14="http://schemas.microsoft.com/office/powerpoint/2010/main" val="1930294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https://www.calibraint.com/blog/generative-ai-tech-stack-infrastructure</a:t>
            </a:r>
            <a:endParaRPr lang="he-IL"/>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17</a:t>
            </a:fld>
            <a:endParaRPr lang="he-IL"/>
          </a:p>
        </p:txBody>
      </p:sp>
    </p:spTree>
    <p:extLst>
      <p:ext uri="{BB962C8B-B14F-4D97-AF65-F5344CB8AC3E}">
        <p14:creationId xmlns:p14="http://schemas.microsoft.com/office/powerpoint/2010/main" val="369887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הפרדה בין הפנטזיות והתיאורית, לבין המימוש בפועל.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הרעיון של מכונות אוטומטיות וכלים טכנולוגיים בעלי בינה הועלה כבר ב</a:t>
            </a:r>
            <a:r>
              <a:rPr lang="he-IL"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עת העתיקה</a:t>
            </a:r>
            <a:r>
              <a:rPr lang="he-IL" sz="1800" dirty="0">
                <a:effectLst/>
                <a:latin typeface="Calibri" panose="020F0502020204030204" pitchFamily="34" charset="0"/>
                <a:ea typeface="Calibri" panose="020F0502020204030204" pitchFamily="34" charset="0"/>
                <a:cs typeface="Arial" panose="020B0604020202020204" pitchFamily="34" charset="0"/>
              </a:rPr>
              <a:t>, עם סיפורים על </a:t>
            </a:r>
            <a:r>
              <a:rPr lang="he-IL"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בובות אוטומטיות</a:t>
            </a:r>
            <a:r>
              <a:rPr lang="he-IL" sz="1800" dirty="0">
                <a:effectLst/>
                <a:latin typeface="Calibri" panose="020F0502020204030204" pitchFamily="34" charset="0"/>
                <a:ea typeface="Calibri" panose="020F0502020204030204" pitchFamily="34" charset="0"/>
                <a:cs typeface="Arial" panose="020B0604020202020204" pitchFamily="34" charset="0"/>
              </a:rPr>
              <a:t> ומכונות שיצרו מוזיקה ואמנות, וממציאים  שעליהם סופר שעיצבו מכונות המסוגלות לכתוב טקסט, להפיק צלילים ולהשמיע מוזיקה.</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אבני הדרך המרכזיות בהתפתחות הבינה המלאכותית, החל משנות ה-50 ועד ימינו.</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1950: מבחן </a:t>
            </a:r>
            <a:r>
              <a:rPr lang="he-IL" sz="1800" b="1" dirty="0" err="1">
                <a:effectLst/>
                <a:latin typeface="Calibri" panose="020F0502020204030204" pitchFamily="34" charset="0"/>
                <a:ea typeface="Calibri" panose="020F0502020204030204" pitchFamily="34" charset="0"/>
                <a:cs typeface="Arial" panose="020B0604020202020204" pitchFamily="34" charset="0"/>
              </a:rPr>
              <a:t>טיורינג</a:t>
            </a:r>
            <a:r>
              <a:rPr lang="he-IL" sz="1800" b="1" dirty="0">
                <a:effectLst/>
                <a:latin typeface="Calibri" panose="020F0502020204030204" pitchFamily="34" charset="0"/>
                <a:ea typeface="Calibri" panose="020F0502020204030204" pitchFamily="34" charset="0"/>
                <a:cs typeface="Arial" panose="020B0604020202020204" pitchFamily="34" charset="0"/>
              </a:rPr>
              <a:t>:</a:t>
            </a:r>
            <a:r>
              <a:rPr lang="he-IL" sz="1800" dirty="0">
                <a:effectLst/>
                <a:latin typeface="Calibri" panose="020F0502020204030204" pitchFamily="34" charset="0"/>
                <a:ea typeface="Calibri" panose="020F0502020204030204" pitchFamily="34" charset="0"/>
                <a:cs typeface="Arial" panose="020B0604020202020204" pitchFamily="34" charset="0"/>
              </a:rPr>
              <a:t> אלן </a:t>
            </a:r>
            <a:r>
              <a:rPr lang="he-IL" sz="1800" dirty="0" err="1">
                <a:effectLst/>
                <a:latin typeface="Calibri" panose="020F0502020204030204" pitchFamily="34" charset="0"/>
                <a:ea typeface="Calibri" panose="020F0502020204030204" pitchFamily="34" charset="0"/>
                <a:cs typeface="Arial" panose="020B0604020202020204" pitchFamily="34" charset="0"/>
              </a:rPr>
              <a:t>טיורינג</a:t>
            </a:r>
            <a:r>
              <a:rPr lang="he-IL" sz="1800" dirty="0">
                <a:effectLst/>
                <a:latin typeface="Calibri" panose="020F0502020204030204" pitchFamily="34" charset="0"/>
                <a:ea typeface="Calibri" panose="020F0502020204030204" pitchFamily="34" charset="0"/>
                <a:cs typeface="Arial" panose="020B0604020202020204" pitchFamily="34" charset="0"/>
              </a:rPr>
              <a:t> מציע מבחן לבחינת אינטליגנציה של מכונות. המבחן בודק האם מכונה יכולה לנהל שיחה עם אדם מבלי שהאדם יבחין שמדובר במכונה.</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1956: כנס </a:t>
            </a:r>
            <a:r>
              <a:rPr lang="he-IL" sz="1800" b="1" dirty="0" err="1">
                <a:effectLst/>
                <a:latin typeface="Calibri" panose="020F0502020204030204" pitchFamily="34" charset="0"/>
                <a:ea typeface="Calibri" panose="020F0502020204030204" pitchFamily="34" charset="0"/>
                <a:cs typeface="Arial" panose="020B0604020202020204" pitchFamily="34" charset="0"/>
              </a:rPr>
              <a:t>דארטמות</a:t>
            </a:r>
            <a:r>
              <a:rPr lang="he-IL" sz="1800" b="1" dirty="0">
                <a:effectLst/>
                <a:latin typeface="Calibri" panose="020F0502020204030204" pitchFamily="34" charset="0"/>
                <a:ea typeface="Calibri" panose="020F0502020204030204" pitchFamily="34" charset="0"/>
                <a:cs typeface="Arial" panose="020B0604020202020204" pitchFamily="34" charset="0"/>
              </a:rPr>
              <a:t>':</a:t>
            </a:r>
            <a:r>
              <a:rPr lang="he-IL" sz="1800" dirty="0">
                <a:effectLst/>
                <a:latin typeface="Calibri" panose="020F0502020204030204" pitchFamily="34" charset="0"/>
                <a:ea typeface="Calibri" panose="020F0502020204030204" pitchFamily="34" charset="0"/>
                <a:cs typeface="Arial" panose="020B0604020202020204" pitchFamily="34" charset="0"/>
              </a:rPr>
              <a:t> המונח "בינה מלאכותית" נטבע, ונוסד באופן רשמי בדיסציפלינה – תחום מחקר.</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1959: למידה עמוקה:</a:t>
            </a:r>
            <a:r>
              <a:rPr lang="he-IL" sz="1800" dirty="0">
                <a:effectLst/>
                <a:latin typeface="Calibri" panose="020F0502020204030204" pitchFamily="34" charset="0"/>
                <a:ea typeface="Calibri" panose="020F0502020204030204" pitchFamily="34" charset="0"/>
                <a:cs typeface="Arial" panose="020B0604020202020204" pitchFamily="34" charset="0"/>
              </a:rPr>
              <a:t> מונח חדש זה מתייחס לשימוש ברשתות נוירונים עמוקות לאימון מודלים על כמויות גדולות של נתונים.</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1966: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ELIZA: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he-IL" sz="1800" dirty="0" err="1">
                <a:effectLst/>
                <a:latin typeface="Calibri" panose="020F0502020204030204" pitchFamily="34" charset="0"/>
                <a:ea typeface="Calibri" panose="020F0502020204030204" pitchFamily="34" charset="0"/>
                <a:cs typeface="Arial" panose="020B0604020202020204" pitchFamily="34" charset="0"/>
              </a:rPr>
              <a:t>הצ'אטבוט</a:t>
            </a:r>
            <a:r>
              <a:rPr lang="he-IL" sz="1800" dirty="0">
                <a:effectLst/>
                <a:latin typeface="Calibri" panose="020F0502020204030204" pitchFamily="34" charset="0"/>
                <a:ea typeface="Calibri" panose="020F0502020204030204" pitchFamily="34" charset="0"/>
                <a:cs typeface="Arial" panose="020B0604020202020204" pitchFamily="34" charset="0"/>
              </a:rPr>
              <a:t> הראשון, שפותח על ידי ג'וזף </a:t>
            </a:r>
            <a:r>
              <a:rPr lang="he-IL" sz="1800" dirty="0" err="1">
                <a:effectLst/>
                <a:latin typeface="Calibri" panose="020F0502020204030204" pitchFamily="34" charset="0"/>
                <a:ea typeface="Calibri" panose="020F0502020204030204" pitchFamily="34" charset="0"/>
                <a:cs typeface="Arial" panose="020B0604020202020204" pitchFamily="34" charset="0"/>
              </a:rPr>
              <a:t>וייזנבאום</a:t>
            </a:r>
            <a:r>
              <a:rPr lang="he-IL" sz="1800" dirty="0">
                <a:effectLst/>
                <a:latin typeface="Calibri" panose="020F0502020204030204" pitchFamily="34" charset="0"/>
                <a:ea typeface="Calibri" panose="020F0502020204030204" pitchFamily="34" charset="0"/>
                <a:cs typeface="Arial" panose="020B0604020202020204" pitchFamily="34" charset="0"/>
              </a:rPr>
              <a:t>, מדגים יכולות שיחה בסיסיות. </a:t>
            </a:r>
            <a:r>
              <a:rPr lang="en-US" sz="1800" dirty="0">
                <a:effectLst/>
                <a:latin typeface="Calibri" panose="020F0502020204030204" pitchFamily="34" charset="0"/>
                <a:ea typeface="Calibri" panose="020F0502020204030204" pitchFamily="34" charset="0"/>
                <a:cs typeface="Times New Roman" panose="02020603050405020304" pitchFamily="18" charset="0"/>
              </a:rPr>
              <a:t>ELIZA </a:t>
            </a:r>
            <a:r>
              <a:rPr lang="he-IL" sz="1800" dirty="0">
                <a:effectLst/>
                <a:latin typeface="Calibri" panose="020F0502020204030204" pitchFamily="34" charset="0"/>
                <a:ea typeface="Calibri" panose="020F0502020204030204" pitchFamily="34" charset="0"/>
                <a:cs typeface="Arial" panose="020B0604020202020204" pitchFamily="34" charset="0"/>
              </a:rPr>
              <a:t> השתמשה בטכניקות פשוטות כמו חזרה על מילות מפתח והפניית שאלות כדי ליצור אשליה של שיחה.  (המטרה שלהם </a:t>
            </a:r>
            <a:r>
              <a:rPr lang="he-IL" sz="1800" dirty="0" err="1">
                <a:effectLst/>
                <a:latin typeface="Calibri" panose="020F0502020204030204" pitchFamily="34" charset="0"/>
                <a:ea typeface="Calibri" panose="020F0502020204030204" pitchFamily="34" charset="0"/>
                <a:cs typeface="Arial" panose="020B0604020202020204" pitchFamily="34" charset="0"/>
              </a:rPr>
              <a:t>היתה</a:t>
            </a:r>
            <a:r>
              <a:rPr lang="he-IL" sz="1800" dirty="0">
                <a:effectLst/>
                <a:latin typeface="Calibri" panose="020F0502020204030204" pitchFamily="34" charset="0"/>
                <a:ea typeface="Calibri" panose="020F0502020204030204" pitchFamily="34" charset="0"/>
                <a:cs typeface="Arial" panose="020B0604020202020204" pitchFamily="34" charset="0"/>
              </a:rPr>
              <a:t> להיות </a:t>
            </a:r>
            <a:r>
              <a:rPr lang="he-IL" sz="1800" dirty="0" err="1">
                <a:effectLst/>
                <a:latin typeface="Calibri" panose="020F0502020204030204" pitchFamily="34" charset="0"/>
                <a:ea typeface="Calibri" panose="020F0502020204030204" pitchFamily="34" charset="0"/>
                <a:cs typeface="Arial" panose="020B0604020202020204" pitchFamily="34" charset="0"/>
              </a:rPr>
              <a:t>פסיכתרפיסט</a:t>
            </a:r>
            <a:r>
              <a:rPr lang="he-IL" sz="1800" dirty="0">
                <a:effectLst/>
                <a:latin typeface="Calibri" panose="020F0502020204030204" pitchFamily="34" charset="0"/>
                <a:ea typeface="Calibri" panose="020F0502020204030204" pitchFamily="34" charset="0"/>
                <a:cs typeface="Arial" panose="020B0604020202020204" pitchFamily="34" charset="0"/>
              </a:rPr>
              <a:t> – שעל ידי חזרה והפנית שאלות גורם למטופל להיפתח ולהתרפא. אין כאן יכולות </a:t>
            </a:r>
            <a:r>
              <a:rPr lang="en-US" sz="1800" dirty="0">
                <a:effectLst/>
                <a:latin typeface="Calibri" panose="020F0502020204030204" pitchFamily="34" charset="0"/>
                <a:ea typeface="Calibri" panose="020F0502020204030204" pitchFamily="34" charset="0"/>
                <a:cs typeface="Times New Roman" panose="02020603050405020304" pitchFamily="18" charset="0"/>
              </a:rPr>
              <a:t>AI </a:t>
            </a:r>
            <a:r>
              <a:rPr lang="he-IL" sz="1800" dirty="0">
                <a:effectLst/>
                <a:latin typeface="Calibri" panose="020F0502020204030204" pitchFamily="34" charset="0"/>
                <a:ea typeface="Calibri" panose="020F0502020204030204" pitchFamily="34" charset="0"/>
                <a:cs typeface="Arial" panose="020B0604020202020204" pitchFamily="34" charset="0"/>
              </a:rPr>
              <a:t>מטורפות)</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dirty="0">
                <a:effectLst/>
                <a:latin typeface="Calibri" panose="020F0502020204030204" pitchFamily="34" charset="0"/>
                <a:ea typeface="Calibri" panose="020F0502020204030204" pitchFamily="34" charset="0"/>
                <a:cs typeface="Arial" panose="020B0604020202020204" pitchFamily="34" charset="0"/>
              </a:rPr>
              <a:t>על ציר שנות ה60-70  נעשו ניסיונות ראשונים ליצור בינה מלאכותית יוצרת, כמו התוכנת  </a:t>
            </a:r>
            <a:r>
              <a:rPr lang="en-US" sz="1800" dirty="0">
                <a:effectLst/>
                <a:latin typeface="Calibri" panose="020F0502020204030204" pitchFamily="34" charset="0"/>
                <a:ea typeface="Calibri" panose="020F0502020204030204" pitchFamily="34" charset="0"/>
                <a:cs typeface="Times New Roman" panose="02020603050405020304" pitchFamily="18" charset="0"/>
              </a:rPr>
              <a:t>AARON</a:t>
            </a:r>
            <a:r>
              <a:rPr lang="he-IL" sz="1800" dirty="0">
                <a:effectLst/>
                <a:latin typeface="Calibri" panose="020F0502020204030204" pitchFamily="34" charset="0"/>
                <a:ea typeface="Calibri" panose="020F0502020204030204" pitchFamily="34" charset="0"/>
                <a:cs typeface="Arial" panose="020B0604020202020204" pitchFamily="34" charset="0"/>
              </a:rPr>
              <a:t> שיצרה ציורים שחור לבן על ידי שימוש באלגוריתמים וחוקים פשוטים יחסית, המאפשרים לה לבחור נקודות וקווים באופן אקראי וליצור קומפוזיציות מקוריות, תוך "למידה" ושיפור עצמי תוך כדי תנועה (מה שנקרא למידה </a:t>
            </a:r>
            <a:r>
              <a:rPr lang="he-IL" sz="1800" dirty="0" err="1">
                <a:effectLst/>
                <a:latin typeface="Calibri" panose="020F0502020204030204" pitchFamily="34" charset="0"/>
                <a:ea typeface="Calibri" panose="020F0502020204030204" pitchFamily="34" charset="0"/>
                <a:cs typeface="Arial" panose="020B0604020202020204" pitchFamily="34" charset="0"/>
              </a:rPr>
              <a:t>חיזוקית</a:t>
            </a: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1975: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MYCIN: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he-IL" sz="1800" dirty="0">
                <a:effectLst/>
                <a:latin typeface="Arial" panose="020B0604020202020204" pitchFamily="34" charset="0"/>
                <a:ea typeface="Calibri" panose="020F0502020204030204" pitchFamily="34" charset="0"/>
                <a:cs typeface="Times New Roman" panose="02020603050405020304" pitchFamily="18" charset="0"/>
              </a:rPr>
              <a:t>תוכנית הבינה המלאכותית הראשונה בתחום הרפואה, שסייעה לרופאים באבחון וטיפול בזיהומים חיידקיים. </a:t>
            </a:r>
            <a:r>
              <a:rPr lang="en-US" sz="1800" dirty="0">
                <a:effectLst/>
                <a:latin typeface="Calibri" panose="020F0502020204030204" pitchFamily="34" charset="0"/>
                <a:ea typeface="Calibri" panose="020F0502020204030204" pitchFamily="34" charset="0"/>
                <a:cs typeface="Times New Roman" panose="02020603050405020304" pitchFamily="18" charset="0"/>
              </a:rPr>
              <a:t>MYCIN </a:t>
            </a:r>
            <a:r>
              <a:rPr lang="he-IL" sz="1800" dirty="0">
                <a:effectLst/>
                <a:latin typeface="Calibri" panose="020F0502020204030204" pitchFamily="34" charset="0"/>
                <a:ea typeface="Calibri" panose="020F0502020204030204" pitchFamily="34" charset="0"/>
                <a:cs typeface="Arial" panose="020B0604020202020204" pitchFamily="34" charset="0"/>
              </a:rPr>
              <a:t>התבססה על מערכת חוקים שפותחה על ידי מומחים, </a:t>
            </a:r>
            <a:r>
              <a:rPr lang="he-IL" sz="1800" dirty="0" err="1">
                <a:effectLst/>
                <a:latin typeface="Calibri" panose="020F0502020204030204" pitchFamily="34" charset="0"/>
                <a:ea typeface="Calibri" panose="020F0502020204030204" pitchFamily="34" charset="0"/>
                <a:cs typeface="Arial" panose="020B0604020202020204" pitchFamily="34" charset="0"/>
              </a:rPr>
              <a:t>ואיפשרה</a:t>
            </a:r>
            <a:r>
              <a:rPr lang="he-IL" sz="1800" dirty="0">
                <a:effectLst/>
                <a:latin typeface="Calibri" panose="020F0502020204030204" pitchFamily="34" charset="0"/>
                <a:ea typeface="Calibri" panose="020F0502020204030204" pitchFamily="34" charset="0"/>
                <a:cs typeface="Arial" panose="020B0604020202020204" pitchFamily="34" charset="0"/>
              </a:rPr>
              <a:t> למחשב להסיק מסקנות ולתת המלצות.</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r" rtl="1">
              <a:lnSpc>
                <a:spcPct val="107000"/>
              </a:lnSpc>
              <a:spcAft>
                <a:spcPts val="800"/>
              </a:spcAft>
            </a:pPr>
            <a:r>
              <a:rPr lang="he-IL" sz="1800" dirty="0">
                <a:effectLst/>
                <a:latin typeface="Calibri" panose="020F0502020204030204" pitchFamily="34"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1976: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Transfer Learning: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he-IL" sz="1800" dirty="0">
                <a:effectLst/>
                <a:latin typeface="Arial" panose="020B0604020202020204" pitchFamily="34" charset="0"/>
                <a:ea typeface="Calibri" panose="020F0502020204030204" pitchFamily="34" charset="0"/>
                <a:cs typeface="Times New Roman" panose="02020603050405020304" pitchFamily="18" charset="0"/>
              </a:rPr>
              <a:t>שיטה לשימוש בידע שנרכש במשימה אחת כדי לשפר למידה במשימה אחרת.</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1979: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neocognitron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he-IL" sz="1800" dirty="0">
                <a:effectLst/>
                <a:latin typeface="Arial" panose="020B0604020202020204" pitchFamily="34" charset="0"/>
                <a:ea typeface="Calibri" panose="020F0502020204030204" pitchFamily="34" charset="0"/>
                <a:cs typeface="Times New Roman" panose="02020603050405020304" pitchFamily="18" charset="0"/>
              </a:rPr>
              <a:t>רשת נוירונים מלאכותית שהיוותה השראה לפיתוח רשתות נוירונים </a:t>
            </a:r>
            <a:r>
              <a:rPr lang="he-IL" sz="1800" dirty="0" err="1">
                <a:effectLst/>
                <a:latin typeface="Arial" panose="020B0604020202020204" pitchFamily="34" charset="0"/>
                <a:ea typeface="Calibri" panose="020F0502020204030204" pitchFamily="34" charset="0"/>
                <a:cs typeface="Times New Roman" panose="02020603050405020304" pitchFamily="18" charset="0"/>
              </a:rPr>
              <a:t>קונבולוציוניות</a:t>
            </a:r>
            <a:r>
              <a:rPr lang="he-IL" sz="1800" dirty="0">
                <a:effectLst/>
                <a:latin typeface="Arial" panose="020B060402020202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b="1" dirty="0">
                <a:effectLst/>
                <a:latin typeface="Calibri" panose="020F0502020204030204" pitchFamily="34" charset="0"/>
                <a:ea typeface="Calibri" panose="020F0502020204030204" pitchFamily="34" charset="0"/>
                <a:cs typeface="Arial" panose="020B0604020202020204" pitchFamily="34" charset="0"/>
              </a:rPr>
              <a:t>1997: מאמר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CNN: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he-IL" sz="1800" dirty="0">
                <a:effectLst/>
                <a:latin typeface="Arial" panose="020B0604020202020204" pitchFamily="34" charset="0"/>
                <a:ea typeface="Calibri" panose="020F0502020204030204" pitchFamily="34" charset="0"/>
                <a:cs typeface="Times New Roman" panose="02020603050405020304" pitchFamily="18" charset="0"/>
              </a:rPr>
              <a:t>מאמר המחקר הראשון בנושא רשתות נוירונים </a:t>
            </a:r>
            <a:r>
              <a:rPr lang="he-IL" sz="1800" dirty="0" err="1">
                <a:effectLst/>
                <a:latin typeface="Arial" panose="020B0604020202020204" pitchFamily="34" charset="0"/>
                <a:ea typeface="Calibri" panose="020F0502020204030204" pitchFamily="34" charset="0"/>
                <a:cs typeface="Times New Roman" panose="02020603050405020304" pitchFamily="18" charset="0"/>
              </a:rPr>
              <a:t>קונבולוציוניות</a:t>
            </a:r>
            <a:r>
              <a:rPr lang="he-IL" sz="1800" dirty="0">
                <a:effectLst/>
                <a:latin typeface="Arial" panose="020B0604020202020204" pitchFamily="34" charset="0"/>
                <a:ea typeface="Calibri" panose="020F0502020204030204" pitchFamily="34" charset="0"/>
                <a:cs typeface="Times New Roman" panose="02020603050405020304" pitchFamily="18" charset="0"/>
              </a:rPr>
              <a:t> פורסם. רשתות אלו הביאו לפריצת דרך בתחום זיהוי תמונות.</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4</a:t>
            </a:fld>
            <a:endParaRPr lang="he-IL"/>
          </a:p>
        </p:txBody>
      </p:sp>
    </p:spTree>
    <p:extLst>
      <p:ext uri="{BB962C8B-B14F-4D97-AF65-F5344CB8AC3E}">
        <p14:creationId xmlns:p14="http://schemas.microsoft.com/office/powerpoint/2010/main" val="96830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lvl="0" indent="-342900" algn="r" rtl="1">
              <a:lnSpc>
                <a:spcPct val="107000"/>
              </a:lnSpc>
              <a:buFont typeface="Arial" panose="020B0604020202020204" pitchFamily="34" charset="0"/>
              <a:buChar char="•"/>
              <a:tabLst>
                <a:tab pos="457200" algn="l"/>
              </a:tabLst>
            </a:pPr>
            <a:r>
              <a:rPr lang="he-IL" sz="1800" dirty="0">
                <a:effectLst/>
                <a:latin typeface="Calibri" panose="020F0502020204030204" pitchFamily="34" charset="0"/>
                <a:ea typeface="Calibri" panose="020F0502020204030204" pitchFamily="34" charset="0"/>
                <a:cs typeface="Arial" panose="020B0604020202020204" pitchFamily="34" charset="0"/>
              </a:rPr>
              <a:t>רק בשנות ה-2000 המאוחרות, עם התפתחות </a:t>
            </a:r>
            <a:r>
              <a:rPr lang="he-IL"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הלמידה העמוקה</a:t>
            </a:r>
            <a:r>
              <a:rPr lang="he-IL" sz="1800" dirty="0">
                <a:effectLst/>
                <a:latin typeface="Calibri" panose="020F0502020204030204" pitchFamily="34" charset="0"/>
                <a:ea typeface="Calibri" panose="020F0502020204030204" pitchFamily="34" charset="0"/>
                <a:cs typeface="Arial" panose="020B0604020202020204" pitchFamily="34" charset="0"/>
              </a:rPr>
              <a:t>, החלו להופיע </a:t>
            </a:r>
            <a:r>
              <a:rPr lang="he-IL"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4"/>
              </a:rPr>
              <a:t>מודלים גנרטיביים</a:t>
            </a:r>
            <a:r>
              <a:rPr lang="he-IL" sz="1800" dirty="0">
                <a:effectLst/>
                <a:latin typeface="Calibri" panose="020F0502020204030204" pitchFamily="34" charset="0"/>
                <a:ea typeface="Calibri" panose="020F0502020204030204" pitchFamily="34" charset="0"/>
                <a:cs typeface="Arial" panose="020B0604020202020204" pitchFamily="34" charset="0"/>
              </a:rPr>
              <a:t> מתקדמים יותר ליצירת תמונות, טקסט, קול ווידאו.</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buFont typeface="Arial" panose="020B0604020202020204" pitchFamily="34" charset="0"/>
              <a:buChar char="•"/>
              <a:tabLst>
                <a:tab pos="457200" algn="l"/>
              </a:tabLst>
            </a:pPr>
            <a:r>
              <a:rPr lang="he-IL" sz="1800" dirty="0">
                <a:effectLst/>
                <a:latin typeface="Calibri" panose="020F0502020204030204" pitchFamily="34" charset="0"/>
                <a:ea typeface="Calibri" panose="020F0502020204030204" pitchFamily="34" charset="0"/>
                <a:cs typeface="Arial" panose="020B0604020202020204" pitchFamily="34" charset="0"/>
              </a:rPr>
              <a:t>פריצת הדרך הגדולה הגיעה בשנות ה-20 של המאה ה-21. </a:t>
            </a:r>
            <a:r>
              <a:rPr lang="he-IL"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5"/>
              </a:rPr>
              <a:t>מודלי שפה גדולים</a:t>
            </a:r>
            <a:r>
              <a:rPr lang="he-IL" sz="1800" dirty="0">
                <a:effectLst/>
                <a:latin typeface="Calibri" panose="020F0502020204030204" pitchFamily="34" charset="0"/>
                <a:ea typeface="Calibri" panose="020F0502020204030204" pitchFamily="34" charset="0"/>
                <a:cs typeface="Arial" panose="020B0604020202020204" pitchFamily="34" charset="0"/>
              </a:rPr>
              <a:t> כמו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BERT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ו-</a:t>
            </a:r>
            <a:r>
              <a:rPr lang="he-IL"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GPT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he-IL" sz="1800" dirty="0">
                <a:effectLst/>
                <a:latin typeface="Calibri" panose="020F0502020204030204" pitchFamily="34" charset="0"/>
                <a:ea typeface="Calibri" panose="020F0502020204030204" pitchFamily="34" charset="0"/>
                <a:cs typeface="Arial" panose="020B0604020202020204" pitchFamily="34" charset="0"/>
              </a:rPr>
              <a:t>אפשרו יצירת טקסט באיכות גבוהה מנתוני אימון גדולים. מודלים ויזואליים כמו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DALL-E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Midjourney</a:t>
            </a:r>
            <a:r>
              <a:rPr lang="en-US" sz="1800" dirty="0">
                <a:effectLst/>
                <a:latin typeface="Calibri" panose="020F0502020204030204" pitchFamily="34" charset="0"/>
                <a:ea typeface="Calibri" panose="020F0502020204030204" pitchFamily="34" charset="0"/>
                <a:cs typeface="Times New Roman" panose="02020603050405020304" pitchFamily="18" charset="0"/>
              </a:rPr>
              <a:t>, Leonardo.AI </a:t>
            </a:r>
            <a:r>
              <a:rPr lang="he-IL" sz="1800" dirty="0">
                <a:effectLst/>
                <a:latin typeface="Calibri" panose="020F0502020204030204" pitchFamily="34" charset="0"/>
                <a:ea typeface="Calibri" panose="020F0502020204030204" pitchFamily="34" charset="0"/>
                <a:cs typeface="Arial" panose="020B0604020202020204" pitchFamily="34" charset="0"/>
              </a:rPr>
              <a:t>ו-</a:t>
            </a:r>
            <a:r>
              <a:rPr lang="he-IL"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Stable Diffusion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he-IL" sz="1800" dirty="0" err="1">
                <a:effectLst/>
                <a:latin typeface="Calibri" panose="020F0502020204030204" pitchFamily="34" charset="0"/>
                <a:ea typeface="Calibri" panose="020F0502020204030204" pitchFamily="34" charset="0"/>
                <a:cs typeface="Arial" panose="020B0604020202020204" pitchFamily="34" charset="0"/>
              </a:rPr>
              <a:t>איפשרו</a:t>
            </a:r>
            <a:r>
              <a:rPr lang="he-IL" sz="1800" dirty="0">
                <a:effectLst/>
                <a:latin typeface="Calibri" panose="020F0502020204030204" pitchFamily="34" charset="0"/>
                <a:ea typeface="Calibri" panose="020F0502020204030204" pitchFamily="34" charset="0"/>
                <a:cs typeface="Arial" panose="020B0604020202020204" pitchFamily="34" charset="0"/>
              </a:rPr>
              <a:t> יצירת איורים ואמנות מטקסט בלבד.</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dirty="0">
                <a:effectLst/>
                <a:latin typeface="Calibri" panose="020F0502020204030204" pitchFamily="34" charset="0"/>
                <a:ea typeface="Calibri" panose="020F0502020204030204" pitchFamily="34" charset="0"/>
                <a:cs typeface="Arial" panose="020B0604020202020204" pitchFamily="34" charset="0"/>
              </a:rPr>
              <a:t>כל מודל משתמש בארכיטקטורה שונה של רשתות נוירונים ובשיטות אימון שונות, מה שמשפיע על איכות התמונות, הסגנון והיכולות שלהם.</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r" rtl="1">
              <a:lnSpc>
                <a:spcPct val="107000"/>
              </a:lnSpc>
              <a:spcAft>
                <a:spcPts val="800"/>
              </a:spcAft>
              <a:buFont typeface="Arial" panose="020B0604020202020204" pitchFamily="34" charset="0"/>
              <a:buChar char="•"/>
              <a:tabLst>
                <a:tab pos="457200" algn="l"/>
              </a:tabLst>
            </a:pPr>
            <a:r>
              <a:rPr lang="he-IL" sz="1800" dirty="0">
                <a:effectLst/>
                <a:latin typeface="Calibri" panose="020F0502020204030204" pitchFamily="34" charset="0"/>
                <a:ea typeface="Calibri" panose="020F0502020204030204" pitchFamily="34" charset="0"/>
                <a:cs typeface="Arial" panose="020B0604020202020204" pitchFamily="34" charset="0"/>
              </a:rPr>
              <a:t>התאפשר בעקבות התפתחות המחקר והתיאוריות וכמובן שילוב של התפתחות בעוד זירות – משאבים </a:t>
            </a:r>
            <a:r>
              <a:rPr lang="en-US" sz="1800" dirty="0">
                <a:effectLst/>
                <a:latin typeface="Calibri" panose="020F0502020204030204" pitchFamily="34" charset="0"/>
                <a:ea typeface="Calibri" panose="020F0502020204030204" pitchFamily="34" charset="0"/>
                <a:cs typeface="Times New Roman" panose="02020603050405020304" pitchFamily="18" charset="0"/>
              </a:rPr>
              <a:t>GPU</a:t>
            </a:r>
            <a:r>
              <a:rPr lang="he-IL" sz="1800" dirty="0">
                <a:effectLst/>
                <a:latin typeface="Calibri" panose="020F0502020204030204" pitchFamily="34" charset="0"/>
                <a:ea typeface="Calibri" panose="020F0502020204030204" pitchFamily="34" charset="0"/>
                <a:cs typeface="Arial" panose="020B0604020202020204" pitchFamily="34" charset="0"/>
              </a:rPr>
              <a:t>, זמינות נתונים שהאינטרנט נתן, מימון ושיתוף פעולה.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5</a:t>
            </a:fld>
            <a:endParaRPr lang="he-IL"/>
          </a:p>
        </p:txBody>
      </p:sp>
    </p:spTree>
    <p:extLst>
      <p:ext uri="{BB962C8B-B14F-4D97-AF65-F5344CB8AC3E}">
        <p14:creationId xmlns:p14="http://schemas.microsoft.com/office/powerpoint/2010/main" val="265447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6</a:t>
            </a:fld>
            <a:endParaRPr lang="he-IL"/>
          </a:p>
        </p:txBody>
      </p:sp>
    </p:spTree>
    <p:extLst>
      <p:ext uri="{BB962C8B-B14F-4D97-AF65-F5344CB8AC3E}">
        <p14:creationId xmlns:p14="http://schemas.microsoft.com/office/powerpoint/2010/main" val="643645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7</a:t>
            </a:fld>
            <a:endParaRPr lang="he-IL"/>
          </a:p>
        </p:txBody>
      </p:sp>
    </p:spTree>
    <p:extLst>
      <p:ext uri="{BB962C8B-B14F-4D97-AF65-F5344CB8AC3E}">
        <p14:creationId xmlns:p14="http://schemas.microsoft.com/office/powerpoint/2010/main" val="225684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אחד ההבדלים המרכזיים בין בינה מלאכותית מסורתית לבינה מלאכותית יוצרת הוא היכולת שלה להתמודד עם נתונים מורכבים ולא מובנים. בינה מלאכותית מסורתית מתאימה יותר לנתונים מובנים ולמשימות הדורשות קבלת החלטות מדויקת ודטרמיניסטית. היא נפוצה לשימוש בניתוח נתונים, חיזוי ומשימות אופטימיזציה. היא מסתמכת על כללים ואלגוריתמים מוגדרים מראש, מה שהופך אותה למתאימה יותר לתרחישים שבהם הכללים מוגדרים היטב והנתונים מובנים.</a:t>
            </a:r>
          </a:p>
          <a:p>
            <a:r>
              <a:rPr lang="he-IL" dirty="0"/>
              <a:t>בינה מלאכותית יוצרת מצטיינת בעיבוד והבנה של כמויות גדולות של נתונים לא מובנים, כמו תמונות, סרטונים וטקסט. היא יכולה לזהות דפוסים ולחלץ תובנות משמעותיות מנתונים אלו, מה שהופך אותה לאידיאלית למשימות כמו זיהוי תמונות, עיבוד שפה טבעית (</a:t>
            </a:r>
            <a:r>
              <a:rPr lang="en-US" dirty="0"/>
              <a:t>NLP) </a:t>
            </a:r>
            <a:r>
              <a:rPr lang="he-IL" dirty="0"/>
              <a:t>וניתוח סנטימנט.</a:t>
            </a:r>
          </a:p>
          <a:p>
            <a:r>
              <a:rPr lang="he-IL" dirty="0"/>
              <a:t>הבדל מרכזי נוסף בין בינה מלאכותית מסורתית לבינה מלאכותית יוצרת הוא יכולות הלמידה שלה. בינה מלאכותית מסורתית מסתמכת על כללים ואלגוריתמים מוגדרים מראש, מה שמגביל את יכולות הלמידה שלה. היא דורשת התערבות אנושית כדי לעדכן ולשנות את הכללים והאלגוריתמים בהתבסס על מידע חדש או תרחישים משתנים. בעוד שבינה מלאכותית מסורתית יכולה להיות יעילה בתרחישים מסוימים, היא עשויה שלא להיות זריזה או ניתנת להתאמה כמו בינה מלאכותית יוצרת.</a:t>
            </a:r>
          </a:p>
          <a:p>
            <a:r>
              <a:rPr lang="he-IL" dirty="0"/>
              <a:t>בינה מלאכותית יוצרת, לעומת זאת, יכולה ללמוד ולהשתפר עם הזמן באמצעות תהליך הנקרא למידה עמוקה. היא יכולה לנתח כמויות גדולות של נתונים, לזהות דפוסים ולבצע תחזיות על סמך ניתוח זה. זה הופך את הבינה המלאכותית היוצרת למתאימה מאוד ובעלת יכולת להתמודד עם תרחישים מורכבים ודינמיים.</a:t>
            </a:r>
          </a:p>
          <a:p>
            <a:endParaRPr lang="he-IL" dirty="0"/>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8</a:t>
            </a:fld>
            <a:endParaRPr lang="he-IL"/>
          </a:p>
        </p:txBody>
      </p:sp>
    </p:spTree>
    <p:extLst>
      <p:ext uri="{BB962C8B-B14F-4D97-AF65-F5344CB8AC3E}">
        <p14:creationId xmlns:p14="http://schemas.microsoft.com/office/powerpoint/2010/main" val="314779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b="0" i="0" dirty="0">
                <a:effectLst/>
                <a:latin typeface="Manrope"/>
              </a:rPr>
              <a:t>Creating a generative AI model involves several steps, starting with defining the model’s purpose, gathering data, selecting the right algorithm (such as GANs), training the model, and fine-tuning it based on performance.</a:t>
            </a:r>
          </a:p>
          <a:p>
            <a:endParaRPr lang="he-IL" dirty="0"/>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9</a:t>
            </a:fld>
            <a:endParaRPr lang="he-IL"/>
          </a:p>
        </p:txBody>
      </p:sp>
    </p:spTree>
    <p:extLst>
      <p:ext uri="{BB962C8B-B14F-4D97-AF65-F5344CB8AC3E}">
        <p14:creationId xmlns:p14="http://schemas.microsoft.com/office/powerpoint/2010/main" val="90101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לפני שמתחילים בפיתוח הבינה המלאכותית, חשוב להגדיר את המטרה – האם רוצים לייצר טקסטים, ליצור תמונות או לפתח רעיונות חדשים? הגדרה ברורה של השימוש הרצוי מהווה מפת דרכים לכל התהליך.</a:t>
            </a:r>
          </a:p>
          <a:p>
            <a:endParaRPr lang="en-US" dirty="0"/>
          </a:p>
          <a:p>
            <a:r>
              <a:rPr lang="en-US" dirty="0"/>
              <a:t>2. </a:t>
            </a:r>
          </a:p>
          <a:p>
            <a:r>
              <a:rPr lang="he-IL" dirty="0"/>
              <a:t>המודל שלך טוב כמו הנתונים שעליהם הוא מתאמן. לכן, חשוב לאסוף נתונים איכותיים, מגוונים ומתויגים היטב – בין אם טקסט, תמונות או סוגי מדיה אחרים. . הכנת הנתונים היא שלב קריטי שמשפיע ישירות על הדיוק, ולמעשה גוזלת את רוב זמנם של מדעני הנתונים.</a:t>
            </a:r>
          </a:p>
          <a:p>
            <a:r>
              <a:rPr lang="he-IL" dirty="0"/>
              <a:t> אז אל תזלזלו בשלב הזה."</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10</a:t>
            </a:fld>
            <a:endParaRPr lang="he-IL"/>
          </a:p>
        </p:txBody>
      </p:sp>
    </p:spTree>
    <p:extLst>
      <p:ext uri="{BB962C8B-B14F-4D97-AF65-F5344CB8AC3E}">
        <p14:creationId xmlns:p14="http://schemas.microsoft.com/office/powerpoint/2010/main" val="3329813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1ה יש הבדל משמעותי בין מודלים מסורתיים לגנרטיביים. במודלים מסורתיים, הדגש הוא על </a:t>
            </a:r>
            <a:r>
              <a:rPr lang="he-IL" i="1" dirty="0"/>
              <a:t>איכות</a:t>
            </a:r>
            <a:r>
              <a:rPr lang="he-IL" dirty="0"/>
              <a:t>. אנחנו צריכים נתונים נקיים, מתויגים ומייצגים. לרוב זה דורש עבודה ידנית לא פשוטה. לעומת זאת, במודלים גנרטיביים, הדגש הוא על </a:t>
            </a:r>
            <a:r>
              <a:rPr lang="he-IL" i="1" dirty="0"/>
              <a:t>כמות</a:t>
            </a:r>
            <a:r>
              <a:rPr lang="he-IL" dirty="0"/>
              <a:t>. אנחנו משתמשים במאגרי מידע עצומים, לרוב לא מתויגים, ונותנים למודל ללמוד בעצמו. חשוב לזכור שמעל 80% מזמנו של מדען נתונים מושקע בהכנת הנתונים, אז אל תזלזלו בשלב הזה."</a:t>
            </a:r>
          </a:p>
        </p:txBody>
      </p:sp>
      <p:sp>
        <p:nvSpPr>
          <p:cNvPr id="4" name="מציין מיקום של מספר שקופית 3"/>
          <p:cNvSpPr>
            <a:spLocks noGrp="1"/>
          </p:cNvSpPr>
          <p:nvPr>
            <p:ph type="sldNum" sz="quarter" idx="5"/>
          </p:nvPr>
        </p:nvSpPr>
        <p:spPr/>
        <p:txBody>
          <a:bodyPr/>
          <a:lstStyle/>
          <a:p>
            <a:fld id="{C7DFCCFC-4C3F-4167-B0FD-EC1590924898}" type="slidenum">
              <a:rPr lang="he-IL" smtClean="0"/>
              <a:t>11</a:t>
            </a:fld>
            <a:endParaRPr lang="he-IL"/>
          </a:p>
        </p:txBody>
      </p:sp>
    </p:spTree>
    <p:extLst>
      <p:ext uri="{BB962C8B-B14F-4D97-AF65-F5344CB8AC3E}">
        <p14:creationId xmlns:p14="http://schemas.microsoft.com/office/powerpoint/2010/main" val="254191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SECTION_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373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1.xml"/><Relationship Id="rId1" Type="http://schemas.openxmlformats.org/officeDocument/2006/relationships/slideLayout" Target="../slideLayouts/slideLayout2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theme" Target="../theme/theme2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155960"/>
            <a:ext cx="4160520" cy="2385360"/>
          </a:xfrm>
          <a:prstGeom prst="rect">
            <a:avLst/>
          </a:prstGeom>
          <a:noFill/>
          <a:ln w="0">
            <a:noFill/>
          </a:ln>
        </p:spPr>
        <p:txBody>
          <a:bodyPr lIns="91440" tIns="91440" rIns="91440" bIns="91440" anchor="b">
            <a:noAutofit/>
          </a:bodyPr>
          <a:lstStyle/>
          <a:p>
            <a:pPr indent="0">
              <a:buNone/>
            </a:pPr>
            <a:r>
              <a:rPr lang="fr-FR" sz="36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rot="10800000" flipH="1">
              <a:off x="534240" y="467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60;p19"/>
            <p:cNvSpPr/>
            <p:nvPr/>
          </p:nvSpPr>
          <p:spPr>
            <a:xfrm rot="10800000" flipH="1">
              <a:off x="-126000" y="-428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172;p20"/>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173;p20"/>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86;p21"/>
            <p:cNvSpPr/>
            <p:nvPr/>
          </p:nvSpPr>
          <p:spPr>
            <a:xfrm rot="10800000" flipH="1">
              <a:off x="-126000" y="-403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197;p22"/>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198;p22"/>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11;p23"/>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12;p23"/>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rot="10800000" flipH="1">
              <a:off x="927000" y="46303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18;p24"/>
            <p:cNvSpPr/>
            <p:nvPr/>
          </p:nvSpPr>
          <p:spPr>
            <a:xfrm rot="10800000" flipH="1">
              <a:off x="272520" y="4861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rot="10800000" flipH="1">
              <a:off x="-137160" y="3436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34;p25"/>
            <p:cNvSpPr/>
            <p:nvPr/>
          </p:nvSpPr>
          <p:spPr>
            <a:xfrm rot="10800000" flipH="1">
              <a:off x="-655920" y="390348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0;p26"/>
            <p:cNvSpPr/>
            <p:nvPr/>
          </p:nvSpPr>
          <p:spPr>
            <a:xfrm rot="10800000" flipH="1">
              <a:off x="-512640" y="1832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1;p26"/>
            <p:cNvSpPr/>
            <p:nvPr/>
          </p:nvSpPr>
          <p:spPr>
            <a:xfrm rot="10800000" flipH="1">
              <a:off x="294840" y="4604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rot="10800000" flipH="1">
              <a:off x="-119160" y="308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63;p27"/>
            <p:cNvSpPr/>
            <p:nvPr/>
          </p:nvSpPr>
          <p:spPr>
            <a:xfrm rot="10800000" flipH="1">
              <a:off x="-519840" y="26751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83;p28"/>
            <p:cNvSpPr/>
            <p:nvPr/>
          </p:nvSpPr>
          <p:spPr>
            <a:xfrm rot="10800000" flipH="1">
              <a:off x="-266760" y="4029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285;p28"/>
            <p:cNvSpPr/>
            <p:nvPr/>
          </p:nvSpPr>
          <p:spPr>
            <a:xfrm rot="10800000" flipH="1">
              <a:off x="-151560" y="334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713160" y="677520"/>
            <a:ext cx="5094360" cy="10584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182" name="Google Shape;312;p30"/>
          <p:cNvSpPr/>
          <p:nvPr/>
        </p:nvSpPr>
        <p:spPr>
          <a:xfrm>
            <a:off x="713160" y="3611880"/>
            <a:ext cx="509436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1" strike="noStrike" spc="-1">
                <a:solidFill>
                  <a:schemeClr val="dk1"/>
                </a:solidFill>
                <a:latin typeface="DM Sans"/>
                <a:ea typeface="DM Sans"/>
              </a:rPr>
              <a:t>CREDITS:</a:t>
            </a:r>
            <a:r>
              <a:rPr lang="en" sz="1200" b="0" strike="noStrike" spc="-1">
                <a:solidFill>
                  <a:schemeClr val="dk1"/>
                </a:solidFill>
                <a:latin typeface="DM Sans"/>
                <a:ea typeface="DM Sans"/>
              </a:rPr>
              <a:t> This presentation template was created by </a:t>
            </a:r>
            <a:r>
              <a:rPr lang="en" sz="1200" b="1" u="sng" strike="noStrike" spc="-1">
                <a:solidFill>
                  <a:schemeClr val="dk1"/>
                </a:solidFill>
                <a:uFillTx/>
                <a:latin typeface="DM Sans"/>
                <a:ea typeface="DM Sans"/>
                <a:hlinkClick r:id="rId3"/>
              </a:rPr>
              <a:t>Slidesgo</a:t>
            </a:r>
            <a:r>
              <a:rPr lang="en" sz="1200" b="0" strike="noStrike" spc="-1">
                <a:solidFill>
                  <a:schemeClr val="dk1"/>
                </a:solidFill>
                <a:latin typeface="DM Sans"/>
                <a:ea typeface="DM Sans"/>
              </a:rPr>
              <a:t>, and includes icons by </a:t>
            </a:r>
            <a:r>
              <a:rPr lang="en" sz="1200" b="1" u="sng" strike="noStrike" spc="-1">
                <a:solidFill>
                  <a:schemeClr val="dk1"/>
                </a:solidFill>
                <a:uFillTx/>
                <a:latin typeface="DM Sans"/>
                <a:ea typeface="DM Sans"/>
                <a:hlinkClick r:id="rId4"/>
              </a:rPr>
              <a:t>Flaticon</a:t>
            </a:r>
            <a:r>
              <a:rPr lang="en" sz="1200" b="0" strike="noStrike" spc="-1">
                <a:solidFill>
                  <a:schemeClr val="dk1"/>
                </a:solidFill>
                <a:latin typeface="DM Sans"/>
                <a:ea typeface="DM Sans"/>
              </a:rPr>
              <a:t>, and infographics &amp; images by </a:t>
            </a:r>
            <a:r>
              <a:rPr lang="en" sz="1200" b="1" u="sng" strike="noStrike" spc="-1">
                <a:solidFill>
                  <a:schemeClr val="dk1"/>
                </a:solidFill>
                <a:uFillTx/>
                <a:latin typeface="DM Sans"/>
                <a:ea typeface="DM Sans"/>
                <a:hlinkClick r:id="rId5"/>
              </a:rPr>
              <a:t>Freepik</a:t>
            </a:r>
            <a:r>
              <a:rPr lang="en" sz="1200" b="0" u="sng" strike="noStrike" spc="-1">
                <a:solidFill>
                  <a:schemeClr val="dk1"/>
                </a:solidFill>
                <a:uFillTx/>
                <a:latin typeface="DM Sans"/>
                <a:ea typeface="DM Sans"/>
              </a:rPr>
              <a:t> </a:t>
            </a:r>
            <a:endParaRPr lang="en-US" sz="1200" b="0" strike="noStrike" spc="-1">
              <a:solidFill>
                <a:srgbClr val="000000"/>
              </a:solidFill>
              <a:latin typeface="OpenSymbol"/>
            </a:endParaRPr>
          </a:p>
        </p:txBody>
      </p:sp>
      <p:sp>
        <p:nvSpPr>
          <p:cNvPr id="18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1;p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22;p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317;p31"/>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318;p31"/>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5" name="Google Shape;333;p32"/>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33;p5"/>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4;p5"/>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 id="2147483714" r:id="rId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48;p6"/>
            <p:cNvSpPr/>
            <p:nvPr/>
          </p:nvSpPr>
          <p:spPr>
            <a:xfrm rot="10800000" flipH="1">
              <a:off x="-12600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p6"/>
            <p:cNvSpPr/>
            <p:nvPr/>
          </p:nvSpPr>
          <p:spPr>
            <a:xfrm rot="10800000" flipH="1">
              <a:off x="-12600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0;p6"/>
            <p:cNvSpPr/>
            <p:nvPr/>
          </p:nvSpPr>
          <p:spPr>
            <a:xfrm rot="10800000" flipH="1">
              <a:off x="842364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1;p6"/>
            <p:cNvSpPr/>
            <p:nvPr/>
          </p:nvSpPr>
          <p:spPr>
            <a:xfrm rot="10800000" flipH="1">
              <a:off x="842364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03;p1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4;p1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17;p15"/>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18;p15"/>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4;p16"/>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125;p16"/>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35;p17"/>
            <p:cNvSpPr/>
            <p:nvPr/>
          </p:nvSpPr>
          <p:spPr>
            <a:xfrm rot="10800000" flipH="1">
              <a:off x="-129600" y="450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136;p17"/>
            <p:cNvSpPr/>
            <p:nvPr/>
          </p:nvSpPr>
          <p:spPr>
            <a:xfrm rot="10800000" flipH="1">
              <a:off x="-549360" y="453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1" name="Google Shape;153;p18"/>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0.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0.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0.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7F9F2A6B-D94F-44CE-9BE4-377DFAAD0F7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35" y="0"/>
            <a:ext cx="9141965" cy="5143500"/>
          </a:xfrm>
          <a:prstGeom prst="rect">
            <a:avLst/>
          </a:prstGeom>
        </p:spPr>
      </p:pic>
      <p:sp>
        <p:nvSpPr>
          <p:cNvPr id="247" name="PlaceHolder 1"/>
          <p:cNvSpPr>
            <a:spLocks noGrp="1"/>
          </p:cNvSpPr>
          <p:nvPr>
            <p:ph type="title"/>
          </p:nvPr>
        </p:nvSpPr>
        <p:spPr>
          <a:xfrm>
            <a:off x="2625240" y="938312"/>
            <a:ext cx="4198320" cy="2381040"/>
          </a:xfrm>
          <a:prstGeom prst="rect">
            <a:avLst/>
          </a:prstGeom>
          <a:noFill/>
          <a:ln w="0">
            <a:noFill/>
          </a:ln>
        </p:spPr>
        <p:txBody>
          <a:bodyPr lIns="91440" tIns="91440" rIns="91440" bIns="91440" anchor="b">
            <a:normAutofit fontScale="90000"/>
          </a:bodyPr>
          <a:lstStyle/>
          <a:p>
            <a:pPr indent="0" algn="l">
              <a:lnSpc>
                <a:spcPct val="100000"/>
              </a:lnSpc>
              <a:buNone/>
              <a:tabLst>
                <a:tab pos="0" algn="l"/>
              </a:tabLst>
            </a:pPr>
            <a:r>
              <a:rPr lang="en" sz="5400" b="1" strike="noStrike" spc="-1" dirty="0">
                <a:solidFill>
                  <a:schemeClr val="dk1"/>
                </a:solidFill>
                <a:latin typeface="Outfit"/>
                <a:ea typeface="Outfit"/>
              </a:rPr>
              <a:t>Traditional AI </a:t>
            </a:r>
            <a:br>
              <a:rPr lang="en" sz="5400" b="1" strike="noStrike" spc="-1" dirty="0">
                <a:solidFill>
                  <a:schemeClr val="dk1"/>
                </a:solidFill>
                <a:latin typeface="Outfit"/>
                <a:ea typeface="Outfit"/>
              </a:rPr>
            </a:br>
            <a:r>
              <a:rPr lang="en" sz="5400" b="1" strike="noStrike" spc="-1" dirty="0">
                <a:solidFill>
                  <a:schemeClr val="dk1"/>
                </a:solidFill>
                <a:latin typeface="Outfit"/>
                <a:ea typeface="Outfit"/>
              </a:rPr>
              <a:t>		           vs </a:t>
            </a:r>
            <a:br>
              <a:rPr lang="en" sz="5400" b="1" strike="noStrike" spc="-1" dirty="0">
                <a:solidFill>
                  <a:schemeClr val="dk1"/>
                </a:solidFill>
                <a:latin typeface="Outfit"/>
                <a:ea typeface="Outfit"/>
              </a:rPr>
            </a:br>
            <a:r>
              <a:rPr lang="en" sz="5400" b="1" strike="noStrike" spc="-1" dirty="0">
                <a:solidFill>
                  <a:schemeClr val="dk1"/>
                </a:solidFill>
                <a:latin typeface="Outfit"/>
                <a:ea typeface="Outfit"/>
              </a:rPr>
              <a:t>Generative AI</a:t>
            </a:r>
            <a:endParaRPr lang="fr-FR" sz="5400" b="0" strike="noStrike" spc="-1" dirty="0">
              <a:solidFill>
                <a:schemeClr val="dk1"/>
              </a:solidFill>
              <a:latin typeface="Arial"/>
            </a:endParaRPr>
          </a:p>
        </p:txBody>
      </p:sp>
      <p:sp>
        <p:nvSpPr>
          <p:cNvPr id="248" name="PlaceHolder 2"/>
          <p:cNvSpPr>
            <a:spLocks noGrp="1"/>
          </p:cNvSpPr>
          <p:nvPr>
            <p:ph type="subTitle"/>
          </p:nvPr>
        </p:nvSpPr>
        <p:spPr>
          <a:xfrm>
            <a:off x="2175945" y="3666297"/>
            <a:ext cx="4161960" cy="418680"/>
          </a:xfrm>
          <a:prstGeom prst="rect">
            <a:avLst/>
          </a:prstGeom>
          <a:noFill/>
          <a:ln w="0">
            <a:noFill/>
          </a:ln>
        </p:spPr>
        <p:txBody>
          <a:bodyPr lIns="91440" tIns="91440" rIns="91440" bIns="91440" anchor="t">
            <a:normAutofit fontScale="94193"/>
          </a:bodyPr>
          <a:lstStyle/>
          <a:p>
            <a:pPr indent="0">
              <a:lnSpc>
                <a:spcPct val="100000"/>
              </a:lnSpc>
              <a:buNone/>
              <a:tabLst>
                <a:tab pos="0" algn="l"/>
              </a:tabLst>
            </a:pPr>
            <a:r>
              <a:rPr lang="he-IL" sz="1500" b="0" strike="noStrike" spc="-1" dirty="0">
                <a:solidFill>
                  <a:schemeClr val="dk1"/>
                </a:solidFill>
                <a:latin typeface="DM Sans"/>
                <a:ea typeface="DM Sans"/>
              </a:rPr>
              <a:t>?</a:t>
            </a:r>
            <a:endParaRPr lang="en-US" sz="1500" b="0" strike="noStrike" spc="-1" dirty="0">
              <a:solidFill>
                <a:srgbClr val="000000"/>
              </a:solidFill>
              <a:latin typeface="OpenSymbol"/>
            </a:endParaRPr>
          </a:p>
        </p:txBody>
      </p:sp>
      <p:cxnSp>
        <p:nvCxnSpPr>
          <p:cNvPr id="249" name="Google Shape;346;p36"/>
          <p:cNvCxnSpPr/>
          <p:nvPr/>
        </p:nvCxnSpPr>
        <p:spPr>
          <a:xfrm>
            <a:off x="4419600" y="3503388"/>
            <a:ext cx="373680" cy="360"/>
          </a:xfrm>
          <a:prstGeom prst="straightConnector1">
            <a:avLst/>
          </a:prstGeom>
          <a:ln w="19050">
            <a:solidFill>
              <a:srgbClr val="384655"/>
            </a:solidFill>
            <a:round/>
          </a:ln>
        </p:spPr>
      </p:cxnSp>
      <p:sp>
        <p:nvSpPr>
          <p:cNvPr id="3" name="AutoShape 4">
            <a:extLst>
              <a:ext uri="{FF2B5EF4-FFF2-40B4-BE49-F238E27FC236}">
                <a16:creationId xmlns:a16="http://schemas.microsoft.com/office/drawing/2014/main" id="{032F0FB2-1CF5-41E8-B339-D6EF0C50429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4" name="AutoShape 6">
            <a:extLst>
              <a:ext uri="{FF2B5EF4-FFF2-40B4-BE49-F238E27FC236}">
                <a16:creationId xmlns:a16="http://schemas.microsoft.com/office/drawing/2014/main" id="{84953A12-E20C-43C4-A4C1-0A3381FB503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AutoShape 8">
            <a:extLst>
              <a:ext uri="{FF2B5EF4-FFF2-40B4-BE49-F238E27FC236}">
                <a16:creationId xmlns:a16="http://schemas.microsoft.com/office/drawing/2014/main" id="{AEC0A194-D94A-4FE3-8ADE-F87D4FB7EBE1}"/>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5122" name="Picture 2">
            <a:extLst>
              <a:ext uri="{FF2B5EF4-FFF2-40B4-BE49-F238E27FC236}">
                <a16:creationId xmlns:a16="http://schemas.microsoft.com/office/drawing/2014/main" id="{DFD92065-5D50-45EF-880A-E9926338C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8" name="Google Shape;406;p39"/>
          <p:cNvGrpSpPr/>
          <p:nvPr/>
        </p:nvGrpSpPr>
        <p:grpSpPr>
          <a:xfrm>
            <a:off x="-1724424" y="-476682"/>
            <a:ext cx="4135320" cy="6091200"/>
            <a:chOff x="-541800" y="-622440"/>
            <a:chExt cx="4135320" cy="6091200"/>
          </a:xfrm>
        </p:grpSpPr>
        <p:sp>
          <p:nvSpPr>
            <p:cNvPr id="609"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26" name="Google Shape;424;p39"/>
          <p:cNvCxnSpPr/>
          <p:nvPr/>
        </p:nvCxnSpPr>
        <p:spPr>
          <a:xfrm>
            <a:off x="3942816" y="2568918"/>
            <a:ext cx="374040" cy="360"/>
          </a:xfrm>
          <a:prstGeom prst="straightConnector1">
            <a:avLst/>
          </a:prstGeom>
          <a:ln w="19050">
            <a:solidFill>
              <a:srgbClr val="384655"/>
            </a:solidFill>
            <a:round/>
          </a:ln>
        </p:spPr>
      </p:cxnSp>
      <p:sp>
        <p:nvSpPr>
          <p:cNvPr id="606" name="PlaceHolder 1"/>
          <p:cNvSpPr>
            <a:spLocks noGrp="1"/>
          </p:cNvSpPr>
          <p:nvPr>
            <p:ph type="title"/>
          </p:nvPr>
        </p:nvSpPr>
        <p:spPr>
          <a:xfrm>
            <a:off x="-706620" y="-292086"/>
            <a:ext cx="7834128"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4000" b="1" strike="noStrike" spc="-1" dirty="0">
                <a:solidFill>
                  <a:schemeClr val="dk1"/>
                </a:solidFill>
                <a:latin typeface="Outfit"/>
                <a:ea typeface="Outfit"/>
              </a:rPr>
              <a:t>1. Define Your Use Case</a:t>
            </a:r>
          </a:p>
        </p:txBody>
      </p:sp>
      <p:sp>
        <p:nvSpPr>
          <p:cNvPr id="607" name="PlaceHolder 2"/>
          <p:cNvSpPr>
            <a:spLocks noGrp="1"/>
          </p:cNvSpPr>
          <p:nvPr>
            <p:ph type="subTitle"/>
          </p:nvPr>
        </p:nvSpPr>
        <p:spPr>
          <a:xfrm>
            <a:off x="576695" y="981792"/>
            <a:ext cx="8717019" cy="1978560"/>
          </a:xfrm>
          <a:prstGeom prst="rect">
            <a:avLst/>
          </a:prstGeom>
          <a:noFill/>
          <a:ln w="0">
            <a:noFill/>
          </a:ln>
        </p:spPr>
        <p:txBody>
          <a:bodyPr lIns="91440" tIns="91440" rIns="91440" bIns="91440" anchor="t">
            <a:normAutofit fontScale="99423"/>
          </a:bodyPr>
          <a:lstStyle/>
          <a:p>
            <a:pPr indent="0" algn="ctr" rtl="0">
              <a:lnSpc>
                <a:spcPct val="100000"/>
              </a:lnSpc>
              <a:buNone/>
              <a:tabLst>
                <a:tab pos="0" algn="l"/>
              </a:tabLst>
            </a:pPr>
            <a:r>
              <a:rPr lang="en-US" sz="1800" b="0" strike="noStrike" spc="-1" dirty="0">
                <a:solidFill>
                  <a:schemeClr val="dk1"/>
                </a:solidFill>
                <a:latin typeface="DM Sans"/>
                <a:ea typeface="DM Sans"/>
              </a:rPr>
              <a:t>Clearly define your AI’s purpose—text generation, image creation, or idea generation. </a:t>
            </a:r>
          </a:p>
          <a:p>
            <a:pPr indent="0" algn="ctr" rtl="0">
              <a:lnSpc>
                <a:spcPct val="100000"/>
              </a:lnSpc>
              <a:buNone/>
              <a:tabLst>
                <a:tab pos="0" algn="l"/>
              </a:tabLst>
            </a:pPr>
            <a:r>
              <a:rPr lang="en-US" sz="1800" b="0" strike="noStrike" spc="-1" dirty="0">
                <a:solidFill>
                  <a:schemeClr val="dk1"/>
                </a:solidFill>
                <a:latin typeface="DM Sans"/>
                <a:ea typeface="DM Sans"/>
              </a:rPr>
              <a:t>A well-defined use case serves as a roadmap for development.</a:t>
            </a:r>
          </a:p>
        </p:txBody>
      </p:sp>
      <p:sp>
        <p:nvSpPr>
          <p:cNvPr id="24" name="PlaceHolder 1">
            <a:extLst>
              <a:ext uri="{FF2B5EF4-FFF2-40B4-BE49-F238E27FC236}">
                <a16:creationId xmlns:a16="http://schemas.microsoft.com/office/drawing/2014/main" id="{02BC3FD8-AADF-4FCC-9F34-8BDF27699D40}"/>
              </a:ext>
            </a:extLst>
          </p:cNvPr>
          <p:cNvSpPr txBox="1">
            <a:spLocks/>
          </p:cNvSpPr>
          <p:nvPr/>
        </p:nvSpPr>
        <p:spPr>
          <a:xfrm>
            <a:off x="1647887" y="1996122"/>
            <a:ext cx="5678772" cy="1161720"/>
          </a:xfrm>
          <a:prstGeom prst="rect">
            <a:avLst/>
          </a:prstGeom>
          <a:noFill/>
          <a:ln w="0">
            <a:noFill/>
          </a:ln>
        </p:spPr>
        <p:txBody>
          <a:bodyPr lIns="91440" tIns="91440" rIns="91440" bIns="91440" anchor="b">
            <a:normAutofit fontScale="92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4000" b="1" spc="-1" dirty="0">
                <a:solidFill>
                  <a:schemeClr val="dk1"/>
                </a:solidFill>
                <a:latin typeface="Outfit"/>
                <a:ea typeface="Outfit"/>
              </a:rPr>
              <a:t>2. Collect and Prepare Data</a:t>
            </a:r>
          </a:p>
        </p:txBody>
      </p:sp>
      <p:sp>
        <p:nvSpPr>
          <p:cNvPr id="25" name="PlaceHolder 2">
            <a:extLst>
              <a:ext uri="{FF2B5EF4-FFF2-40B4-BE49-F238E27FC236}">
                <a16:creationId xmlns:a16="http://schemas.microsoft.com/office/drawing/2014/main" id="{6D3B223A-A8EA-42D3-B343-02E0829D6CF0}"/>
              </a:ext>
            </a:extLst>
          </p:cNvPr>
          <p:cNvSpPr txBox="1">
            <a:spLocks/>
          </p:cNvSpPr>
          <p:nvPr/>
        </p:nvSpPr>
        <p:spPr>
          <a:xfrm>
            <a:off x="214992" y="3429858"/>
            <a:ext cx="8717019" cy="1978560"/>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Gather high-quality, diverse, and well-labeled datasets. </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Data preparation is crucial for accuracy, taking up most of a data scientist’s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8" name="Google Shape;406;p39"/>
          <p:cNvGrpSpPr/>
          <p:nvPr/>
        </p:nvGrpSpPr>
        <p:grpSpPr>
          <a:xfrm>
            <a:off x="-1724424" y="-476682"/>
            <a:ext cx="4135320" cy="6091200"/>
            <a:chOff x="-541800" y="-622440"/>
            <a:chExt cx="4135320" cy="6091200"/>
          </a:xfrm>
        </p:grpSpPr>
        <p:sp>
          <p:nvSpPr>
            <p:cNvPr id="609"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26" name="Google Shape;424;p39"/>
          <p:cNvCxnSpPr/>
          <p:nvPr/>
        </p:nvCxnSpPr>
        <p:spPr>
          <a:xfrm>
            <a:off x="3942816" y="2568918"/>
            <a:ext cx="374040" cy="360"/>
          </a:xfrm>
          <a:prstGeom prst="straightConnector1">
            <a:avLst/>
          </a:prstGeom>
          <a:ln w="19050">
            <a:solidFill>
              <a:srgbClr val="384655"/>
            </a:solidFill>
            <a:round/>
          </a:ln>
        </p:spPr>
      </p:cxnSp>
      <p:sp>
        <p:nvSpPr>
          <p:cNvPr id="606" name="PlaceHolder 1"/>
          <p:cNvSpPr>
            <a:spLocks noGrp="1"/>
          </p:cNvSpPr>
          <p:nvPr>
            <p:ph type="title"/>
          </p:nvPr>
        </p:nvSpPr>
        <p:spPr>
          <a:xfrm>
            <a:off x="-706620" y="-292086"/>
            <a:ext cx="7834128"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4000" b="1" strike="noStrike" spc="-1" dirty="0">
                <a:solidFill>
                  <a:schemeClr val="dk1"/>
                </a:solidFill>
                <a:latin typeface="Outfit"/>
                <a:ea typeface="Outfit"/>
              </a:rPr>
              <a:t>1. Define Your Use Case</a:t>
            </a:r>
          </a:p>
        </p:txBody>
      </p:sp>
      <p:sp>
        <p:nvSpPr>
          <p:cNvPr id="607" name="PlaceHolder 2"/>
          <p:cNvSpPr>
            <a:spLocks noGrp="1"/>
          </p:cNvSpPr>
          <p:nvPr>
            <p:ph type="subTitle"/>
          </p:nvPr>
        </p:nvSpPr>
        <p:spPr>
          <a:xfrm>
            <a:off x="576695" y="981792"/>
            <a:ext cx="8717019" cy="1978560"/>
          </a:xfrm>
          <a:prstGeom prst="rect">
            <a:avLst/>
          </a:prstGeom>
          <a:noFill/>
          <a:ln w="0">
            <a:noFill/>
          </a:ln>
        </p:spPr>
        <p:txBody>
          <a:bodyPr lIns="91440" tIns="91440" rIns="91440" bIns="91440" anchor="t">
            <a:normAutofit fontScale="99423"/>
          </a:bodyPr>
          <a:lstStyle/>
          <a:p>
            <a:pPr indent="0" algn="ctr" rtl="0">
              <a:lnSpc>
                <a:spcPct val="100000"/>
              </a:lnSpc>
              <a:buNone/>
              <a:tabLst>
                <a:tab pos="0" algn="l"/>
              </a:tabLst>
            </a:pPr>
            <a:r>
              <a:rPr lang="en-US" sz="1800" b="0" strike="noStrike" spc="-1" dirty="0">
                <a:solidFill>
                  <a:schemeClr val="dk1"/>
                </a:solidFill>
                <a:latin typeface="DM Sans"/>
                <a:ea typeface="DM Sans"/>
              </a:rPr>
              <a:t>Clearly define your AI’s purpose—</a:t>
            </a:r>
            <a:r>
              <a:rPr lang="en-US" sz="1200" dirty="0"/>
              <a:t>Specific task or </a:t>
            </a:r>
            <a:r>
              <a:rPr lang="en-US" sz="1800" b="0" strike="noStrike" spc="-1" dirty="0">
                <a:solidFill>
                  <a:schemeClr val="dk1"/>
                </a:solidFill>
                <a:latin typeface="DM Sans"/>
                <a:ea typeface="DM Sans"/>
              </a:rPr>
              <a:t>text generation, image creation, or idea generation. </a:t>
            </a:r>
          </a:p>
          <a:p>
            <a:pPr indent="0" algn="ctr" rtl="0">
              <a:lnSpc>
                <a:spcPct val="100000"/>
              </a:lnSpc>
              <a:buNone/>
              <a:tabLst>
                <a:tab pos="0" algn="l"/>
              </a:tabLst>
            </a:pPr>
            <a:r>
              <a:rPr lang="en-US" sz="1800" b="0" strike="noStrike" spc="-1" dirty="0">
                <a:solidFill>
                  <a:schemeClr val="dk1"/>
                </a:solidFill>
                <a:latin typeface="DM Sans"/>
                <a:ea typeface="DM Sans"/>
              </a:rPr>
              <a:t>A well-defined use case serves as a roadmap for development.</a:t>
            </a:r>
          </a:p>
        </p:txBody>
      </p:sp>
      <p:sp>
        <p:nvSpPr>
          <p:cNvPr id="24" name="PlaceHolder 1">
            <a:extLst>
              <a:ext uri="{FF2B5EF4-FFF2-40B4-BE49-F238E27FC236}">
                <a16:creationId xmlns:a16="http://schemas.microsoft.com/office/drawing/2014/main" id="{02BC3FD8-AADF-4FCC-9F34-8BDF27699D40}"/>
              </a:ext>
            </a:extLst>
          </p:cNvPr>
          <p:cNvSpPr txBox="1">
            <a:spLocks/>
          </p:cNvSpPr>
          <p:nvPr/>
        </p:nvSpPr>
        <p:spPr>
          <a:xfrm>
            <a:off x="1647887" y="1996122"/>
            <a:ext cx="5678772" cy="1161720"/>
          </a:xfrm>
          <a:prstGeom prst="rect">
            <a:avLst/>
          </a:prstGeom>
          <a:noFill/>
          <a:ln w="0">
            <a:noFill/>
          </a:ln>
        </p:spPr>
        <p:txBody>
          <a:bodyPr lIns="91440" tIns="91440" rIns="91440" bIns="91440" anchor="b">
            <a:normAutofit fontScale="92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4000" b="1" spc="-1" dirty="0">
                <a:solidFill>
                  <a:schemeClr val="dk1"/>
                </a:solidFill>
                <a:latin typeface="Outfit"/>
                <a:ea typeface="Outfit"/>
              </a:rPr>
              <a:t>2. Collect and Prepare Data</a:t>
            </a:r>
          </a:p>
        </p:txBody>
      </p:sp>
      <p:sp>
        <p:nvSpPr>
          <p:cNvPr id="25" name="PlaceHolder 2">
            <a:extLst>
              <a:ext uri="{FF2B5EF4-FFF2-40B4-BE49-F238E27FC236}">
                <a16:creationId xmlns:a16="http://schemas.microsoft.com/office/drawing/2014/main" id="{6D3B223A-A8EA-42D3-B343-02E0829D6CF0}"/>
              </a:ext>
            </a:extLst>
          </p:cNvPr>
          <p:cNvSpPr txBox="1">
            <a:spLocks/>
          </p:cNvSpPr>
          <p:nvPr/>
        </p:nvSpPr>
        <p:spPr>
          <a:xfrm>
            <a:off x="214992" y="3429858"/>
            <a:ext cx="8717019" cy="1978560"/>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Traditional Models: Focus on quality. Clean, labeled, and representative data is crucial. Often requires manual effort.</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Generative AI: Focus on quantity. Massive datasets, often unlabeled, are used. Leverages self-learning capabilities.</a:t>
            </a:r>
          </a:p>
        </p:txBody>
      </p:sp>
      <p:grpSp>
        <p:nvGrpSpPr>
          <p:cNvPr id="8" name="קבוצה 7">
            <a:extLst>
              <a:ext uri="{FF2B5EF4-FFF2-40B4-BE49-F238E27FC236}">
                <a16:creationId xmlns:a16="http://schemas.microsoft.com/office/drawing/2014/main" id="{11650E2B-2E53-4647-8D41-39A4B2CC407B}"/>
              </a:ext>
            </a:extLst>
          </p:cNvPr>
          <p:cNvGrpSpPr/>
          <p:nvPr/>
        </p:nvGrpSpPr>
        <p:grpSpPr>
          <a:xfrm>
            <a:off x="2169720" y="332280"/>
            <a:ext cx="5681520" cy="2656440"/>
            <a:chOff x="2169720" y="332280"/>
            <a:chExt cx="5681520" cy="2656440"/>
          </a:xfrm>
        </p:grpSpPr>
        <mc:AlternateContent xmlns:mc="http://schemas.openxmlformats.org/markup-compatibility/2006">
          <mc:Choice xmlns:p14="http://schemas.microsoft.com/office/powerpoint/2010/main" Requires="p14">
            <p:contentPart p14:bwMode="auto" r:id="rId3">
              <p14:nvContentPartPr>
                <p14:cNvPr id="3" name="דיו 2">
                  <a:extLst>
                    <a:ext uri="{FF2B5EF4-FFF2-40B4-BE49-F238E27FC236}">
                      <a16:creationId xmlns:a16="http://schemas.microsoft.com/office/drawing/2014/main" id="{8F4E2C37-7940-45AB-81A0-E451C97D2847}"/>
                    </a:ext>
                  </a:extLst>
                </p14:cNvPr>
                <p14:cNvContentPartPr/>
                <p14:nvPr/>
              </p14:nvContentPartPr>
              <p14:xfrm>
                <a:off x="6778080" y="332280"/>
                <a:ext cx="1073160" cy="1632600"/>
              </p14:xfrm>
            </p:contentPart>
          </mc:Choice>
          <mc:Fallback>
            <p:pic>
              <p:nvPicPr>
                <p:cNvPr id="3" name="דיו 2">
                  <a:extLst>
                    <a:ext uri="{FF2B5EF4-FFF2-40B4-BE49-F238E27FC236}">
                      <a16:creationId xmlns:a16="http://schemas.microsoft.com/office/drawing/2014/main" id="{8F4E2C37-7940-45AB-81A0-E451C97D2847}"/>
                    </a:ext>
                  </a:extLst>
                </p:cNvPr>
                <p:cNvPicPr/>
                <p:nvPr/>
              </p:nvPicPr>
              <p:blipFill>
                <a:blip r:embed="rId4"/>
                <a:stretch>
                  <a:fillRect/>
                </a:stretch>
              </p:blipFill>
              <p:spPr>
                <a:xfrm>
                  <a:off x="6769440" y="323640"/>
                  <a:ext cx="1090800" cy="1650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דיו 3">
                  <a:extLst>
                    <a:ext uri="{FF2B5EF4-FFF2-40B4-BE49-F238E27FC236}">
                      <a16:creationId xmlns:a16="http://schemas.microsoft.com/office/drawing/2014/main" id="{A9CAC22A-D2C6-49AF-9285-36AC4AD29776}"/>
                    </a:ext>
                  </a:extLst>
                </p14:cNvPr>
                <p14:cNvContentPartPr/>
                <p14:nvPr/>
              </p14:nvContentPartPr>
              <p14:xfrm>
                <a:off x="5778720" y="1326240"/>
                <a:ext cx="871920" cy="776880"/>
              </p14:xfrm>
            </p:contentPart>
          </mc:Choice>
          <mc:Fallback>
            <p:pic>
              <p:nvPicPr>
                <p:cNvPr id="4" name="דיו 3">
                  <a:extLst>
                    <a:ext uri="{FF2B5EF4-FFF2-40B4-BE49-F238E27FC236}">
                      <a16:creationId xmlns:a16="http://schemas.microsoft.com/office/drawing/2014/main" id="{A9CAC22A-D2C6-49AF-9285-36AC4AD29776}"/>
                    </a:ext>
                  </a:extLst>
                </p:cNvPr>
                <p:cNvPicPr/>
                <p:nvPr/>
              </p:nvPicPr>
              <p:blipFill>
                <a:blip r:embed="rId6"/>
                <a:stretch>
                  <a:fillRect/>
                </a:stretch>
              </p:blipFill>
              <p:spPr>
                <a:xfrm>
                  <a:off x="5769720" y="1317600"/>
                  <a:ext cx="889560" cy="794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דיו 4">
                  <a:extLst>
                    <a:ext uri="{FF2B5EF4-FFF2-40B4-BE49-F238E27FC236}">
                      <a16:creationId xmlns:a16="http://schemas.microsoft.com/office/drawing/2014/main" id="{59A73C4E-28F9-4CC3-A048-655EBB0675AE}"/>
                    </a:ext>
                  </a:extLst>
                </p14:cNvPr>
                <p14:cNvContentPartPr/>
                <p14:nvPr/>
              </p14:nvContentPartPr>
              <p14:xfrm>
                <a:off x="4880520" y="1291680"/>
                <a:ext cx="1296000" cy="952200"/>
              </p14:xfrm>
            </p:contentPart>
          </mc:Choice>
          <mc:Fallback>
            <p:pic>
              <p:nvPicPr>
                <p:cNvPr id="5" name="דיו 4">
                  <a:extLst>
                    <a:ext uri="{FF2B5EF4-FFF2-40B4-BE49-F238E27FC236}">
                      <a16:creationId xmlns:a16="http://schemas.microsoft.com/office/drawing/2014/main" id="{59A73C4E-28F9-4CC3-A048-655EBB0675AE}"/>
                    </a:ext>
                  </a:extLst>
                </p:cNvPr>
                <p:cNvPicPr/>
                <p:nvPr/>
              </p:nvPicPr>
              <p:blipFill>
                <a:blip r:embed="rId8"/>
                <a:stretch>
                  <a:fillRect/>
                </a:stretch>
              </p:blipFill>
              <p:spPr>
                <a:xfrm>
                  <a:off x="4871520" y="1282680"/>
                  <a:ext cx="1313640" cy="969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דיו 5">
                  <a:extLst>
                    <a:ext uri="{FF2B5EF4-FFF2-40B4-BE49-F238E27FC236}">
                      <a16:creationId xmlns:a16="http://schemas.microsoft.com/office/drawing/2014/main" id="{974CC10A-CD91-4628-AB86-F43199381B20}"/>
                    </a:ext>
                  </a:extLst>
                </p14:cNvPr>
                <p14:cNvContentPartPr/>
                <p14:nvPr/>
              </p14:nvContentPartPr>
              <p14:xfrm>
                <a:off x="3803040" y="853200"/>
                <a:ext cx="135720" cy="2135520"/>
              </p14:xfrm>
            </p:contentPart>
          </mc:Choice>
          <mc:Fallback>
            <p:pic>
              <p:nvPicPr>
                <p:cNvPr id="6" name="דיו 5">
                  <a:extLst>
                    <a:ext uri="{FF2B5EF4-FFF2-40B4-BE49-F238E27FC236}">
                      <a16:creationId xmlns:a16="http://schemas.microsoft.com/office/drawing/2014/main" id="{974CC10A-CD91-4628-AB86-F43199381B20}"/>
                    </a:ext>
                  </a:extLst>
                </p:cNvPr>
                <p:cNvPicPr/>
                <p:nvPr/>
              </p:nvPicPr>
              <p:blipFill>
                <a:blip r:embed="rId10"/>
                <a:stretch>
                  <a:fillRect/>
                </a:stretch>
              </p:blipFill>
              <p:spPr>
                <a:xfrm>
                  <a:off x="3794400" y="844200"/>
                  <a:ext cx="153360" cy="2153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דיו 6">
                  <a:extLst>
                    <a:ext uri="{FF2B5EF4-FFF2-40B4-BE49-F238E27FC236}">
                      <a16:creationId xmlns:a16="http://schemas.microsoft.com/office/drawing/2014/main" id="{F5B3515B-E499-40C1-BC1E-4553EA75826C}"/>
                    </a:ext>
                  </a:extLst>
                </p14:cNvPr>
                <p14:cNvContentPartPr/>
                <p14:nvPr/>
              </p14:nvContentPartPr>
              <p14:xfrm>
                <a:off x="2169720" y="1377360"/>
                <a:ext cx="1454040" cy="1245240"/>
              </p14:xfrm>
            </p:contentPart>
          </mc:Choice>
          <mc:Fallback>
            <p:pic>
              <p:nvPicPr>
                <p:cNvPr id="7" name="דיו 6">
                  <a:extLst>
                    <a:ext uri="{FF2B5EF4-FFF2-40B4-BE49-F238E27FC236}">
                      <a16:creationId xmlns:a16="http://schemas.microsoft.com/office/drawing/2014/main" id="{F5B3515B-E499-40C1-BC1E-4553EA75826C}"/>
                    </a:ext>
                  </a:extLst>
                </p:cNvPr>
                <p:cNvPicPr/>
                <p:nvPr/>
              </p:nvPicPr>
              <p:blipFill>
                <a:blip r:embed="rId12"/>
                <a:stretch>
                  <a:fillRect/>
                </a:stretch>
              </p:blipFill>
              <p:spPr>
                <a:xfrm>
                  <a:off x="2160720" y="1368720"/>
                  <a:ext cx="1471680" cy="1262880"/>
                </a:xfrm>
                <a:prstGeom prst="rect">
                  <a:avLst/>
                </a:prstGeom>
              </p:spPr>
            </p:pic>
          </mc:Fallback>
        </mc:AlternateContent>
      </p:grpSp>
    </p:spTree>
    <p:extLst>
      <p:ext uri="{BB962C8B-B14F-4D97-AF65-F5344CB8AC3E}">
        <p14:creationId xmlns:p14="http://schemas.microsoft.com/office/powerpoint/2010/main" val="185369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oogle Shape;432;p40">
            <a:extLst>
              <a:ext uri="{FF2B5EF4-FFF2-40B4-BE49-F238E27FC236}">
                <a16:creationId xmlns:a16="http://schemas.microsoft.com/office/drawing/2014/main" id="{15DE8F2E-E1B1-420C-A99D-D989C2A1C218}"/>
              </a:ext>
            </a:extLst>
          </p:cNvPr>
          <p:cNvGrpSpPr/>
          <p:nvPr/>
        </p:nvGrpSpPr>
        <p:grpSpPr>
          <a:xfrm>
            <a:off x="7046975" y="576204"/>
            <a:ext cx="3152295" cy="4587210"/>
            <a:chOff x="5104800" y="-153360"/>
            <a:chExt cx="4218480" cy="6000480"/>
          </a:xfrm>
        </p:grpSpPr>
        <p:sp>
          <p:nvSpPr>
            <p:cNvPr id="27" name="Google Shape;433;p40">
              <a:extLst>
                <a:ext uri="{FF2B5EF4-FFF2-40B4-BE49-F238E27FC236}">
                  <a16:creationId xmlns:a16="http://schemas.microsoft.com/office/drawing/2014/main" id="{14D0BBC8-E346-4578-A967-B2D1F5279486}"/>
                </a:ext>
              </a:extLst>
            </p:cNvPr>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434;p40">
              <a:extLst>
                <a:ext uri="{FF2B5EF4-FFF2-40B4-BE49-F238E27FC236}">
                  <a16:creationId xmlns:a16="http://schemas.microsoft.com/office/drawing/2014/main" id="{D1C72F94-21F5-42BF-A796-3CA468DDB171}"/>
                </a:ext>
              </a:extLst>
            </p:cNvPr>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435;p40">
              <a:extLst>
                <a:ext uri="{FF2B5EF4-FFF2-40B4-BE49-F238E27FC236}">
                  <a16:creationId xmlns:a16="http://schemas.microsoft.com/office/drawing/2014/main" id="{8D7485E6-3B2B-4BFA-B385-E299FABBE5FC}"/>
                </a:ext>
              </a:extLst>
            </p:cNvPr>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436;p40">
              <a:extLst>
                <a:ext uri="{FF2B5EF4-FFF2-40B4-BE49-F238E27FC236}">
                  <a16:creationId xmlns:a16="http://schemas.microsoft.com/office/drawing/2014/main" id="{57616D7B-E42F-47E1-9676-6A451FC4C0E0}"/>
                </a:ext>
              </a:extLst>
            </p:cNvPr>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37;p40">
              <a:extLst>
                <a:ext uri="{FF2B5EF4-FFF2-40B4-BE49-F238E27FC236}">
                  <a16:creationId xmlns:a16="http://schemas.microsoft.com/office/drawing/2014/main" id="{1BD24BF5-0263-4B67-A09F-F6BAB3BA1F3D}"/>
                </a:ext>
              </a:extLst>
            </p:cNvPr>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38;p40">
              <a:extLst>
                <a:ext uri="{FF2B5EF4-FFF2-40B4-BE49-F238E27FC236}">
                  <a16:creationId xmlns:a16="http://schemas.microsoft.com/office/drawing/2014/main" id="{D5774B50-8634-4CD7-9243-D134292EF5E8}"/>
                </a:ext>
              </a:extLst>
            </p:cNvPr>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39;p40">
              <a:extLst>
                <a:ext uri="{FF2B5EF4-FFF2-40B4-BE49-F238E27FC236}">
                  <a16:creationId xmlns:a16="http://schemas.microsoft.com/office/drawing/2014/main" id="{1ED164DA-5BD6-400F-AF8B-105BC76F1977}"/>
                </a:ext>
              </a:extLst>
            </p:cNvPr>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40;p40">
              <a:extLst>
                <a:ext uri="{FF2B5EF4-FFF2-40B4-BE49-F238E27FC236}">
                  <a16:creationId xmlns:a16="http://schemas.microsoft.com/office/drawing/2014/main" id="{8BF6DFC1-EAF5-4297-A9E0-AE2C9BDF7FD4}"/>
                </a:ext>
              </a:extLst>
            </p:cNvPr>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41;p40">
              <a:extLst>
                <a:ext uri="{FF2B5EF4-FFF2-40B4-BE49-F238E27FC236}">
                  <a16:creationId xmlns:a16="http://schemas.microsoft.com/office/drawing/2014/main" id="{939587BC-5031-4D5B-81DF-D387DC277889}"/>
                </a:ext>
              </a:extLst>
            </p:cNvPr>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442;p40">
              <a:extLst>
                <a:ext uri="{FF2B5EF4-FFF2-40B4-BE49-F238E27FC236}">
                  <a16:creationId xmlns:a16="http://schemas.microsoft.com/office/drawing/2014/main" id="{A3D01E34-AC21-4811-A76B-9AB3A2A9768E}"/>
                </a:ext>
              </a:extLst>
            </p:cNvPr>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443;p40">
              <a:extLst>
                <a:ext uri="{FF2B5EF4-FFF2-40B4-BE49-F238E27FC236}">
                  <a16:creationId xmlns:a16="http://schemas.microsoft.com/office/drawing/2014/main" id="{59C86447-CC88-4130-9382-B2E55637930C}"/>
                </a:ext>
              </a:extLst>
            </p:cNvPr>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444;p40">
              <a:extLst>
                <a:ext uri="{FF2B5EF4-FFF2-40B4-BE49-F238E27FC236}">
                  <a16:creationId xmlns:a16="http://schemas.microsoft.com/office/drawing/2014/main" id="{24F2F315-7579-4FBD-AFF4-B980BFA12769}"/>
                </a:ext>
              </a:extLst>
            </p:cNvPr>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45;p40">
              <a:extLst>
                <a:ext uri="{FF2B5EF4-FFF2-40B4-BE49-F238E27FC236}">
                  <a16:creationId xmlns:a16="http://schemas.microsoft.com/office/drawing/2014/main" id="{BEFEE9FB-C44E-4E4A-BE07-60AEDE11BA58}"/>
                </a:ext>
              </a:extLst>
            </p:cNvPr>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446;p40">
              <a:extLst>
                <a:ext uri="{FF2B5EF4-FFF2-40B4-BE49-F238E27FC236}">
                  <a16:creationId xmlns:a16="http://schemas.microsoft.com/office/drawing/2014/main" id="{6FDCCC73-604F-4ADF-9E86-E6A70E06DC62}"/>
                </a:ext>
              </a:extLst>
            </p:cNvPr>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447;p40">
              <a:extLst>
                <a:ext uri="{FF2B5EF4-FFF2-40B4-BE49-F238E27FC236}">
                  <a16:creationId xmlns:a16="http://schemas.microsoft.com/office/drawing/2014/main" id="{2A2B858B-3A31-48D6-AFED-AA56DC1BC086}"/>
                </a:ext>
              </a:extLst>
            </p:cNvPr>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448;p40">
              <a:extLst>
                <a:ext uri="{FF2B5EF4-FFF2-40B4-BE49-F238E27FC236}">
                  <a16:creationId xmlns:a16="http://schemas.microsoft.com/office/drawing/2014/main" id="{1D3B6FD0-D188-4A0E-B3CF-221FDF49A68A}"/>
                </a:ext>
              </a:extLst>
            </p:cNvPr>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449;p40">
              <a:extLst>
                <a:ext uri="{FF2B5EF4-FFF2-40B4-BE49-F238E27FC236}">
                  <a16:creationId xmlns:a16="http://schemas.microsoft.com/office/drawing/2014/main" id="{D51C9A6F-0BBE-4E30-AD88-7B0F3918E3B5}"/>
                </a:ext>
              </a:extLst>
            </p:cNvPr>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6" name="PlaceHolder 1"/>
          <p:cNvSpPr>
            <a:spLocks noGrp="1"/>
          </p:cNvSpPr>
          <p:nvPr>
            <p:ph type="title"/>
          </p:nvPr>
        </p:nvSpPr>
        <p:spPr>
          <a:xfrm>
            <a:off x="-55103" y="-134412"/>
            <a:ext cx="7834128"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4000" b="1" strike="noStrike" spc="-1" dirty="0">
                <a:solidFill>
                  <a:schemeClr val="dk1"/>
                </a:solidFill>
                <a:latin typeface="Outfit"/>
                <a:ea typeface="Outfit"/>
              </a:rPr>
              <a:t>3. Choose a Generative Model</a:t>
            </a:r>
          </a:p>
        </p:txBody>
      </p:sp>
      <p:sp>
        <p:nvSpPr>
          <p:cNvPr id="607" name="PlaceHolder 2"/>
          <p:cNvSpPr>
            <a:spLocks noGrp="1"/>
          </p:cNvSpPr>
          <p:nvPr>
            <p:ph type="subTitle"/>
          </p:nvPr>
        </p:nvSpPr>
        <p:spPr>
          <a:xfrm>
            <a:off x="-27287" y="913638"/>
            <a:ext cx="8717019" cy="1978560"/>
          </a:xfrm>
          <a:prstGeom prst="rect">
            <a:avLst/>
          </a:prstGeom>
          <a:noFill/>
          <a:ln w="0">
            <a:noFill/>
          </a:ln>
        </p:spPr>
        <p:txBody>
          <a:bodyPr lIns="91440" tIns="91440" rIns="91440" bIns="91440" anchor="t">
            <a:normAutofit fontScale="99423"/>
          </a:bodyPr>
          <a:lstStyle/>
          <a:p>
            <a:pPr indent="0" algn="ctr" rtl="0">
              <a:lnSpc>
                <a:spcPct val="100000"/>
              </a:lnSpc>
              <a:buNone/>
              <a:tabLst>
                <a:tab pos="0" algn="l"/>
              </a:tabLst>
            </a:pPr>
            <a:r>
              <a:rPr lang="en-US" sz="1800" b="0" strike="noStrike" spc="-1" dirty="0">
                <a:solidFill>
                  <a:schemeClr val="dk1"/>
                </a:solidFill>
                <a:latin typeface="DM Sans"/>
                <a:ea typeface="DM Sans"/>
              </a:rPr>
              <a:t>Selecting the right model depends on the type of content you want to generate:</a:t>
            </a:r>
          </a:p>
          <a:p>
            <a:pPr indent="0" algn="ctr" rtl="0">
              <a:lnSpc>
                <a:spcPct val="100000"/>
              </a:lnSpc>
              <a:buNone/>
              <a:tabLst>
                <a:tab pos="0" algn="l"/>
              </a:tabLst>
            </a:pPr>
            <a:endParaRPr lang="en-US" sz="1800" b="0" strike="noStrike" spc="-1" dirty="0">
              <a:solidFill>
                <a:schemeClr val="dk1"/>
              </a:solidFill>
              <a:latin typeface="DM Sans"/>
              <a:ea typeface="DM Sans"/>
            </a:endParaRPr>
          </a:p>
        </p:txBody>
      </p:sp>
      <p:sp>
        <p:nvSpPr>
          <p:cNvPr id="25" name="PlaceHolder 2">
            <a:extLst>
              <a:ext uri="{FF2B5EF4-FFF2-40B4-BE49-F238E27FC236}">
                <a16:creationId xmlns:a16="http://schemas.microsoft.com/office/drawing/2014/main" id="{6D3B223A-A8EA-42D3-B343-02E0829D6CF0}"/>
              </a:ext>
            </a:extLst>
          </p:cNvPr>
          <p:cNvSpPr txBox="1">
            <a:spLocks/>
          </p:cNvSpPr>
          <p:nvPr/>
        </p:nvSpPr>
        <p:spPr>
          <a:xfrm>
            <a:off x="510259" y="1447200"/>
            <a:ext cx="8717019" cy="3483900"/>
          </a:xfrm>
          <a:prstGeom prst="rect">
            <a:avLst/>
          </a:prstGeom>
          <a:noFill/>
          <a:ln w="0">
            <a:noFill/>
          </a:ln>
        </p:spPr>
        <p:txBody>
          <a:bodyPr lIns="91440" tIns="91440" rIns="91440" bIns="91440" anchor="t">
            <a:normAutofit fontScale="91923"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l" rtl="0">
              <a:lnSpc>
                <a:spcPct val="100000"/>
              </a:lnSpc>
              <a:tabLst>
                <a:tab pos="0" algn="l"/>
              </a:tabLst>
            </a:pPr>
            <a:r>
              <a:rPr lang="en-US" sz="1800" b="1" spc="-1" dirty="0">
                <a:solidFill>
                  <a:schemeClr val="dk1"/>
                </a:solidFill>
                <a:latin typeface="DM Sans"/>
                <a:ea typeface="DM Sans"/>
              </a:rPr>
              <a:t>Generative Adversarial Networks (GANs): </a:t>
            </a:r>
          </a:p>
          <a:p>
            <a:pPr indent="0" algn="l" rtl="0">
              <a:lnSpc>
                <a:spcPct val="100000"/>
              </a:lnSpc>
              <a:buNone/>
              <a:tabLst>
                <a:tab pos="0" algn="l"/>
              </a:tabLst>
            </a:pPr>
            <a:r>
              <a:rPr lang="en-US" sz="1800" spc="-1" dirty="0">
                <a:solidFill>
                  <a:schemeClr val="dk1"/>
                </a:solidFill>
                <a:latin typeface="DM Sans"/>
                <a:ea typeface="DM Sans"/>
              </a:rPr>
              <a:t>Best suited for image or video generation. GANs work by pitting two neural networks against each other—a generator and a discriminator—to produce realistic outputs.</a:t>
            </a:r>
          </a:p>
          <a:p>
            <a:pPr marL="514350" indent="-285750" algn="l" rtl="0">
              <a:lnSpc>
                <a:spcPct val="100000"/>
              </a:lnSpc>
              <a:tabLst>
                <a:tab pos="0" algn="l"/>
              </a:tabLst>
            </a:pPr>
            <a:r>
              <a:rPr lang="en-US" sz="1800" b="1" spc="-1" dirty="0">
                <a:solidFill>
                  <a:schemeClr val="dk1"/>
                </a:solidFill>
                <a:latin typeface="DM Sans"/>
                <a:ea typeface="DM Sans"/>
              </a:rPr>
              <a:t>Variational Autoencoders (VAEs): </a:t>
            </a:r>
          </a:p>
          <a:p>
            <a:pPr indent="0" algn="l" rtl="0">
              <a:lnSpc>
                <a:spcPct val="100000"/>
              </a:lnSpc>
              <a:buNone/>
              <a:tabLst>
                <a:tab pos="0" algn="l"/>
              </a:tabLst>
            </a:pPr>
            <a:r>
              <a:rPr lang="en-US" sz="1800" spc="-1" dirty="0">
                <a:solidFill>
                  <a:schemeClr val="dk1"/>
                </a:solidFill>
                <a:latin typeface="DM Sans"/>
                <a:ea typeface="DM Sans"/>
              </a:rPr>
              <a:t>Primarily used for generating images, VAEs create outputs based on a compressed representation of the input data.</a:t>
            </a:r>
          </a:p>
          <a:p>
            <a:pPr marL="514350" indent="-285750" algn="l" rtl="0">
              <a:lnSpc>
                <a:spcPct val="100000"/>
              </a:lnSpc>
              <a:tabLst>
                <a:tab pos="0" algn="l"/>
              </a:tabLst>
            </a:pPr>
            <a:r>
              <a:rPr lang="en-US" sz="1800" b="1" spc="-1" dirty="0">
                <a:solidFill>
                  <a:schemeClr val="dk1"/>
                </a:solidFill>
                <a:latin typeface="DM Sans"/>
                <a:ea typeface="DM Sans"/>
              </a:rPr>
              <a:t>Transformers: </a:t>
            </a:r>
          </a:p>
          <a:p>
            <a:pPr indent="0" algn="l" rtl="0">
              <a:lnSpc>
                <a:spcPct val="100000"/>
              </a:lnSpc>
              <a:buNone/>
              <a:tabLst>
                <a:tab pos="0" algn="l"/>
              </a:tabLst>
            </a:pPr>
            <a:r>
              <a:rPr lang="en-US" sz="1800" spc="-1" dirty="0">
                <a:solidFill>
                  <a:schemeClr val="dk1"/>
                </a:solidFill>
                <a:latin typeface="DM Sans"/>
                <a:ea typeface="DM Sans"/>
              </a:rPr>
              <a:t>Ideal for generating text and natural language content. Models like GPT-3 or GPT-4 are widely used for tasks involving text generation and conversational AI.</a:t>
            </a:r>
          </a:p>
          <a:p>
            <a:pPr marL="514350" indent="-285750" algn="l" rtl="0">
              <a:lnSpc>
                <a:spcPct val="100000"/>
              </a:lnSpc>
              <a:tabLst>
                <a:tab pos="0" algn="l"/>
              </a:tabLst>
            </a:pPr>
            <a:r>
              <a:rPr lang="en-US" sz="1800" b="1" spc="-1" dirty="0">
                <a:solidFill>
                  <a:schemeClr val="dk1"/>
                </a:solidFill>
                <a:latin typeface="DM Sans"/>
                <a:ea typeface="DM Sans"/>
              </a:rPr>
              <a:t>Recurrent Neural Networks (RNNs):</a:t>
            </a:r>
          </a:p>
          <a:p>
            <a:pPr indent="0" algn="l" rtl="0">
              <a:lnSpc>
                <a:spcPct val="100000"/>
              </a:lnSpc>
              <a:buNone/>
              <a:tabLst>
                <a:tab pos="0" algn="l"/>
              </a:tabLst>
            </a:pPr>
            <a:r>
              <a:rPr lang="en-US" sz="1800" spc="-1" dirty="0">
                <a:solidFill>
                  <a:schemeClr val="dk1"/>
                </a:solidFill>
                <a:latin typeface="DM Sans"/>
                <a:ea typeface="DM Sans"/>
              </a:rPr>
              <a:t>Often used for sequence generation, such as generating music or predicting time series data.</a:t>
            </a:r>
          </a:p>
        </p:txBody>
      </p:sp>
    </p:spTree>
    <p:extLst>
      <p:ext uri="{BB962C8B-B14F-4D97-AF65-F5344CB8AC3E}">
        <p14:creationId xmlns:p14="http://schemas.microsoft.com/office/powerpoint/2010/main" val="4000336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oogle Shape;424;p39">
            <a:extLst>
              <a:ext uri="{FF2B5EF4-FFF2-40B4-BE49-F238E27FC236}">
                <a16:creationId xmlns:a16="http://schemas.microsoft.com/office/drawing/2014/main" id="{5514617C-6621-4048-9294-0C39B1A3B896}"/>
              </a:ext>
            </a:extLst>
          </p:cNvPr>
          <p:cNvCxnSpPr/>
          <p:nvPr/>
        </p:nvCxnSpPr>
        <p:spPr>
          <a:xfrm>
            <a:off x="4384979" y="1081494"/>
            <a:ext cx="374040" cy="360"/>
          </a:xfrm>
          <a:prstGeom prst="straightConnector1">
            <a:avLst/>
          </a:prstGeom>
          <a:ln w="19050">
            <a:solidFill>
              <a:srgbClr val="384655"/>
            </a:solidFill>
            <a:round/>
          </a:ln>
        </p:spPr>
      </p:cxnSp>
      <p:sp>
        <p:nvSpPr>
          <p:cNvPr id="29" name="PlaceHolder 1">
            <a:extLst>
              <a:ext uri="{FF2B5EF4-FFF2-40B4-BE49-F238E27FC236}">
                <a16:creationId xmlns:a16="http://schemas.microsoft.com/office/drawing/2014/main" id="{5656BF05-8948-4342-9D51-C8CA73A3C8B8}"/>
              </a:ext>
            </a:extLst>
          </p:cNvPr>
          <p:cNvSpPr txBox="1">
            <a:spLocks/>
          </p:cNvSpPr>
          <p:nvPr/>
        </p:nvSpPr>
        <p:spPr>
          <a:xfrm>
            <a:off x="2148706" y="-313506"/>
            <a:ext cx="4677133" cy="1161720"/>
          </a:xfrm>
          <a:prstGeom prst="rect">
            <a:avLst/>
          </a:prstGeom>
          <a:noFill/>
          <a:ln w="0">
            <a:noFill/>
          </a:ln>
        </p:spPr>
        <p:txBody>
          <a:bodyPr lIns="91440" tIns="91440" rIns="91440" bIns="91440" anchor="b">
            <a:normAutofit fontScale="92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4000" b="1" spc="-1" dirty="0">
                <a:solidFill>
                  <a:schemeClr val="dk1"/>
                </a:solidFill>
                <a:latin typeface="Outfit"/>
                <a:ea typeface="Outfit"/>
              </a:rPr>
              <a:t>4. Preprocess the Data</a:t>
            </a:r>
          </a:p>
        </p:txBody>
      </p:sp>
      <p:sp>
        <p:nvSpPr>
          <p:cNvPr id="30" name="PlaceHolder 2">
            <a:extLst>
              <a:ext uri="{FF2B5EF4-FFF2-40B4-BE49-F238E27FC236}">
                <a16:creationId xmlns:a16="http://schemas.microsoft.com/office/drawing/2014/main" id="{2154BA26-713E-4342-845B-20273A542C12}"/>
              </a:ext>
            </a:extLst>
          </p:cNvPr>
          <p:cNvSpPr txBox="1">
            <a:spLocks/>
          </p:cNvSpPr>
          <p:nvPr/>
        </p:nvSpPr>
        <p:spPr>
          <a:xfrm>
            <a:off x="83711" y="1480764"/>
            <a:ext cx="8717019" cy="3123042"/>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This involves cleaning, normalizing, and transforming the raw data </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into a format that the AI can learn from. </a:t>
            </a:r>
          </a:p>
          <a:p>
            <a:pPr indent="0" algn="ctr" rtl="0">
              <a:lnSpc>
                <a:spcPct val="100000"/>
              </a:lnSpc>
              <a:buFont typeface="Arial" panose="020B0604020202020204" pitchFamily="34" charset="0"/>
              <a:buNone/>
              <a:tabLst>
                <a:tab pos="0" algn="l"/>
              </a:tabLst>
            </a:pPr>
            <a:endParaRPr lang="en-US" sz="1800" spc="-1" dirty="0">
              <a:solidFill>
                <a:schemeClr val="dk1"/>
              </a:solidFill>
              <a:latin typeface="DM Sans"/>
              <a:ea typeface="DM Sans"/>
            </a:endParaRP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Text: Tokenization, stop word removal, etc.</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Images: Resizing, normalization, augmentation.</a:t>
            </a:r>
          </a:p>
          <a:p>
            <a:pPr indent="0" algn="ctr" rtl="0">
              <a:lnSpc>
                <a:spcPct val="100000"/>
              </a:lnSpc>
              <a:buFont typeface="Arial" panose="020B0604020202020204" pitchFamily="34" charset="0"/>
              <a:buNone/>
              <a:tabLst>
                <a:tab pos="0" algn="l"/>
              </a:tabLst>
            </a:pPr>
            <a:endParaRPr lang="en-US" sz="1800" spc="-1" dirty="0">
              <a:solidFill>
                <a:schemeClr val="dk1"/>
              </a:solidFill>
              <a:latin typeface="DM Sans"/>
              <a:ea typeface="DM Sans"/>
            </a:endParaRP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Goal: Clean, consistent, AI-ready data.</a:t>
            </a:r>
          </a:p>
          <a:p>
            <a:pPr indent="0" algn="ctr" rtl="0">
              <a:lnSpc>
                <a:spcPct val="100000"/>
              </a:lnSpc>
              <a:buFont typeface="Arial" panose="020B0604020202020204" pitchFamily="34" charset="0"/>
              <a:buNone/>
              <a:tabLst>
                <a:tab pos="0" algn="l"/>
              </a:tabLst>
            </a:pPr>
            <a:endParaRPr lang="en-US" sz="1800" spc="-1" dirty="0">
              <a:solidFill>
                <a:schemeClr val="dk1"/>
              </a:solidFill>
              <a:latin typeface="DM Sans"/>
              <a:ea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oogle Shape;424;p39">
            <a:extLst>
              <a:ext uri="{FF2B5EF4-FFF2-40B4-BE49-F238E27FC236}">
                <a16:creationId xmlns:a16="http://schemas.microsoft.com/office/drawing/2014/main" id="{5514617C-6621-4048-9294-0C39B1A3B896}"/>
              </a:ext>
            </a:extLst>
          </p:cNvPr>
          <p:cNvCxnSpPr/>
          <p:nvPr/>
        </p:nvCxnSpPr>
        <p:spPr>
          <a:xfrm>
            <a:off x="4384979" y="1081494"/>
            <a:ext cx="374040" cy="360"/>
          </a:xfrm>
          <a:prstGeom prst="straightConnector1">
            <a:avLst/>
          </a:prstGeom>
          <a:ln w="19050">
            <a:solidFill>
              <a:srgbClr val="384655"/>
            </a:solidFill>
            <a:round/>
          </a:ln>
        </p:spPr>
      </p:cxnSp>
      <p:sp>
        <p:nvSpPr>
          <p:cNvPr id="29" name="PlaceHolder 1">
            <a:extLst>
              <a:ext uri="{FF2B5EF4-FFF2-40B4-BE49-F238E27FC236}">
                <a16:creationId xmlns:a16="http://schemas.microsoft.com/office/drawing/2014/main" id="{5656BF05-8948-4342-9D51-C8CA73A3C8B8}"/>
              </a:ext>
            </a:extLst>
          </p:cNvPr>
          <p:cNvSpPr txBox="1">
            <a:spLocks/>
          </p:cNvSpPr>
          <p:nvPr/>
        </p:nvSpPr>
        <p:spPr>
          <a:xfrm>
            <a:off x="2148706" y="-313506"/>
            <a:ext cx="4677133" cy="1161720"/>
          </a:xfrm>
          <a:prstGeom prst="rect">
            <a:avLst/>
          </a:prstGeom>
          <a:noFill/>
          <a:ln w="0">
            <a:noFill/>
          </a:ln>
        </p:spPr>
        <p:txBody>
          <a:bodyPr lIns="91440" tIns="91440" rIns="91440" bIns="91440" anchor="b">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4000" b="1" spc="-1" dirty="0">
                <a:solidFill>
                  <a:schemeClr val="dk1"/>
                </a:solidFill>
                <a:latin typeface="Outfit"/>
                <a:ea typeface="Outfit"/>
              </a:rPr>
              <a:t>5. Train Your Model</a:t>
            </a:r>
          </a:p>
        </p:txBody>
      </p:sp>
      <p:sp>
        <p:nvSpPr>
          <p:cNvPr id="30" name="PlaceHolder 2">
            <a:extLst>
              <a:ext uri="{FF2B5EF4-FFF2-40B4-BE49-F238E27FC236}">
                <a16:creationId xmlns:a16="http://schemas.microsoft.com/office/drawing/2014/main" id="{2154BA26-713E-4342-845B-20273A542C12}"/>
              </a:ext>
            </a:extLst>
          </p:cNvPr>
          <p:cNvSpPr txBox="1">
            <a:spLocks/>
          </p:cNvSpPr>
          <p:nvPr/>
        </p:nvSpPr>
        <p:spPr>
          <a:xfrm>
            <a:off x="83711" y="1480764"/>
            <a:ext cx="8717019" cy="3123042"/>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Use frameworks like TensorFlow, </a:t>
            </a:r>
            <a:r>
              <a:rPr lang="en-US" sz="1800" spc="-1" dirty="0" err="1">
                <a:solidFill>
                  <a:schemeClr val="dk1"/>
                </a:solidFill>
                <a:latin typeface="DM Sans"/>
                <a:ea typeface="DM Sans"/>
              </a:rPr>
              <a:t>PyTorch</a:t>
            </a:r>
            <a:r>
              <a:rPr lang="en-US" sz="1800" spc="-1" dirty="0">
                <a:solidFill>
                  <a:schemeClr val="dk1"/>
                </a:solidFill>
                <a:latin typeface="DM Sans"/>
                <a:ea typeface="DM Sans"/>
              </a:rPr>
              <a:t>, or </a:t>
            </a:r>
            <a:r>
              <a:rPr lang="en-US" sz="1800" spc="-1" dirty="0" err="1">
                <a:solidFill>
                  <a:schemeClr val="dk1"/>
                </a:solidFill>
                <a:latin typeface="DM Sans"/>
                <a:ea typeface="DM Sans"/>
              </a:rPr>
              <a:t>Keras</a:t>
            </a:r>
            <a:r>
              <a:rPr lang="en-US" sz="1800" spc="-1" dirty="0">
                <a:solidFill>
                  <a:schemeClr val="dk1"/>
                </a:solidFill>
                <a:latin typeface="DM Sans"/>
                <a:ea typeface="DM Sans"/>
              </a:rPr>
              <a:t>.</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Training involves feeding data to the model to learn </a:t>
            </a:r>
            <a:r>
              <a:rPr lang="en-US" sz="1800" spc="-1" dirty="0" err="1">
                <a:solidFill>
                  <a:schemeClr val="dk1"/>
                </a:solidFill>
                <a:latin typeface="DM Sans"/>
                <a:ea typeface="DM Sans"/>
              </a:rPr>
              <a:t>patterns.Duration</a:t>
            </a:r>
            <a:r>
              <a:rPr lang="en-US" sz="1800" spc="-1" dirty="0">
                <a:solidFill>
                  <a:schemeClr val="dk1"/>
                </a:solidFill>
                <a:latin typeface="DM Sans"/>
                <a:ea typeface="DM Sans"/>
              </a:rPr>
              <a:t> varies: hours to weeks, depending on dataset size &amp; model complexity.</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Large models (e.g., GPT-3) require massive computational resources.</a:t>
            </a:r>
          </a:p>
        </p:txBody>
      </p:sp>
    </p:spTree>
    <p:extLst>
      <p:ext uri="{BB962C8B-B14F-4D97-AF65-F5344CB8AC3E}">
        <p14:creationId xmlns:p14="http://schemas.microsoft.com/office/powerpoint/2010/main" val="258392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Google Shape;424;p39">
            <a:extLst>
              <a:ext uri="{FF2B5EF4-FFF2-40B4-BE49-F238E27FC236}">
                <a16:creationId xmlns:a16="http://schemas.microsoft.com/office/drawing/2014/main" id="{5514617C-6621-4048-9294-0C39B1A3B896}"/>
              </a:ext>
            </a:extLst>
          </p:cNvPr>
          <p:cNvCxnSpPr/>
          <p:nvPr/>
        </p:nvCxnSpPr>
        <p:spPr>
          <a:xfrm>
            <a:off x="4384979" y="1081494"/>
            <a:ext cx="374040" cy="360"/>
          </a:xfrm>
          <a:prstGeom prst="straightConnector1">
            <a:avLst/>
          </a:prstGeom>
          <a:ln w="19050">
            <a:solidFill>
              <a:srgbClr val="384655"/>
            </a:solidFill>
            <a:round/>
          </a:ln>
        </p:spPr>
      </p:cxnSp>
      <p:sp>
        <p:nvSpPr>
          <p:cNvPr id="29" name="PlaceHolder 1">
            <a:extLst>
              <a:ext uri="{FF2B5EF4-FFF2-40B4-BE49-F238E27FC236}">
                <a16:creationId xmlns:a16="http://schemas.microsoft.com/office/drawing/2014/main" id="{5656BF05-8948-4342-9D51-C8CA73A3C8B8}"/>
              </a:ext>
            </a:extLst>
          </p:cNvPr>
          <p:cNvSpPr txBox="1">
            <a:spLocks/>
          </p:cNvSpPr>
          <p:nvPr/>
        </p:nvSpPr>
        <p:spPr>
          <a:xfrm>
            <a:off x="1466452" y="-80226"/>
            <a:ext cx="5837054" cy="1161720"/>
          </a:xfrm>
          <a:prstGeom prst="rect">
            <a:avLst/>
          </a:prstGeom>
          <a:noFill/>
          <a:ln w="0">
            <a:noFill/>
          </a:ln>
        </p:spPr>
        <p:txBody>
          <a:bodyPr lIns="91440" tIns="91440" rIns="91440" bIns="91440" anchor="b">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4000" b="1" spc="-1" dirty="0">
                <a:solidFill>
                  <a:schemeClr val="dk1"/>
                </a:solidFill>
                <a:latin typeface="Outfit"/>
                <a:ea typeface="Outfit"/>
              </a:rPr>
              <a:t>6. Fine-Tune the Model</a:t>
            </a:r>
          </a:p>
        </p:txBody>
      </p:sp>
      <p:sp>
        <p:nvSpPr>
          <p:cNvPr id="30" name="PlaceHolder 2">
            <a:extLst>
              <a:ext uri="{FF2B5EF4-FFF2-40B4-BE49-F238E27FC236}">
                <a16:creationId xmlns:a16="http://schemas.microsoft.com/office/drawing/2014/main" id="{2154BA26-713E-4342-845B-20273A542C12}"/>
              </a:ext>
            </a:extLst>
          </p:cNvPr>
          <p:cNvSpPr txBox="1">
            <a:spLocks/>
          </p:cNvSpPr>
          <p:nvPr/>
        </p:nvSpPr>
        <p:spPr>
          <a:xfrm>
            <a:off x="236111" y="1081494"/>
            <a:ext cx="8717019" cy="3123042"/>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After initial training, fine-tuning your model is essential to improving its performance. This might involve adjusting hyperparameters, adding more layers to the neural network, or even experimenting with different architectures. Fine-tuning ensures that your model is not only accurate but also optimized for real-world applications.</a:t>
            </a:r>
          </a:p>
        </p:txBody>
      </p:sp>
      <p:sp>
        <p:nvSpPr>
          <p:cNvPr id="5" name="PlaceHolder 2">
            <a:extLst>
              <a:ext uri="{FF2B5EF4-FFF2-40B4-BE49-F238E27FC236}">
                <a16:creationId xmlns:a16="http://schemas.microsoft.com/office/drawing/2014/main" id="{A7A211D1-0669-4390-B080-3F71E2635C25}"/>
              </a:ext>
            </a:extLst>
          </p:cNvPr>
          <p:cNvSpPr txBox="1">
            <a:spLocks/>
          </p:cNvSpPr>
          <p:nvPr/>
        </p:nvSpPr>
        <p:spPr>
          <a:xfrm>
            <a:off x="26469" y="3581979"/>
            <a:ext cx="8717019" cy="3123042"/>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Adjust hyperparameters to enhance performance.</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Add layers or modify architecture if needed.</a:t>
            </a:r>
          </a:p>
          <a:p>
            <a:pPr indent="0" algn="ctr" rtl="0">
              <a:lnSpc>
                <a:spcPct val="100000"/>
              </a:lnSpc>
              <a:buFont typeface="Arial" panose="020B0604020202020204" pitchFamily="34" charset="0"/>
              <a:buNone/>
              <a:tabLst>
                <a:tab pos="0" algn="l"/>
              </a:tabLst>
            </a:pPr>
            <a:r>
              <a:rPr lang="en-US" sz="1800" spc="-1" dirty="0">
                <a:solidFill>
                  <a:schemeClr val="dk1"/>
                </a:solidFill>
                <a:latin typeface="DM Sans"/>
                <a:ea typeface="DM Sans"/>
              </a:rPr>
              <a:t>Ensures accuracy and optimization for real-world applications.</a:t>
            </a:r>
          </a:p>
        </p:txBody>
      </p:sp>
    </p:spTree>
    <p:extLst>
      <p:ext uri="{BB962C8B-B14F-4D97-AF65-F5344CB8AC3E}">
        <p14:creationId xmlns:p14="http://schemas.microsoft.com/office/powerpoint/2010/main" val="3538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oogle Shape;432;p40">
            <a:extLst>
              <a:ext uri="{FF2B5EF4-FFF2-40B4-BE49-F238E27FC236}">
                <a16:creationId xmlns:a16="http://schemas.microsoft.com/office/drawing/2014/main" id="{15DE8F2E-E1B1-420C-A99D-D989C2A1C218}"/>
              </a:ext>
            </a:extLst>
          </p:cNvPr>
          <p:cNvGrpSpPr/>
          <p:nvPr/>
        </p:nvGrpSpPr>
        <p:grpSpPr>
          <a:xfrm>
            <a:off x="7046975" y="576204"/>
            <a:ext cx="3152295" cy="4587210"/>
            <a:chOff x="5104800" y="-153360"/>
            <a:chExt cx="4218480" cy="6000480"/>
          </a:xfrm>
        </p:grpSpPr>
        <p:sp>
          <p:nvSpPr>
            <p:cNvPr id="27" name="Google Shape;433;p40">
              <a:extLst>
                <a:ext uri="{FF2B5EF4-FFF2-40B4-BE49-F238E27FC236}">
                  <a16:creationId xmlns:a16="http://schemas.microsoft.com/office/drawing/2014/main" id="{14D0BBC8-E346-4578-A967-B2D1F5279486}"/>
                </a:ext>
              </a:extLst>
            </p:cNvPr>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434;p40">
              <a:extLst>
                <a:ext uri="{FF2B5EF4-FFF2-40B4-BE49-F238E27FC236}">
                  <a16:creationId xmlns:a16="http://schemas.microsoft.com/office/drawing/2014/main" id="{D1C72F94-21F5-42BF-A796-3CA468DDB171}"/>
                </a:ext>
              </a:extLst>
            </p:cNvPr>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435;p40">
              <a:extLst>
                <a:ext uri="{FF2B5EF4-FFF2-40B4-BE49-F238E27FC236}">
                  <a16:creationId xmlns:a16="http://schemas.microsoft.com/office/drawing/2014/main" id="{8D7485E6-3B2B-4BFA-B385-E299FABBE5FC}"/>
                </a:ext>
              </a:extLst>
            </p:cNvPr>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436;p40">
              <a:extLst>
                <a:ext uri="{FF2B5EF4-FFF2-40B4-BE49-F238E27FC236}">
                  <a16:creationId xmlns:a16="http://schemas.microsoft.com/office/drawing/2014/main" id="{57616D7B-E42F-47E1-9676-6A451FC4C0E0}"/>
                </a:ext>
              </a:extLst>
            </p:cNvPr>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37;p40">
              <a:extLst>
                <a:ext uri="{FF2B5EF4-FFF2-40B4-BE49-F238E27FC236}">
                  <a16:creationId xmlns:a16="http://schemas.microsoft.com/office/drawing/2014/main" id="{1BD24BF5-0263-4B67-A09F-F6BAB3BA1F3D}"/>
                </a:ext>
              </a:extLst>
            </p:cNvPr>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38;p40">
              <a:extLst>
                <a:ext uri="{FF2B5EF4-FFF2-40B4-BE49-F238E27FC236}">
                  <a16:creationId xmlns:a16="http://schemas.microsoft.com/office/drawing/2014/main" id="{D5774B50-8634-4CD7-9243-D134292EF5E8}"/>
                </a:ext>
              </a:extLst>
            </p:cNvPr>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39;p40">
              <a:extLst>
                <a:ext uri="{FF2B5EF4-FFF2-40B4-BE49-F238E27FC236}">
                  <a16:creationId xmlns:a16="http://schemas.microsoft.com/office/drawing/2014/main" id="{1ED164DA-5BD6-400F-AF8B-105BC76F1977}"/>
                </a:ext>
              </a:extLst>
            </p:cNvPr>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40;p40">
              <a:extLst>
                <a:ext uri="{FF2B5EF4-FFF2-40B4-BE49-F238E27FC236}">
                  <a16:creationId xmlns:a16="http://schemas.microsoft.com/office/drawing/2014/main" id="{8BF6DFC1-EAF5-4297-A9E0-AE2C9BDF7FD4}"/>
                </a:ext>
              </a:extLst>
            </p:cNvPr>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41;p40">
              <a:extLst>
                <a:ext uri="{FF2B5EF4-FFF2-40B4-BE49-F238E27FC236}">
                  <a16:creationId xmlns:a16="http://schemas.microsoft.com/office/drawing/2014/main" id="{939587BC-5031-4D5B-81DF-D387DC277889}"/>
                </a:ext>
              </a:extLst>
            </p:cNvPr>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442;p40">
              <a:extLst>
                <a:ext uri="{FF2B5EF4-FFF2-40B4-BE49-F238E27FC236}">
                  <a16:creationId xmlns:a16="http://schemas.microsoft.com/office/drawing/2014/main" id="{A3D01E34-AC21-4811-A76B-9AB3A2A9768E}"/>
                </a:ext>
              </a:extLst>
            </p:cNvPr>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443;p40">
              <a:extLst>
                <a:ext uri="{FF2B5EF4-FFF2-40B4-BE49-F238E27FC236}">
                  <a16:creationId xmlns:a16="http://schemas.microsoft.com/office/drawing/2014/main" id="{59C86447-CC88-4130-9382-B2E55637930C}"/>
                </a:ext>
              </a:extLst>
            </p:cNvPr>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444;p40">
              <a:extLst>
                <a:ext uri="{FF2B5EF4-FFF2-40B4-BE49-F238E27FC236}">
                  <a16:creationId xmlns:a16="http://schemas.microsoft.com/office/drawing/2014/main" id="{24F2F315-7579-4FBD-AFF4-B980BFA12769}"/>
                </a:ext>
              </a:extLst>
            </p:cNvPr>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45;p40">
              <a:extLst>
                <a:ext uri="{FF2B5EF4-FFF2-40B4-BE49-F238E27FC236}">
                  <a16:creationId xmlns:a16="http://schemas.microsoft.com/office/drawing/2014/main" id="{BEFEE9FB-C44E-4E4A-BE07-60AEDE11BA58}"/>
                </a:ext>
              </a:extLst>
            </p:cNvPr>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446;p40">
              <a:extLst>
                <a:ext uri="{FF2B5EF4-FFF2-40B4-BE49-F238E27FC236}">
                  <a16:creationId xmlns:a16="http://schemas.microsoft.com/office/drawing/2014/main" id="{6FDCCC73-604F-4ADF-9E86-E6A70E06DC62}"/>
                </a:ext>
              </a:extLst>
            </p:cNvPr>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447;p40">
              <a:extLst>
                <a:ext uri="{FF2B5EF4-FFF2-40B4-BE49-F238E27FC236}">
                  <a16:creationId xmlns:a16="http://schemas.microsoft.com/office/drawing/2014/main" id="{2A2B858B-3A31-48D6-AFED-AA56DC1BC086}"/>
                </a:ext>
              </a:extLst>
            </p:cNvPr>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448;p40">
              <a:extLst>
                <a:ext uri="{FF2B5EF4-FFF2-40B4-BE49-F238E27FC236}">
                  <a16:creationId xmlns:a16="http://schemas.microsoft.com/office/drawing/2014/main" id="{1D3B6FD0-D188-4A0E-B3CF-221FDF49A68A}"/>
                </a:ext>
              </a:extLst>
            </p:cNvPr>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449;p40">
              <a:extLst>
                <a:ext uri="{FF2B5EF4-FFF2-40B4-BE49-F238E27FC236}">
                  <a16:creationId xmlns:a16="http://schemas.microsoft.com/office/drawing/2014/main" id="{D51C9A6F-0BBE-4E30-AD88-7B0F3918E3B5}"/>
                </a:ext>
              </a:extLst>
            </p:cNvPr>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6" name="PlaceHolder 1"/>
          <p:cNvSpPr>
            <a:spLocks noGrp="1"/>
          </p:cNvSpPr>
          <p:nvPr>
            <p:ph type="title"/>
          </p:nvPr>
        </p:nvSpPr>
        <p:spPr>
          <a:xfrm>
            <a:off x="-55103" y="-134412"/>
            <a:ext cx="7834128" cy="1161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4000" b="1" strike="noStrike" spc="-1" dirty="0">
                <a:solidFill>
                  <a:schemeClr val="dk1"/>
                </a:solidFill>
                <a:latin typeface="Outfit"/>
                <a:ea typeface="Outfit"/>
              </a:rPr>
              <a:t>7. Deploy the Model</a:t>
            </a:r>
          </a:p>
        </p:txBody>
      </p:sp>
      <p:sp>
        <p:nvSpPr>
          <p:cNvPr id="607" name="PlaceHolder 2"/>
          <p:cNvSpPr>
            <a:spLocks noGrp="1"/>
          </p:cNvSpPr>
          <p:nvPr>
            <p:ph type="subTitle"/>
          </p:nvPr>
        </p:nvSpPr>
        <p:spPr>
          <a:xfrm>
            <a:off x="-27287" y="913638"/>
            <a:ext cx="8717019" cy="1978560"/>
          </a:xfrm>
          <a:prstGeom prst="rect">
            <a:avLst/>
          </a:prstGeom>
          <a:noFill/>
          <a:ln w="0">
            <a:noFill/>
          </a:ln>
        </p:spPr>
        <p:txBody>
          <a:bodyPr lIns="91440" tIns="91440" rIns="91440" bIns="91440" anchor="t">
            <a:normAutofit fontScale="99423"/>
          </a:bodyPr>
          <a:lstStyle/>
          <a:p>
            <a:pPr indent="0" algn="ctr" rtl="0">
              <a:lnSpc>
                <a:spcPct val="100000"/>
              </a:lnSpc>
              <a:buNone/>
              <a:tabLst>
                <a:tab pos="0" algn="l"/>
              </a:tabLst>
            </a:pPr>
            <a:r>
              <a:rPr lang="en-US" sz="1800" b="0" strike="noStrike" spc="-1" dirty="0">
                <a:solidFill>
                  <a:schemeClr val="dk1"/>
                </a:solidFill>
                <a:latin typeface="DM Sans"/>
                <a:ea typeface="DM Sans"/>
              </a:rPr>
              <a:t>Deploy on cloud platforms (AWS, Google Cloud, Azure) for scalability.</a:t>
            </a:r>
          </a:p>
          <a:p>
            <a:pPr indent="0" algn="ctr" rtl="0">
              <a:lnSpc>
                <a:spcPct val="100000"/>
              </a:lnSpc>
              <a:buNone/>
              <a:tabLst>
                <a:tab pos="0" algn="l"/>
              </a:tabLst>
            </a:pPr>
            <a:r>
              <a:rPr lang="en-US" sz="1800" b="0" strike="noStrike" spc="-1" dirty="0">
                <a:solidFill>
                  <a:schemeClr val="dk1"/>
                </a:solidFill>
                <a:latin typeface="DM Sans"/>
                <a:ea typeface="DM Sans"/>
              </a:rPr>
              <a:t>Local deployment is an option for smaller applications.</a:t>
            </a:r>
          </a:p>
          <a:p>
            <a:pPr indent="0" algn="ctr" rtl="0">
              <a:lnSpc>
                <a:spcPct val="100000"/>
              </a:lnSpc>
              <a:buNone/>
              <a:tabLst>
                <a:tab pos="0" algn="l"/>
              </a:tabLst>
            </a:pPr>
            <a:r>
              <a:rPr lang="en-US" sz="1800" b="0" strike="noStrike" spc="-1" dirty="0">
                <a:solidFill>
                  <a:schemeClr val="dk1"/>
                </a:solidFill>
                <a:latin typeface="DM Sans"/>
                <a:ea typeface="DM Sans"/>
              </a:rPr>
              <a:t>Set up APIs/interfaces for user and application interaction.</a:t>
            </a:r>
          </a:p>
        </p:txBody>
      </p:sp>
    </p:spTree>
    <p:extLst>
      <p:ext uri="{BB962C8B-B14F-4D97-AF65-F5344CB8AC3E}">
        <p14:creationId xmlns:p14="http://schemas.microsoft.com/office/powerpoint/2010/main" val="381713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1052760" y="-280980"/>
            <a:ext cx="6887880" cy="1161720"/>
          </a:xfrm>
          <a:prstGeom prst="rect">
            <a:avLst/>
          </a:prstGeom>
          <a:noFill/>
          <a:ln w="0">
            <a:noFill/>
          </a:ln>
        </p:spPr>
        <p:txBody>
          <a:bodyPr lIns="91440" tIns="91440" rIns="91440" bIns="91440" anchor="b">
            <a:noAutofit/>
          </a:bodyPr>
          <a:lstStyle/>
          <a:p>
            <a:pPr algn="l"/>
            <a:r>
              <a:rPr lang="en-US" sz="1100" b="1" i="0" dirty="0">
                <a:solidFill>
                  <a:srgbClr val="000000"/>
                </a:solidFill>
                <a:effectLst/>
                <a:latin typeface="Manrope"/>
              </a:rPr>
              <a:t>Generative AI Tech Stack: Frameworks, Infrastructure, Models, and Applications</a:t>
            </a:r>
          </a:p>
        </p:txBody>
      </p:sp>
      <p:sp>
        <p:nvSpPr>
          <p:cNvPr id="473" name="PlaceHolder 2"/>
          <p:cNvSpPr>
            <a:spLocks noGrp="1"/>
          </p:cNvSpPr>
          <p:nvPr>
            <p:ph type="subTitle"/>
          </p:nvPr>
        </p:nvSpPr>
        <p:spPr>
          <a:xfrm>
            <a:off x="3309119" y="962640"/>
            <a:ext cx="5126041" cy="3729120"/>
          </a:xfrm>
          <a:prstGeom prst="rect">
            <a:avLst/>
          </a:prstGeom>
          <a:noFill/>
          <a:ln w="0">
            <a:noFill/>
          </a:ln>
        </p:spPr>
        <p:txBody>
          <a:bodyPr lIns="91440" tIns="91440" rIns="91440" bIns="91440" anchor="t">
            <a:normAutofit fontScale="99423"/>
          </a:bodyPr>
          <a:lstStyle/>
          <a:p>
            <a:pPr indent="0" algn="l" rtl="0">
              <a:lnSpc>
                <a:spcPct val="100000"/>
              </a:lnSpc>
              <a:buNone/>
              <a:tabLst>
                <a:tab pos="0" algn="l"/>
              </a:tabLst>
            </a:pPr>
            <a:r>
              <a:rPr lang="en" sz="1600" b="0" strike="noStrike" spc="-1" dirty="0">
                <a:solidFill>
                  <a:schemeClr val="dk1"/>
                </a:solidFill>
                <a:latin typeface="DM Sans"/>
                <a:ea typeface="DM Sans"/>
              </a:rPr>
              <a:t>defining the problem</a:t>
            </a:r>
            <a:endParaRPr lang="he-IL" sz="1600" b="0" strike="noStrike" spc="-1" dirty="0">
              <a:solidFill>
                <a:schemeClr val="dk1"/>
              </a:solidFill>
              <a:latin typeface="DM Sans"/>
              <a:ea typeface="DM Sans"/>
            </a:endParaRPr>
          </a:p>
          <a:p>
            <a:pPr indent="0" algn="l" rtl="0">
              <a:lnSpc>
                <a:spcPct val="100000"/>
              </a:lnSpc>
              <a:buNone/>
              <a:tabLst>
                <a:tab pos="0" algn="l"/>
              </a:tabLst>
            </a:pPr>
            <a:r>
              <a:rPr lang="en" sz="1600" b="0" strike="noStrike" spc="-1" dirty="0">
                <a:solidFill>
                  <a:schemeClr val="dk1"/>
                </a:solidFill>
                <a:latin typeface="DM Sans"/>
                <a:ea typeface="DM Sans"/>
              </a:rPr>
              <a:t> gather relevant data</a:t>
            </a:r>
          </a:p>
          <a:p>
            <a:pPr indent="0" algn="l" rtl="0">
              <a:lnSpc>
                <a:spcPct val="100000"/>
              </a:lnSpc>
              <a:buNone/>
              <a:tabLst>
                <a:tab pos="0" algn="l"/>
              </a:tabLst>
            </a:pPr>
            <a:r>
              <a:rPr lang="en" sz="1600" b="0" strike="noStrike" spc="-1" dirty="0">
                <a:solidFill>
                  <a:schemeClr val="dk1"/>
                </a:solidFill>
                <a:latin typeface="DM Sans"/>
                <a:ea typeface="DM Sans"/>
              </a:rPr>
              <a:t>clean and preprocess that data</a:t>
            </a:r>
          </a:p>
          <a:p>
            <a:pPr indent="0" algn="l" rtl="0">
              <a:lnSpc>
                <a:spcPct val="100000"/>
              </a:lnSpc>
              <a:buNone/>
              <a:tabLst>
                <a:tab pos="0" algn="l"/>
              </a:tabLst>
            </a:pPr>
            <a:r>
              <a:rPr lang="en" sz="1600" b="0" strike="noStrike" spc="-1" dirty="0">
                <a:solidFill>
                  <a:schemeClr val="dk1"/>
                </a:solidFill>
                <a:latin typeface="DM Sans"/>
                <a:ea typeface="DM Sans"/>
              </a:rPr>
              <a:t>choose a suitable algorithm (e.g., decision tree)</a:t>
            </a:r>
          </a:p>
          <a:p>
            <a:pPr indent="0" algn="l" rtl="0">
              <a:lnSpc>
                <a:spcPct val="100000"/>
              </a:lnSpc>
              <a:buNone/>
              <a:tabLst>
                <a:tab pos="0" algn="l"/>
              </a:tabLst>
            </a:pPr>
            <a:r>
              <a:rPr lang="en" sz="1600" b="0" strike="noStrike" spc="-1" dirty="0">
                <a:solidFill>
                  <a:schemeClr val="dk1"/>
                </a:solidFill>
                <a:latin typeface="DM Sans"/>
                <a:ea typeface="DM Sans"/>
              </a:rPr>
              <a:t>train the model, validate its accuracy, </a:t>
            </a:r>
          </a:p>
          <a:p>
            <a:pPr indent="0" algn="l" rtl="0">
              <a:lnSpc>
                <a:spcPct val="100000"/>
              </a:lnSpc>
              <a:buNone/>
              <a:tabLst>
                <a:tab pos="0" algn="l"/>
              </a:tabLst>
            </a:pPr>
            <a:r>
              <a:rPr lang="en" sz="1600" b="0" strike="noStrike" spc="-1" dirty="0">
                <a:solidFill>
                  <a:schemeClr val="dk1"/>
                </a:solidFill>
                <a:latin typeface="DM Sans"/>
                <a:ea typeface="DM Sans"/>
              </a:rPr>
              <a:t>deploy it for use, alongside monitoring its performance.</a:t>
            </a:r>
            <a:endParaRPr lang="en-US" sz="1600" b="0" strike="noStrike" spc="-1" dirty="0">
              <a:solidFill>
                <a:srgbClr val="000000"/>
              </a:solidFill>
              <a:latin typeface="OpenSymbol"/>
            </a:endParaRPr>
          </a:p>
        </p:txBody>
      </p:sp>
      <p:grpSp>
        <p:nvGrpSpPr>
          <p:cNvPr id="474" name="Google Shape;406;p39"/>
          <p:cNvGrpSpPr/>
          <p:nvPr/>
        </p:nvGrpSpPr>
        <p:grpSpPr>
          <a:xfrm>
            <a:off x="-541800" y="-622440"/>
            <a:ext cx="4135320" cy="6091200"/>
            <a:chOff x="-541800" y="-622440"/>
            <a:chExt cx="4135320" cy="6091200"/>
          </a:xfrm>
        </p:grpSpPr>
        <p:sp>
          <p:nvSpPr>
            <p:cNvPr id="47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92" name="Google Shape;424;p39"/>
          <p:cNvCxnSpPr/>
          <p:nvPr/>
        </p:nvCxnSpPr>
        <p:spPr>
          <a:xfrm>
            <a:off x="4122660" y="887208"/>
            <a:ext cx="374040" cy="360"/>
          </a:xfrm>
          <a:prstGeom prst="straightConnector1">
            <a:avLst/>
          </a:prstGeom>
          <a:ln w="19050">
            <a:solidFill>
              <a:srgbClr val="384655"/>
            </a:solidFill>
            <a:round/>
          </a:ln>
        </p:spPr>
      </p:cxnSp>
    </p:spTree>
    <p:extLst>
      <p:ext uri="{BB962C8B-B14F-4D97-AF65-F5344CB8AC3E}">
        <p14:creationId xmlns:p14="http://schemas.microsoft.com/office/powerpoint/2010/main" val="66175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Model development process</a:t>
            </a:r>
            <a:endParaRPr lang="fr-FR" sz="6500" b="0" strike="noStrike" spc="-1">
              <a:solidFill>
                <a:schemeClr val="dk1"/>
              </a:solidFill>
              <a:latin typeface="Arial"/>
            </a:endParaRPr>
          </a:p>
        </p:txBody>
      </p:sp>
      <p:sp>
        <p:nvSpPr>
          <p:cNvPr id="583"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5668" lnSpcReduction="20000"/>
          </a:bodyPr>
          <a:lstStyle/>
          <a:p>
            <a:pPr indent="0">
              <a:lnSpc>
                <a:spcPct val="100000"/>
              </a:lnSpc>
              <a:buNone/>
              <a:tabLst>
                <a:tab pos="0" algn="l"/>
              </a:tabLst>
            </a:pPr>
            <a:r>
              <a:rPr lang="en" sz="1600" b="0" strike="noStrike" spc="-1">
                <a:solidFill>
                  <a:schemeClr val="dk1"/>
                </a:solidFill>
                <a:latin typeface="DM Sans"/>
                <a:ea typeface="DM Sans"/>
              </a:rPr>
              <a:t>The development process for Generative AI models typically involves defining the target outputs, collecting diverse datasets, training neural networks using user-defined parameters, validating output quality, and finally deploying the model for public or private use, along with continuous adjustments based on feedback.</a:t>
            </a:r>
            <a:endParaRPr lang="en-US" sz="1600" b="0" strike="noStrike" spc="-1">
              <a:solidFill>
                <a:srgbClr val="000000"/>
              </a:solidFill>
              <a:latin typeface="OpenSymbol"/>
            </a:endParaRPr>
          </a:p>
        </p:txBody>
      </p:sp>
      <p:grpSp>
        <p:nvGrpSpPr>
          <p:cNvPr id="584" name="Google Shape;406;p39"/>
          <p:cNvGrpSpPr/>
          <p:nvPr/>
        </p:nvGrpSpPr>
        <p:grpSpPr>
          <a:xfrm>
            <a:off x="-541800" y="-622440"/>
            <a:ext cx="4135320" cy="6091200"/>
            <a:chOff x="-541800" y="-622440"/>
            <a:chExt cx="4135320" cy="6091200"/>
          </a:xfrm>
        </p:grpSpPr>
        <p:sp>
          <p:nvSpPr>
            <p:cNvPr id="58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02"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Conclusions</a:t>
            </a:r>
            <a:endParaRPr lang="fr-FR" sz="6500" b="0" strike="noStrike" spc="-1">
              <a:solidFill>
                <a:schemeClr val="dk1"/>
              </a:solidFill>
              <a:latin typeface="Arial"/>
            </a:endParaRPr>
          </a:p>
        </p:txBody>
      </p:sp>
      <p:sp>
        <p:nvSpPr>
          <p:cNvPr id="628"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5668" lnSpcReduction="20000"/>
          </a:bodyPr>
          <a:lstStyle/>
          <a:p>
            <a:pPr indent="0">
              <a:lnSpc>
                <a:spcPct val="100000"/>
              </a:lnSpc>
              <a:buNone/>
              <a:tabLst>
                <a:tab pos="0" algn="l"/>
              </a:tabLst>
            </a:pPr>
            <a:r>
              <a:rPr lang="en" sz="1600" b="0" strike="noStrike" spc="-1">
                <a:solidFill>
                  <a:schemeClr val="dk1"/>
                </a:solidFill>
                <a:latin typeface="DM Sans"/>
                <a:ea typeface="DM Sans"/>
              </a:rPr>
              <a:t>The presentation has explored the distinctions between Traditional AI and Generative AI, highlighting definitions, historical milestones, model building processes, and the variety of algorithms used. Understanding these aspects is essential for leveraging AI technologies effectively in diverse applications.</a:t>
            </a:r>
            <a:endParaRPr lang="en-US" sz="1600" b="0" strike="noStrike" spc="-1">
              <a:solidFill>
                <a:srgbClr val="000000"/>
              </a:solidFill>
              <a:latin typeface="OpenSymbol"/>
            </a:endParaRPr>
          </a:p>
        </p:txBody>
      </p:sp>
      <p:grpSp>
        <p:nvGrpSpPr>
          <p:cNvPr id="629" name="Google Shape;406;p39"/>
          <p:cNvGrpSpPr/>
          <p:nvPr/>
        </p:nvGrpSpPr>
        <p:grpSpPr>
          <a:xfrm>
            <a:off x="-541800" y="-622440"/>
            <a:ext cx="4135320" cy="6091200"/>
            <a:chOff x="-541800" y="-622440"/>
            <a:chExt cx="4135320" cy="6091200"/>
          </a:xfrm>
        </p:grpSpPr>
        <p:sp>
          <p:nvSpPr>
            <p:cNvPr id="63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47"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939712" y="-197831"/>
            <a:ext cx="7096680" cy="1161720"/>
          </a:xfrm>
          <a:prstGeom prst="rect">
            <a:avLst/>
          </a:prstGeom>
          <a:noFill/>
          <a:ln w="0">
            <a:noFill/>
          </a:ln>
        </p:spPr>
        <p:txBody>
          <a:bodyPr lIns="91440" tIns="91440" rIns="91440" bIns="91440" anchor="b">
            <a:normAutofit/>
          </a:bodyPr>
          <a:lstStyle/>
          <a:p>
            <a:pPr indent="0" algn="l" rtl="0">
              <a:lnSpc>
                <a:spcPct val="100000"/>
              </a:lnSpc>
              <a:buNone/>
              <a:tabLst>
                <a:tab pos="0" algn="l"/>
              </a:tabLst>
            </a:pPr>
            <a:r>
              <a:rPr lang="en-US" sz="4000" b="1" strike="noStrike" spc="-1" dirty="0">
                <a:solidFill>
                  <a:schemeClr val="dk1"/>
                </a:solidFill>
                <a:latin typeface="Outfit"/>
                <a:ea typeface="Outfit"/>
              </a:rPr>
              <a:t>Table of Contents</a:t>
            </a:r>
            <a:endParaRPr lang="fr-FR" sz="4000" b="0" strike="noStrike" spc="-1" dirty="0">
              <a:solidFill>
                <a:schemeClr val="dk1"/>
              </a:solidFill>
              <a:latin typeface="Arial"/>
            </a:endParaRPr>
          </a:p>
        </p:txBody>
      </p:sp>
      <p:sp>
        <p:nvSpPr>
          <p:cNvPr id="272" name="PlaceHolder 2"/>
          <p:cNvSpPr>
            <a:spLocks noGrp="1"/>
          </p:cNvSpPr>
          <p:nvPr>
            <p:ph type="subTitle"/>
          </p:nvPr>
        </p:nvSpPr>
        <p:spPr>
          <a:xfrm>
            <a:off x="845376" y="1083085"/>
            <a:ext cx="4576680" cy="1803384"/>
          </a:xfrm>
          <a:prstGeom prst="rect">
            <a:avLst/>
          </a:prstGeom>
          <a:noFill/>
          <a:ln w="0">
            <a:noFill/>
          </a:ln>
        </p:spPr>
        <p:txBody>
          <a:bodyPr lIns="91440" tIns="91440" rIns="91440" bIns="91440" anchor="t">
            <a:normAutofit fontScale="99423"/>
          </a:bodyPr>
          <a:lstStyle/>
          <a:p>
            <a:pPr marL="514350" indent="-285750" algn="l" rtl="0">
              <a:lnSpc>
                <a:spcPct val="100000"/>
              </a:lnSpc>
              <a:tabLst>
                <a:tab pos="0" algn="l"/>
              </a:tabLst>
            </a:pPr>
            <a:r>
              <a:rPr lang="en-US" sz="1800" b="0" strike="noStrike" spc="-1" dirty="0">
                <a:solidFill>
                  <a:schemeClr val="dk1"/>
                </a:solidFill>
                <a:latin typeface="DM Sans"/>
                <a:ea typeface="DM Sans"/>
              </a:rPr>
              <a:t>Definitions</a:t>
            </a:r>
          </a:p>
          <a:p>
            <a:pPr marL="514350" indent="-285750" algn="l" rtl="0">
              <a:lnSpc>
                <a:spcPct val="100000"/>
              </a:lnSpc>
              <a:tabLst>
                <a:tab pos="0" algn="l"/>
              </a:tabLst>
            </a:pPr>
            <a:r>
              <a:rPr lang="en-US" sz="1800" spc="-1" dirty="0">
                <a:solidFill>
                  <a:schemeClr val="dk1"/>
                </a:solidFill>
                <a:latin typeface="DM Sans"/>
              </a:rPr>
              <a:t>?</a:t>
            </a:r>
          </a:p>
          <a:p>
            <a:pPr marL="514350" indent="-285750" algn="l" rtl="0">
              <a:lnSpc>
                <a:spcPct val="100000"/>
              </a:lnSpc>
              <a:tabLst>
                <a:tab pos="0" algn="l"/>
              </a:tabLst>
            </a:pPr>
            <a:r>
              <a:rPr lang="en-US" sz="1800" b="0" strike="noStrike" spc="-1" dirty="0">
                <a:solidFill>
                  <a:schemeClr val="dk1"/>
                </a:solidFill>
                <a:latin typeface="DM Sans"/>
              </a:rPr>
              <a:t>?</a:t>
            </a:r>
            <a:endParaRPr lang="en-US" sz="1600" b="0" strike="noStrike" spc="-1" dirty="0">
              <a:solidFill>
                <a:srgbClr val="000000"/>
              </a:solidFill>
              <a:latin typeface="OpenSymbol"/>
            </a:endParaRPr>
          </a:p>
        </p:txBody>
      </p:sp>
      <p:grpSp>
        <p:nvGrpSpPr>
          <p:cNvPr id="273" name="Google Shape;406;p39"/>
          <p:cNvGrpSpPr/>
          <p:nvPr/>
        </p:nvGrpSpPr>
        <p:grpSpPr>
          <a:xfrm flipH="1">
            <a:off x="6376416" y="0"/>
            <a:ext cx="3462528" cy="5591630"/>
            <a:chOff x="-541800" y="-622440"/>
            <a:chExt cx="4135320" cy="6091200"/>
          </a:xfrm>
        </p:grpSpPr>
        <p:sp>
          <p:nvSpPr>
            <p:cNvPr id="27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91" name="Google Shape;424;p39"/>
          <p:cNvCxnSpPr/>
          <p:nvPr/>
        </p:nvCxnSpPr>
        <p:spPr>
          <a:xfrm>
            <a:off x="4488052" y="1037652"/>
            <a:ext cx="374040" cy="360"/>
          </a:xfrm>
          <a:prstGeom prst="straightConnector1">
            <a:avLst/>
          </a:prstGeom>
          <a:ln w="19050">
            <a:solidFill>
              <a:srgbClr val="384655"/>
            </a:solidFill>
            <a:roun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714240" y="676440"/>
            <a:ext cx="5095440" cy="10569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6000" b="1" strike="noStrike" spc="-1">
                <a:solidFill>
                  <a:schemeClr val="dk1"/>
                </a:solidFill>
                <a:latin typeface="Outfit"/>
                <a:ea typeface="Outfit"/>
              </a:rPr>
              <a:t>Thank you!</a:t>
            </a:r>
            <a:endParaRPr lang="fr-FR" sz="6000" b="0" strike="noStrike" spc="-1">
              <a:solidFill>
                <a:schemeClr val="dk1"/>
              </a:solidFill>
              <a:latin typeface="Arial"/>
            </a:endParaRPr>
          </a:p>
        </p:txBody>
      </p:sp>
      <p:sp>
        <p:nvSpPr>
          <p:cNvPr id="649" name="PlaceHolder 2"/>
          <p:cNvSpPr>
            <a:spLocks noGrp="1"/>
          </p:cNvSpPr>
          <p:nvPr>
            <p:ph type="subTitle"/>
          </p:nvPr>
        </p:nvSpPr>
        <p:spPr>
          <a:xfrm>
            <a:off x="714240" y="1838160"/>
            <a:ext cx="50954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2000" b="0" strike="noStrike" spc="-1">
                <a:solidFill>
                  <a:schemeClr val="dk1"/>
                </a:solidFill>
                <a:latin typeface="DM Sans"/>
                <a:ea typeface="DM Sans"/>
              </a:rPr>
              <a:t>Do you have any questions?</a:t>
            </a:r>
            <a:endParaRPr lang="en-US" sz="2000" b="0" strike="noStrike" spc="-1">
              <a:solidFill>
                <a:srgbClr val="000000"/>
              </a:solidFill>
              <a:latin typeface="OpenSymbol"/>
            </a:endParaRPr>
          </a:p>
        </p:txBody>
      </p:sp>
      <p:sp>
        <p:nvSpPr>
          <p:cNvPr id="650" name="Google Shape;1080;p70"/>
          <p:cNvSpPr/>
          <p:nvPr/>
        </p:nvSpPr>
        <p:spPr>
          <a:xfrm>
            <a:off x="714240" y="4124160"/>
            <a:ext cx="5095440" cy="352080"/>
          </a:xfrm>
          <a:prstGeom prst="rect">
            <a:avLst/>
          </a:prstGeom>
          <a:noFill/>
          <a:ln w="0">
            <a:noFill/>
          </a:ln>
        </p:spPr>
        <p:style>
          <a:lnRef idx="0">
            <a:scrgbClr r="0" g="0" b="0"/>
          </a:lnRef>
          <a:fillRef idx="0">
            <a:scrgbClr r="0" g="0" b="0"/>
          </a:fillRef>
          <a:effectRef idx="0">
            <a:scrgbClr r="0" g="0" b="0"/>
          </a:effectRef>
          <a:fontRef idx="minor"/>
        </p:style>
        <p:txBody>
          <a:bodyPr lIns="870823080" tIns="176040" rIns="870823080" bIns="176040" anchor="t">
            <a:normAutofit fontScale="25000" lnSpcReduction="20000"/>
          </a:bodyPr>
          <a:lstStyle/>
          <a:p>
            <a:pPr defTabSz="914400">
              <a:lnSpc>
                <a:spcPct val="100000"/>
              </a:lnSpc>
              <a:tabLst>
                <a:tab pos="0" algn="l"/>
              </a:tabLst>
            </a:pPr>
            <a:r>
              <a:rPr lang="en" sz="1200" b="0" strike="noStrike" spc="-1">
                <a:solidFill>
                  <a:schemeClr val="dk1"/>
                </a:solidFill>
                <a:latin typeface="Arial"/>
              </a:rPr>
              <a:t>+91 620 421 838</a:t>
            </a:r>
            <a:endParaRPr lang="en-US" sz="1200" b="0" strike="noStrike" spc="-1">
              <a:solidFill>
                <a:srgbClr val="000000"/>
              </a:solidFill>
              <a:latin typeface="OpenSymbol"/>
            </a:endParaRPr>
          </a:p>
        </p:txBody>
      </p:sp>
      <p:sp>
        <p:nvSpPr>
          <p:cNvPr id="651" name="Google Shape;1081;p70"/>
          <p:cNvSpPr/>
          <p:nvPr/>
        </p:nvSpPr>
        <p:spPr>
          <a:xfrm rot="10800000" flipH="1">
            <a:off x="7185240" y="1838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1082;p70"/>
          <p:cNvSpPr/>
          <p:nvPr/>
        </p:nvSpPr>
        <p:spPr>
          <a:xfrm rot="10800000" flipH="1">
            <a:off x="7136640" y="45396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083;p70"/>
          <p:cNvSpPr/>
          <p:nvPr/>
        </p:nvSpPr>
        <p:spPr>
          <a:xfrm rot="10800000" flipH="1">
            <a:off x="6717240" y="4067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084;p70"/>
          <p:cNvSpPr/>
          <p:nvPr/>
        </p:nvSpPr>
        <p:spPr>
          <a:xfrm rot="10800000" flipH="1">
            <a:off x="6249600" y="3015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085;p70"/>
          <p:cNvSpPr/>
          <p:nvPr/>
        </p:nvSpPr>
        <p:spPr>
          <a:xfrm rot="10800000" flipH="1">
            <a:off x="5842800" y="3511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086;p70"/>
          <p:cNvSpPr/>
          <p:nvPr/>
        </p:nvSpPr>
        <p:spPr>
          <a:xfrm rot="10800000" flipH="1">
            <a:off x="7591320" y="3396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087;p70"/>
          <p:cNvSpPr/>
          <p:nvPr/>
        </p:nvSpPr>
        <p:spPr>
          <a:xfrm rot="10800000" flipH="1">
            <a:off x="7185240" y="2310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1088;p70"/>
          <p:cNvSpPr/>
          <p:nvPr/>
        </p:nvSpPr>
        <p:spPr>
          <a:xfrm rot="10800000" flipH="1">
            <a:off x="8073000" y="298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089;p70"/>
          <p:cNvSpPr/>
          <p:nvPr/>
        </p:nvSpPr>
        <p:spPr>
          <a:xfrm>
            <a:off x="6147000" y="1260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090;p70"/>
          <p:cNvSpPr/>
          <p:nvPr/>
        </p:nvSpPr>
        <p:spPr>
          <a:xfrm>
            <a:off x="6465960" y="283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091;p70"/>
          <p:cNvSpPr/>
          <p:nvPr/>
        </p:nvSpPr>
        <p:spPr>
          <a:xfrm>
            <a:off x="5843520" y="-493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1092;p70"/>
          <p:cNvSpPr/>
          <p:nvPr/>
        </p:nvSpPr>
        <p:spPr>
          <a:xfrm>
            <a:off x="6794280" y="870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1093;p70"/>
          <p:cNvSpPr/>
          <p:nvPr/>
        </p:nvSpPr>
        <p:spPr>
          <a:xfrm>
            <a:off x="521568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1094;p70"/>
          <p:cNvSpPr/>
          <p:nvPr/>
        </p:nvSpPr>
        <p:spPr>
          <a:xfrm rot="10800000" flipH="1">
            <a:off x="8595360" y="1947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1095;p70"/>
          <p:cNvSpPr/>
          <p:nvPr/>
        </p:nvSpPr>
        <p:spPr>
          <a:xfrm rot="10800000" flipH="1">
            <a:off x="8148600" y="146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1096;p70"/>
          <p:cNvSpPr/>
          <p:nvPr/>
        </p:nvSpPr>
        <p:spPr>
          <a:xfrm>
            <a:off x="7964280" y="42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7" name="Google Shape;1097;p70"/>
          <p:cNvSpPr/>
          <p:nvPr/>
        </p:nvSpPr>
        <p:spPr>
          <a:xfrm>
            <a:off x="837252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668" name="Google Shape;1098;p70"/>
          <p:cNvCxnSpPr/>
          <p:nvPr/>
        </p:nvCxnSpPr>
        <p:spPr>
          <a:xfrm>
            <a:off x="813960" y="677160"/>
            <a:ext cx="374040" cy="360"/>
          </a:xfrm>
          <a:prstGeom prst="straightConnector1">
            <a:avLst/>
          </a:prstGeom>
          <a:ln w="19050">
            <a:solidFill>
              <a:srgbClr val="384655"/>
            </a:solidFill>
            <a:round/>
          </a:ln>
        </p:spPr>
      </p:cxnSp>
      <p:sp>
        <p:nvSpPr>
          <p:cNvPr id="669" name="Google Shape;1099;p70"/>
          <p:cNvSpPr/>
          <p:nvPr/>
        </p:nvSpPr>
        <p:spPr>
          <a:xfrm>
            <a:off x="81432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70" name="Google Shape;1100;p70"/>
          <p:cNvGrpSpPr/>
          <p:nvPr/>
        </p:nvGrpSpPr>
        <p:grpSpPr>
          <a:xfrm>
            <a:off x="1334880" y="3103560"/>
            <a:ext cx="407160" cy="407160"/>
            <a:chOff x="1334880" y="3103560"/>
            <a:chExt cx="407160" cy="407160"/>
          </a:xfrm>
        </p:grpSpPr>
        <p:sp>
          <p:nvSpPr>
            <p:cNvPr id="671" name="Google Shape;1101;p70"/>
            <p:cNvSpPr/>
            <p:nvPr/>
          </p:nvSpPr>
          <p:spPr>
            <a:xfrm>
              <a:off x="1454760" y="3223800"/>
              <a:ext cx="166680" cy="166680"/>
            </a:xfrm>
            <a:custGeom>
              <a:avLst/>
              <a:gdLst>
                <a:gd name="textAreaLeft" fmla="*/ 0 w 166680"/>
                <a:gd name="textAreaRight" fmla="*/ 167040 w 166680"/>
                <a:gd name="textAreaTop" fmla="*/ 0 h 166680"/>
                <a:gd name="textAreaBottom" fmla="*/ 167040 h 1666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2" name="Google Shape;1102;p70"/>
            <p:cNvSpPr/>
            <p:nvPr/>
          </p:nvSpPr>
          <p:spPr>
            <a:xfrm>
              <a:off x="1382400" y="3151440"/>
              <a:ext cx="311400" cy="311400"/>
            </a:xfrm>
            <a:custGeom>
              <a:avLst/>
              <a:gdLst>
                <a:gd name="textAreaLeft" fmla="*/ 0 w 311400"/>
                <a:gd name="textAreaRight" fmla="*/ 311760 w 311400"/>
                <a:gd name="textAreaTop" fmla="*/ 0 h 311400"/>
                <a:gd name="textAreaBottom" fmla="*/ 311760 h 31140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3" name="Google Shape;1103;p70"/>
            <p:cNvSpPr/>
            <p:nvPr/>
          </p:nvSpPr>
          <p:spPr>
            <a:xfrm>
              <a:off x="133488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104;p70"/>
            <p:cNvSpPr/>
            <p:nvPr/>
          </p:nvSpPr>
          <p:spPr>
            <a:xfrm>
              <a:off x="1598040" y="320004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5" name="Google Shape;1105;p70"/>
          <p:cNvGrpSpPr/>
          <p:nvPr/>
        </p:nvGrpSpPr>
        <p:grpSpPr>
          <a:xfrm>
            <a:off x="1855440" y="3103560"/>
            <a:ext cx="407160" cy="407160"/>
            <a:chOff x="1855440" y="3103560"/>
            <a:chExt cx="407160" cy="407160"/>
          </a:xfrm>
        </p:grpSpPr>
        <p:sp>
          <p:nvSpPr>
            <p:cNvPr id="676" name="Google Shape;1106;p70"/>
            <p:cNvSpPr/>
            <p:nvPr/>
          </p:nvSpPr>
          <p:spPr>
            <a:xfrm>
              <a:off x="1915920" y="3247560"/>
              <a:ext cx="71280" cy="214560"/>
            </a:xfrm>
            <a:custGeom>
              <a:avLst/>
              <a:gdLst>
                <a:gd name="textAreaLeft" fmla="*/ 0 w 71280"/>
                <a:gd name="textAreaRight" fmla="*/ 71640 w 71280"/>
                <a:gd name="textAreaTop" fmla="*/ 0 h 214560"/>
                <a:gd name="textAreaBottom" fmla="*/ 214920 h 2145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107;p70"/>
            <p:cNvSpPr/>
            <p:nvPr/>
          </p:nvSpPr>
          <p:spPr>
            <a:xfrm>
              <a:off x="1915920" y="3152160"/>
              <a:ext cx="71280" cy="71280"/>
            </a:xfrm>
            <a:custGeom>
              <a:avLst/>
              <a:gdLst>
                <a:gd name="textAreaLeft" fmla="*/ 0 w 71280"/>
                <a:gd name="textAreaRight" fmla="*/ 71640 w 71280"/>
                <a:gd name="textAreaTop" fmla="*/ 0 h 71280"/>
                <a:gd name="textAreaBottom" fmla="*/ 71640 h 712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108;p70"/>
            <p:cNvSpPr/>
            <p:nvPr/>
          </p:nvSpPr>
          <p:spPr>
            <a:xfrm>
              <a:off x="2011320" y="3247200"/>
              <a:ext cx="190800" cy="214920"/>
            </a:xfrm>
            <a:custGeom>
              <a:avLst/>
              <a:gdLst>
                <a:gd name="textAreaLeft" fmla="*/ 0 w 190800"/>
                <a:gd name="textAreaRight" fmla="*/ 191160 w 190800"/>
                <a:gd name="textAreaTop" fmla="*/ 0 h 214920"/>
                <a:gd name="textAreaBottom" fmla="*/ 215280 h 21492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109;p70"/>
            <p:cNvSpPr/>
            <p:nvPr/>
          </p:nvSpPr>
          <p:spPr>
            <a:xfrm>
              <a:off x="185544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idx="4294967295"/>
          </p:nvPr>
        </p:nvSpPr>
        <p:spPr>
          <a:xfrm>
            <a:off x="839474" y="184944"/>
            <a:ext cx="4343400" cy="91281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Outfit"/>
                <a:ea typeface="Outfit"/>
              </a:rPr>
              <a:t>What is AI?</a:t>
            </a:r>
            <a:endParaRPr lang="fr-FR" sz="5000" b="0" strike="noStrike" spc="-1" dirty="0">
              <a:solidFill>
                <a:schemeClr val="dk1"/>
              </a:solidFill>
              <a:latin typeface="Arial"/>
            </a:endParaRPr>
          </a:p>
        </p:txBody>
      </p:sp>
      <p:sp>
        <p:nvSpPr>
          <p:cNvPr id="24" name="Google Shape;664;p50">
            <a:extLst>
              <a:ext uri="{FF2B5EF4-FFF2-40B4-BE49-F238E27FC236}">
                <a16:creationId xmlns:a16="http://schemas.microsoft.com/office/drawing/2014/main" id="{6451562F-16E1-4575-BFE3-EDC1FC4EC568}"/>
              </a:ext>
            </a:extLst>
          </p:cNvPr>
          <p:cNvSpPr/>
          <p:nvPr/>
        </p:nvSpPr>
        <p:spPr>
          <a:xfrm>
            <a:off x="6091771" y="1219200"/>
            <a:ext cx="2525193" cy="2468271"/>
          </a:xfrm>
          <a:prstGeom prst="ellipse">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5" name="PlaceHolder 2">
            <a:extLst>
              <a:ext uri="{FF2B5EF4-FFF2-40B4-BE49-F238E27FC236}">
                <a16:creationId xmlns:a16="http://schemas.microsoft.com/office/drawing/2014/main" id="{B876321D-5BDE-4D83-93D2-6BCC3F216CA3}"/>
              </a:ext>
            </a:extLst>
          </p:cNvPr>
          <p:cNvSpPr txBox="1">
            <a:spLocks/>
          </p:cNvSpPr>
          <p:nvPr/>
        </p:nvSpPr>
        <p:spPr>
          <a:xfrm>
            <a:off x="584478" y="1594321"/>
            <a:ext cx="4935504" cy="3364235"/>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rtl="0">
              <a:lnSpc>
                <a:spcPct val="100000"/>
              </a:lnSpc>
              <a:buFont typeface="Arial" panose="020B0604020202020204" pitchFamily="34" charset="0"/>
              <a:buNone/>
              <a:tabLst>
                <a:tab pos="0" algn="l"/>
              </a:tabLst>
            </a:pPr>
            <a:r>
              <a:rPr lang="en" sz="2000" spc="-1" dirty="0">
                <a:solidFill>
                  <a:schemeClr val="dk1"/>
                </a:solidFill>
                <a:latin typeface="DM Sans"/>
                <a:ea typeface="DM Sans"/>
              </a:rPr>
              <a:t>Artificial Intelligence (AI) refers to the simulation of human intelligence in machines that are designed to think and act like humans. This includes tasks such as learning, reasoning, problem-solving, and understanding natural language.</a:t>
            </a:r>
            <a:endParaRPr lang="en-US" sz="2000" spc="-1" dirty="0">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a:extLst>
              <a:ext uri="{FF2B5EF4-FFF2-40B4-BE49-F238E27FC236}">
                <a16:creationId xmlns:a16="http://schemas.microsoft.com/office/drawing/2014/main" id="{F97468D6-AF17-43D1-AA5C-FCB91D70223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4" name="תמונה 13">
            <a:extLst>
              <a:ext uri="{FF2B5EF4-FFF2-40B4-BE49-F238E27FC236}">
                <a16:creationId xmlns:a16="http://schemas.microsoft.com/office/drawing/2014/main" id="{56942C31-76FC-4617-BD86-E7633B388540}"/>
              </a:ext>
            </a:extLst>
          </p:cNvPr>
          <p:cNvPicPr>
            <a:picLocks noChangeAspect="1"/>
          </p:cNvPicPr>
          <p:nvPr/>
        </p:nvPicPr>
        <p:blipFill rotWithShape="1">
          <a:blip r:embed="rId3">
            <a:extLst>
              <a:ext uri="{28A0092B-C50C-407E-A947-70E740481C1C}">
                <a14:useLocalDpi xmlns:a14="http://schemas.microsoft.com/office/drawing/2010/main" val="0"/>
              </a:ext>
            </a:extLst>
          </a:blip>
          <a:srcRect t="6066" b="43757"/>
          <a:stretch/>
        </p:blipFill>
        <p:spPr>
          <a:xfrm>
            <a:off x="1698097" y="1189543"/>
            <a:ext cx="6919430" cy="3391694"/>
          </a:xfrm>
          <a:prstGeom prst="rect">
            <a:avLst/>
          </a:prstGeom>
        </p:spPr>
      </p:pic>
      <p:pic>
        <p:nvPicPr>
          <p:cNvPr id="2054" name="Picture 6" descr="Evolution of robots, technological progress">
            <a:extLst>
              <a:ext uri="{FF2B5EF4-FFF2-40B4-BE49-F238E27FC236}">
                <a16:creationId xmlns:a16="http://schemas.microsoft.com/office/drawing/2014/main" id="{4D805A4D-E748-4E3A-83B3-B59AA66E1E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0" y="3438907"/>
            <a:ext cx="2756609" cy="1704593"/>
          </a:xfrm>
          <a:prstGeom prst="rect">
            <a:avLst/>
          </a:prstGeom>
          <a:noFill/>
          <a:extLst>
            <a:ext uri="{909E8E84-426E-40DD-AFC4-6F175D3DCCD1}">
              <a14:hiddenFill xmlns:a14="http://schemas.microsoft.com/office/drawing/2010/main">
                <a:solidFill>
                  <a:srgbClr val="FFFFFF"/>
                </a:solidFill>
              </a14:hiddenFill>
            </a:ext>
          </a:extLst>
        </p:spPr>
      </p:pic>
      <p:sp>
        <p:nvSpPr>
          <p:cNvPr id="36" name="PlaceHolder 1">
            <a:extLst>
              <a:ext uri="{FF2B5EF4-FFF2-40B4-BE49-F238E27FC236}">
                <a16:creationId xmlns:a16="http://schemas.microsoft.com/office/drawing/2014/main" id="{3975B220-4919-48CF-8ED0-9F6856C30FD9}"/>
              </a:ext>
            </a:extLst>
          </p:cNvPr>
          <p:cNvSpPr txBox="1">
            <a:spLocks/>
          </p:cNvSpPr>
          <p:nvPr/>
        </p:nvSpPr>
        <p:spPr>
          <a:xfrm>
            <a:off x="378691" y="3094"/>
            <a:ext cx="8081818" cy="1310559"/>
          </a:xfrm>
          <a:prstGeom prst="rect">
            <a:avLst/>
          </a:prstGeom>
          <a:noFill/>
          <a:ln w="0">
            <a:noFill/>
          </a:ln>
        </p:spPr>
        <p:txBody>
          <a:bodyPr lIns="91440" tIns="91440" rIns="91440" bIns="91440" anchor="b">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lnSpc>
                <a:spcPct val="100000"/>
              </a:lnSpc>
              <a:tabLst>
                <a:tab pos="0" algn="l"/>
              </a:tabLst>
            </a:pPr>
            <a:r>
              <a:rPr lang="en" sz="3200" b="1" spc="-1" dirty="0">
                <a:solidFill>
                  <a:schemeClr val="dk1"/>
                </a:solidFill>
                <a:latin typeface="Outfit"/>
                <a:ea typeface="Outfit"/>
              </a:rPr>
              <a:t>Milesones in th</a:t>
            </a:r>
            <a:r>
              <a:rPr lang="en-US" sz="3200" b="1" dirty="0">
                <a:latin typeface="Outfit"/>
              </a:rPr>
              <a:t>e evolution </a:t>
            </a:r>
            <a:r>
              <a:rPr lang="en-US" sz="3700" b="1" dirty="0">
                <a:latin typeface="Outfit"/>
              </a:rPr>
              <a:t>of AI</a:t>
            </a:r>
            <a:endParaRPr lang="en-US" sz="3700" dirty="0">
              <a:latin typeface="Outfit"/>
            </a:endParaRPr>
          </a:p>
          <a:p>
            <a:pPr algn="ctr" rtl="0">
              <a:lnSpc>
                <a:spcPct val="100000"/>
              </a:lnSpc>
              <a:tabLst>
                <a:tab pos="0" algn="l"/>
              </a:tabLst>
            </a:pPr>
            <a:endParaRPr lang="fr-FR" sz="3200" spc="-1" dirty="0">
              <a:solidFill>
                <a:schemeClr val="dk1"/>
              </a:solidFill>
              <a:latin typeface="Outfit"/>
            </a:endParaRPr>
          </a:p>
        </p:txBody>
      </p:sp>
    </p:spTree>
    <p:extLst>
      <p:ext uri="{BB962C8B-B14F-4D97-AF65-F5344CB8AC3E}">
        <p14:creationId xmlns:p14="http://schemas.microsoft.com/office/powerpoint/2010/main" val="39212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a:extLst>
              <a:ext uri="{FF2B5EF4-FFF2-40B4-BE49-F238E27FC236}">
                <a16:creationId xmlns:a16="http://schemas.microsoft.com/office/drawing/2014/main" id="{F97468D6-AF17-43D1-AA5C-FCB91D70223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14" name="תמונה 13">
            <a:extLst>
              <a:ext uri="{FF2B5EF4-FFF2-40B4-BE49-F238E27FC236}">
                <a16:creationId xmlns:a16="http://schemas.microsoft.com/office/drawing/2014/main" id="{56942C31-76FC-4617-BD86-E7633B388540}"/>
              </a:ext>
            </a:extLst>
          </p:cNvPr>
          <p:cNvPicPr>
            <a:picLocks noChangeAspect="1"/>
          </p:cNvPicPr>
          <p:nvPr/>
        </p:nvPicPr>
        <p:blipFill rotWithShape="1">
          <a:blip r:embed="rId3">
            <a:extLst>
              <a:ext uri="{28A0092B-C50C-407E-A947-70E740481C1C}">
                <a14:useLocalDpi xmlns:a14="http://schemas.microsoft.com/office/drawing/2010/main" val="0"/>
              </a:ext>
            </a:extLst>
          </a:blip>
          <a:srcRect l="3042" t="55026" r="-412" b="-11802"/>
          <a:stretch/>
        </p:blipFill>
        <p:spPr>
          <a:xfrm>
            <a:off x="962681" y="876221"/>
            <a:ext cx="7802628" cy="4267279"/>
          </a:xfrm>
          <a:prstGeom prst="rect">
            <a:avLst/>
          </a:prstGeom>
        </p:spPr>
      </p:pic>
      <p:sp>
        <p:nvSpPr>
          <p:cNvPr id="36" name="PlaceHolder 1">
            <a:extLst>
              <a:ext uri="{FF2B5EF4-FFF2-40B4-BE49-F238E27FC236}">
                <a16:creationId xmlns:a16="http://schemas.microsoft.com/office/drawing/2014/main" id="{3975B220-4919-48CF-8ED0-9F6856C30FD9}"/>
              </a:ext>
            </a:extLst>
          </p:cNvPr>
          <p:cNvSpPr txBox="1">
            <a:spLocks/>
          </p:cNvSpPr>
          <p:nvPr/>
        </p:nvSpPr>
        <p:spPr>
          <a:xfrm>
            <a:off x="378691" y="3094"/>
            <a:ext cx="8081818" cy="1310559"/>
          </a:xfrm>
          <a:prstGeom prst="rect">
            <a:avLst/>
          </a:prstGeom>
          <a:noFill/>
          <a:ln w="0">
            <a:noFill/>
          </a:ln>
        </p:spPr>
        <p:txBody>
          <a:bodyPr lIns="91440" tIns="91440" rIns="91440" bIns="91440" anchor="b">
            <a:normAutofit fontScale="975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rtl="0">
              <a:lnSpc>
                <a:spcPct val="100000"/>
              </a:lnSpc>
              <a:tabLst>
                <a:tab pos="0" algn="l"/>
              </a:tabLst>
            </a:pPr>
            <a:r>
              <a:rPr lang="en" sz="3200" b="1" spc="-1" dirty="0">
                <a:solidFill>
                  <a:schemeClr val="dk1"/>
                </a:solidFill>
                <a:latin typeface="Outfit"/>
                <a:ea typeface="Outfit"/>
              </a:rPr>
              <a:t>Milesones in th</a:t>
            </a:r>
            <a:r>
              <a:rPr lang="en-US" sz="3200" b="1" dirty="0">
                <a:latin typeface="Outfit"/>
              </a:rPr>
              <a:t>e evolution </a:t>
            </a:r>
            <a:r>
              <a:rPr lang="en-US" sz="3700" b="1" dirty="0">
                <a:latin typeface="Outfit"/>
              </a:rPr>
              <a:t>of AI</a:t>
            </a:r>
            <a:endParaRPr lang="en-US" sz="3700" dirty="0">
              <a:latin typeface="Outfit"/>
            </a:endParaRPr>
          </a:p>
          <a:p>
            <a:pPr algn="ctr" rtl="0">
              <a:lnSpc>
                <a:spcPct val="100000"/>
              </a:lnSpc>
              <a:tabLst>
                <a:tab pos="0" algn="l"/>
              </a:tabLst>
            </a:pPr>
            <a:endParaRPr lang="fr-FR" sz="3200" spc="-1" dirty="0">
              <a:solidFill>
                <a:schemeClr val="dk1"/>
              </a:solidFill>
              <a:latin typeface="Outfit"/>
            </a:endParaRPr>
          </a:p>
        </p:txBody>
      </p:sp>
      <p:pic>
        <p:nvPicPr>
          <p:cNvPr id="6" name="Picture 2" descr="Robots evolution artificial intelligence cyborgs">
            <a:extLst>
              <a:ext uri="{FF2B5EF4-FFF2-40B4-BE49-F238E27FC236}">
                <a16:creationId xmlns:a16="http://schemas.microsoft.com/office/drawing/2014/main" id="{6490FDD5-9016-4834-9C71-913AE6266D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32" t="13534"/>
          <a:stretch/>
        </p:blipFill>
        <p:spPr bwMode="auto">
          <a:xfrm flipH="1">
            <a:off x="0" y="3694544"/>
            <a:ext cx="3241964" cy="1448955"/>
          </a:xfrm>
          <a:prstGeom prst="flowChartPunchedCar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7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idx="4294967295"/>
          </p:nvPr>
        </p:nvSpPr>
        <p:spPr>
          <a:xfrm>
            <a:off x="714060" y="489600"/>
            <a:ext cx="4343400" cy="914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Outfit"/>
                <a:ea typeface="Outfit"/>
              </a:rPr>
              <a:t>Traditional AI</a:t>
            </a:r>
            <a:endParaRPr lang="fr-FR" sz="5000" b="0" strike="noStrike" spc="-1" dirty="0">
              <a:solidFill>
                <a:schemeClr val="dk1"/>
              </a:solidFill>
              <a:latin typeface="Arial"/>
            </a:endParaRPr>
          </a:p>
        </p:txBody>
      </p:sp>
      <p:grpSp>
        <p:nvGrpSpPr>
          <p:cNvPr id="362" name="Google Shape;432;p40"/>
          <p:cNvGrpSpPr/>
          <p:nvPr/>
        </p:nvGrpSpPr>
        <p:grpSpPr>
          <a:xfrm>
            <a:off x="6941571" y="-237933"/>
            <a:ext cx="3697176" cy="4946903"/>
            <a:chOff x="5104800" y="-153360"/>
            <a:chExt cx="4218480" cy="6000480"/>
          </a:xfrm>
        </p:grpSpPr>
        <p:sp>
          <p:nvSpPr>
            <p:cNvPr id="363"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 name="PlaceHolder 2">
            <a:extLst>
              <a:ext uri="{FF2B5EF4-FFF2-40B4-BE49-F238E27FC236}">
                <a16:creationId xmlns:a16="http://schemas.microsoft.com/office/drawing/2014/main" id="{693CEE67-64F3-44EB-ACDA-4809792BA3FB}"/>
              </a:ext>
            </a:extLst>
          </p:cNvPr>
          <p:cNvSpPr txBox="1">
            <a:spLocks/>
          </p:cNvSpPr>
          <p:nvPr/>
        </p:nvSpPr>
        <p:spPr>
          <a:xfrm>
            <a:off x="917916" y="1706006"/>
            <a:ext cx="4935504" cy="3364235"/>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rtl="0">
              <a:lnSpc>
                <a:spcPct val="100000"/>
              </a:lnSpc>
              <a:buNone/>
              <a:tabLst>
                <a:tab pos="0" algn="l"/>
              </a:tabLst>
            </a:pPr>
            <a:r>
              <a:rPr lang="en" sz="2000" b="0" strike="noStrike" spc="-1" dirty="0">
                <a:solidFill>
                  <a:schemeClr val="dk1"/>
                </a:solidFill>
                <a:latin typeface="DM Sans"/>
                <a:ea typeface="DM Sans"/>
              </a:rPr>
              <a:t>Rule-based systems and programmed algorithms designed to solve specific problems. </a:t>
            </a:r>
          </a:p>
          <a:p>
            <a:pPr indent="0" algn="l" rtl="0">
              <a:lnSpc>
                <a:spcPct val="100000"/>
              </a:lnSpc>
              <a:buNone/>
              <a:tabLst>
                <a:tab pos="0" algn="l"/>
              </a:tabLst>
            </a:pPr>
            <a:r>
              <a:rPr lang="en" sz="2000" b="0" strike="noStrike" spc="-1" dirty="0">
                <a:solidFill>
                  <a:schemeClr val="dk1"/>
                </a:solidFill>
                <a:latin typeface="DM Sans"/>
                <a:ea typeface="DM Sans"/>
              </a:rPr>
              <a:t>It involves pre-defined tasks and relies heavily on human expertise for its operations.</a:t>
            </a:r>
            <a:endParaRPr lang="en-US" sz="20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i powered content creation isometric concept with chatbot on laptop screen 3d vector illustration">
            <a:extLst>
              <a:ext uri="{FF2B5EF4-FFF2-40B4-BE49-F238E27FC236}">
                <a16:creationId xmlns:a16="http://schemas.microsoft.com/office/drawing/2014/main" id="{6BBCD644-9CA0-4A81-9E65-5237F71A6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566493" y="1328038"/>
            <a:ext cx="2973254" cy="2702200"/>
          </a:xfrm>
          <a:prstGeom prst="rect">
            <a:avLst/>
          </a:prstGeom>
          <a:noFill/>
          <a:extLst>
            <a:ext uri="{909E8E84-426E-40DD-AFC4-6F175D3DCCD1}">
              <a14:hiddenFill xmlns:a14="http://schemas.microsoft.com/office/drawing/2010/main">
                <a:solidFill>
                  <a:srgbClr val="FFFFFF"/>
                </a:solidFill>
              </a14:hiddenFill>
            </a:ext>
          </a:extLst>
        </p:spPr>
      </p:pic>
      <p:sp>
        <p:nvSpPr>
          <p:cNvPr id="493" name="PlaceHolder 1"/>
          <p:cNvSpPr>
            <a:spLocks noGrp="1"/>
          </p:cNvSpPr>
          <p:nvPr>
            <p:ph type="title" idx="4294967295"/>
          </p:nvPr>
        </p:nvSpPr>
        <p:spPr>
          <a:xfrm>
            <a:off x="228600" y="182196"/>
            <a:ext cx="4343400" cy="914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Outfit"/>
                <a:ea typeface="Outfit"/>
              </a:rPr>
              <a:t>Generative AI</a:t>
            </a:r>
            <a:endParaRPr lang="fr-FR" sz="5000" b="0" strike="noStrike" spc="-1" dirty="0">
              <a:solidFill>
                <a:schemeClr val="dk1"/>
              </a:solidFill>
              <a:latin typeface="Arial"/>
            </a:endParaRPr>
          </a:p>
        </p:txBody>
      </p:sp>
      <p:sp>
        <p:nvSpPr>
          <p:cNvPr id="6" name="PlaceHolder 2">
            <a:extLst>
              <a:ext uri="{FF2B5EF4-FFF2-40B4-BE49-F238E27FC236}">
                <a16:creationId xmlns:a16="http://schemas.microsoft.com/office/drawing/2014/main" id="{C96182C1-89DC-48AD-9885-0550B6E291E6}"/>
              </a:ext>
            </a:extLst>
          </p:cNvPr>
          <p:cNvSpPr txBox="1">
            <a:spLocks/>
          </p:cNvSpPr>
          <p:nvPr/>
        </p:nvSpPr>
        <p:spPr>
          <a:xfrm>
            <a:off x="604253" y="1096596"/>
            <a:ext cx="4962240" cy="3499788"/>
          </a:xfrm>
          <a:prstGeom prst="rect">
            <a:avLst/>
          </a:prstGeom>
          <a:noFill/>
          <a:ln w="0">
            <a:noFill/>
          </a:ln>
        </p:spPr>
        <p:txBody>
          <a:bodyPr lIns="91440" tIns="91440" rIns="91440" bIns="91440" anchor="t">
            <a:normAutofit fontScale="9748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rtl="0">
              <a:lnSpc>
                <a:spcPct val="100000"/>
              </a:lnSpc>
              <a:buFont typeface="Arial" panose="020B0604020202020204" pitchFamily="34" charset="0"/>
              <a:buNone/>
              <a:tabLst>
                <a:tab pos="0" algn="l"/>
              </a:tabLst>
            </a:pPr>
            <a:r>
              <a:rPr lang="en" sz="1600" spc="-1" dirty="0">
                <a:solidFill>
                  <a:schemeClr val="dk1"/>
                </a:solidFill>
                <a:latin typeface="DM Sans"/>
              </a:rPr>
              <a:t>Focuses on l</a:t>
            </a:r>
            <a:r>
              <a:rPr lang="en-US" sz="1600" spc="-1" dirty="0">
                <a:solidFill>
                  <a:schemeClr val="dk1"/>
                </a:solidFill>
                <a:latin typeface="DM Sans"/>
              </a:rPr>
              <a:t>earning from patterns within a dataset</a:t>
            </a:r>
            <a:r>
              <a:rPr lang="en" sz="1600" spc="-1" dirty="0">
                <a:solidFill>
                  <a:schemeClr val="dk1"/>
                </a:solidFill>
                <a:latin typeface="DM Sans"/>
              </a:rPr>
              <a:t> and </a:t>
            </a:r>
            <a:r>
              <a:rPr lang="en" sz="1600" spc="-1" dirty="0">
                <a:solidFill>
                  <a:schemeClr val="dk1"/>
                </a:solidFill>
                <a:latin typeface="DM Sans"/>
                <a:ea typeface="DM Sans"/>
              </a:rPr>
              <a:t>creating new content, including text, images, music, and videos. </a:t>
            </a:r>
          </a:p>
          <a:p>
            <a:pPr indent="0" algn="l" rtl="0">
              <a:lnSpc>
                <a:spcPct val="100000"/>
              </a:lnSpc>
              <a:buFont typeface="Arial" panose="020B0604020202020204" pitchFamily="34" charset="0"/>
              <a:buNone/>
              <a:tabLst>
                <a:tab pos="0" algn="l"/>
              </a:tabLst>
            </a:pPr>
            <a:r>
              <a:rPr lang="en-US" sz="1600" spc="-1" dirty="0">
                <a:solidFill>
                  <a:schemeClr val="dk1"/>
                </a:solidFill>
                <a:latin typeface="DM Sans"/>
                <a:ea typeface="DM Sans"/>
              </a:rPr>
              <a:t>These capabilities are made possible through techniques like Neural Networks, Generative Adversarial Networks (GANs), and Transformers.</a:t>
            </a:r>
            <a:endParaRPr lang="en" sz="1600" spc="-1" dirty="0">
              <a:solidFill>
                <a:schemeClr val="dk1"/>
              </a:solidFill>
              <a:latin typeface="DM Sans"/>
              <a:ea typeface="DM Sans"/>
            </a:endParaRPr>
          </a:p>
          <a:p>
            <a:pPr indent="0" algn="l" rtl="0">
              <a:lnSpc>
                <a:spcPct val="100000"/>
              </a:lnSpc>
              <a:buFont typeface="Arial" panose="020B0604020202020204" pitchFamily="34" charset="0"/>
              <a:buNone/>
              <a:tabLst>
                <a:tab pos="0" algn="l"/>
              </a:tabLst>
            </a:pPr>
            <a:r>
              <a:rPr lang="en" sz="1600" spc="-1" dirty="0">
                <a:solidFill>
                  <a:schemeClr val="dk1"/>
                </a:solidFill>
                <a:latin typeface="DM Sans"/>
                <a:ea typeface="DM Sans"/>
              </a:rPr>
              <a:t>Its applications range from content creation for marketing, art, and entertainment to enhancing simulation environments in industries like gaming and training.</a:t>
            </a:r>
            <a:endParaRPr lang="en-US" sz="1600"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541800" y="-455760"/>
            <a:ext cx="6887880" cy="1161720"/>
          </a:xfrm>
          <a:prstGeom prst="rect">
            <a:avLst/>
          </a:prstGeom>
          <a:noFill/>
          <a:ln w="0">
            <a:noFill/>
          </a:ln>
        </p:spPr>
        <p:txBody>
          <a:bodyPr lIns="91440" tIns="91440" rIns="91440" bIns="91440" anchor="b">
            <a:noAutofit/>
          </a:bodyPr>
          <a:lstStyle/>
          <a:p>
            <a:pPr indent="0">
              <a:lnSpc>
                <a:spcPct val="100000"/>
              </a:lnSpc>
              <a:buNone/>
              <a:tabLst>
                <a:tab pos="0" algn="l"/>
              </a:tabLst>
            </a:pPr>
            <a:r>
              <a:rPr lang="en-US" sz="3600" b="1" spc="-1" dirty="0">
                <a:solidFill>
                  <a:schemeClr val="dk1"/>
                </a:solidFill>
                <a:latin typeface="Outfit"/>
              </a:rPr>
              <a:t>key differences </a:t>
            </a:r>
            <a:endParaRPr lang="fr-FR" sz="3600" b="1" spc="-1" dirty="0">
              <a:solidFill>
                <a:schemeClr val="dk1"/>
              </a:solidFill>
              <a:latin typeface="Outfit"/>
            </a:endParaRPr>
          </a:p>
        </p:txBody>
      </p:sp>
      <p:grpSp>
        <p:nvGrpSpPr>
          <p:cNvPr id="474" name="Google Shape;406;p39"/>
          <p:cNvGrpSpPr/>
          <p:nvPr/>
        </p:nvGrpSpPr>
        <p:grpSpPr>
          <a:xfrm>
            <a:off x="-541800" y="-622440"/>
            <a:ext cx="4135320" cy="6091200"/>
            <a:chOff x="-541800" y="-622440"/>
            <a:chExt cx="4135320" cy="6091200"/>
          </a:xfrm>
        </p:grpSpPr>
        <p:sp>
          <p:nvSpPr>
            <p:cNvPr id="47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92" name="Google Shape;424;p39"/>
          <p:cNvCxnSpPr/>
          <p:nvPr/>
        </p:nvCxnSpPr>
        <p:spPr>
          <a:xfrm>
            <a:off x="4122660" y="887208"/>
            <a:ext cx="374040" cy="360"/>
          </a:xfrm>
          <a:prstGeom prst="straightConnector1">
            <a:avLst/>
          </a:prstGeom>
          <a:ln w="19050">
            <a:solidFill>
              <a:srgbClr val="384655"/>
            </a:solidFill>
            <a:round/>
          </a:ln>
        </p:spPr>
      </p:cxnSp>
      <p:sp>
        <p:nvSpPr>
          <p:cNvPr id="2" name="AutoShape 2">
            <a:extLst>
              <a:ext uri="{FF2B5EF4-FFF2-40B4-BE49-F238E27FC236}">
                <a16:creationId xmlns:a16="http://schemas.microsoft.com/office/drawing/2014/main" id="{25A47BFE-7B75-4F31-83C8-961BC9B430A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4" name="תמונה 3">
            <a:extLst>
              <a:ext uri="{FF2B5EF4-FFF2-40B4-BE49-F238E27FC236}">
                <a16:creationId xmlns:a16="http://schemas.microsoft.com/office/drawing/2014/main" id="{D6078713-6A87-46BC-8265-05AACC22A9C1}"/>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l="2739" t="15435" r="3261" b="7625"/>
          <a:stretch/>
        </p:blipFill>
        <p:spPr>
          <a:xfrm>
            <a:off x="179373" y="617580"/>
            <a:ext cx="8785254" cy="447889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3BFD04FD-78EB-4328-A7D4-EB98A702BC4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4" name="תמונה 3">
            <a:extLst>
              <a:ext uri="{FF2B5EF4-FFF2-40B4-BE49-F238E27FC236}">
                <a16:creationId xmlns:a16="http://schemas.microsoft.com/office/drawing/2014/main" id="{89C8554D-98AE-41A3-B052-B351234A728D}"/>
              </a:ext>
            </a:extLst>
          </p:cNvPr>
          <p:cNvPicPr>
            <a:picLocks noChangeAspect="1"/>
          </p:cNvPicPr>
          <p:nvPr/>
        </p:nvPicPr>
        <p:blipFill>
          <a:blip r:embed="rId3"/>
          <a:stretch>
            <a:fillRect/>
          </a:stretch>
        </p:blipFill>
        <p:spPr>
          <a:xfrm>
            <a:off x="0" y="0"/>
            <a:ext cx="9320543" cy="5143500"/>
          </a:xfrm>
          <a:prstGeom prst="rect">
            <a:avLst/>
          </a:prstGeom>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TotalTime>
  <Words>2187</Words>
  <Application>Microsoft Office PowerPoint</Application>
  <PresentationFormat>‫הצגה על המסך (16:9)</PresentationFormat>
  <Paragraphs>135</Paragraphs>
  <Slides>20</Slides>
  <Notes>15</Notes>
  <HiddenSlides>0</HiddenSlides>
  <MMClips>0</MMClips>
  <ScaleCrop>false</ScaleCrop>
  <HeadingPairs>
    <vt:vector size="6" baseType="variant">
      <vt:variant>
        <vt:lpstr>גופנים בשימוש</vt:lpstr>
      </vt:variant>
      <vt:variant>
        <vt:i4>8</vt:i4>
      </vt:variant>
      <vt:variant>
        <vt:lpstr>ערכת נושא</vt:lpstr>
      </vt:variant>
      <vt:variant>
        <vt:i4>32</vt:i4>
      </vt:variant>
      <vt:variant>
        <vt:lpstr>כותרות שקופיות</vt:lpstr>
      </vt:variant>
      <vt:variant>
        <vt:i4>20</vt:i4>
      </vt:variant>
    </vt:vector>
  </HeadingPairs>
  <TitlesOfParts>
    <vt:vector size="60" baseType="lpstr">
      <vt:lpstr>Arial</vt:lpstr>
      <vt:lpstr>Calibri</vt:lpstr>
      <vt:lpstr>DM Sans</vt:lpstr>
      <vt:lpstr>Manrope</vt:lpstr>
      <vt:lpstr>OpenSymbol</vt:lpstr>
      <vt:lpstr>Outfit</vt:lpstr>
      <vt:lpstr>Symbol</vt:lpstr>
      <vt:lpstr>Wingdings</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Slidesgo Final Pages</vt:lpstr>
      <vt:lpstr>Slidesgo Final Pages</vt:lpstr>
      <vt:lpstr>Traditional AI               vs  Generative AI</vt:lpstr>
      <vt:lpstr>Table of Contents</vt:lpstr>
      <vt:lpstr>What is AI?</vt:lpstr>
      <vt:lpstr>מצגת של PowerPoint‏</vt:lpstr>
      <vt:lpstr>מצגת של PowerPoint‏</vt:lpstr>
      <vt:lpstr>Traditional AI</vt:lpstr>
      <vt:lpstr>Generative AI</vt:lpstr>
      <vt:lpstr>key differences </vt:lpstr>
      <vt:lpstr>מצגת של PowerPoint‏</vt:lpstr>
      <vt:lpstr>1. Define Your Use Case</vt:lpstr>
      <vt:lpstr>1. Define Your Use Case</vt:lpstr>
      <vt:lpstr>3. Choose a Generative Model</vt:lpstr>
      <vt:lpstr>מצגת של PowerPoint‏</vt:lpstr>
      <vt:lpstr>מצגת של PowerPoint‏</vt:lpstr>
      <vt:lpstr>מצגת של PowerPoint‏</vt:lpstr>
      <vt:lpstr>7. Deploy the Model</vt:lpstr>
      <vt:lpstr>Generative AI Tech Stack: Frameworks, Infrastructure, Models, and Applications</vt:lpstr>
      <vt:lpstr>Model development process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Traditional AI vs Generative AI</dc:title>
  <dc:creator>Etty Ginzburg</dc:creator>
  <cp:lastModifiedBy>Etty Ginzburg</cp:lastModifiedBy>
  <cp:revision>3</cp:revision>
  <dcterms:modified xsi:type="dcterms:W3CDTF">2025-02-16T22:23:03Z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2025-02-15T20:58:01Z</dcterms:created>
  <dc:creator>Unknown Creator</dc:creator>
  <dc:description/>
  <dc:language>en-US</dc:language>
  <cp:lastModifiedBy>Unknown Creator</cp:lastModifiedBy>
  <dcterms:modified xsi:type="dcterms:W3CDTF">2025-02-15T20:58:01Z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