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7" r:id="rId2"/>
    <p:sldId id="296" r:id="rId3"/>
    <p:sldId id="298" r:id="rId4"/>
    <p:sldId id="295" r:id="rId5"/>
    <p:sldId id="259" r:id="rId6"/>
  </p:sldIdLst>
  <p:sldSz cx="9144000" cy="5143500" type="screen16x9"/>
  <p:notesSz cx="6858000" cy="9144000"/>
  <p:embeddedFontLst>
    <p:embeddedFont>
      <p:font typeface="Bebas Neue" panose="020B0604020202020204" charset="0"/>
      <p:regular r:id="rId8"/>
    </p:embeddedFont>
    <p:embeddedFont>
      <p:font typeface="FrankRuehl" panose="020E0503060101010101" pitchFamily="34" charset="-79"/>
      <p:regular r:id="rId9"/>
    </p:embeddedFont>
    <p:embeddedFont>
      <p:font typeface="Golos Text" panose="020B0604020202020204" charset="0"/>
      <p:regular r:id="rId10"/>
      <p:bold r:id="rId11"/>
    </p:embeddedFont>
    <p:embeddedFont>
      <p:font typeface="Golos Text Medium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E344ADF9-2DB5-4F22-BC59-883E602BD523}">
          <p14:sldIdLst>
            <p14:sldId id="257"/>
            <p14:sldId id="296"/>
            <p14:sldId id="298"/>
            <p14:sldId id="295"/>
          </p14:sldIdLst>
        </p14:section>
        <p14:section name="לא מסודר" id="{C9026BFE-EF0A-43E0-91C1-647E352383B8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F9"/>
    <a:srgbClr val="FAF0F5"/>
    <a:srgbClr val="FE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7E595-476B-4BDF-A172-EFD90C1556DE}">
  <a:tblStyle styleId="{C257E595-476B-4BDF-A172-EFD90C1556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782" autoAdjust="0"/>
  </p:normalViewPr>
  <p:slideViewPr>
    <p:cSldViewPr snapToGrid="0">
      <p:cViewPr varScale="1">
        <p:scale>
          <a:sx n="79" d="100"/>
          <a:sy n="79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8T20:53:51.5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0 104,'368'-26,"-139"5,-130 15,1224-45,-1278 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8T20:53:52.7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1,'6'0,"7"0,8 0,6 0,15 0,35 0,51 0,38 0,60 5,72 3,66-1,29 5,22 0,-13 3,-58 0,-81-3,-80-3,-71-4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8T20:54:00.1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35,'473'-17,"3"-1,-475 18,484 22,-440-16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להוסיף בארבע מסגרות ומשאבים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he-IL" dirty="0"/>
              <a:t>אשר אנחנו משווים בין דרישות המשאבים של </a:t>
            </a:r>
            <a:r>
              <a:rPr lang="he-IL" b="1" dirty="0"/>
              <a:t>בינה מלאכותית גנרטיבית</a:t>
            </a:r>
            <a:r>
              <a:rPr lang="he-IL" dirty="0"/>
              <a:t> לבין </a:t>
            </a:r>
            <a:r>
              <a:rPr lang="he-IL" b="1" dirty="0"/>
              <a:t>בינה מלאכותית מסורתית</a:t>
            </a:r>
            <a:r>
              <a:rPr lang="he-IL" dirty="0"/>
              <a:t>, אנחנו רואים הבדלים משמעותיים הן בשלב האימון והן בשלב ההסקה.</a:t>
            </a:r>
          </a:p>
          <a:p>
            <a:pPr algn="r" rtl="1"/>
            <a:r>
              <a:rPr lang="he-IL" dirty="0"/>
              <a:t>🔹 </a:t>
            </a:r>
            <a:r>
              <a:rPr lang="he-IL" b="1" dirty="0"/>
              <a:t>שלב האימון (</a:t>
            </a:r>
            <a:r>
              <a:rPr lang="en-US" b="1" dirty="0"/>
              <a:t>Training Phase):</a:t>
            </a:r>
            <a:br>
              <a:rPr lang="en-US" dirty="0"/>
            </a:br>
            <a:r>
              <a:rPr lang="he-IL" dirty="0"/>
              <a:t>בינה מלאכותית גנרטיבית </a:t>
            </a:r>
            <a:r>
              <a:rPr lang="he-IL" b="1" dirty="0"/>
              <a:t>דורשת כוח חישוב עצום</a:t>
            </a:r>
            <a:r>
              <a:rPr lang="he-IL" dirty="0"/>
              <a:t>, לרוב תוך שימוש ב-</a:t>
            </a:r>
            <a:r>
              <a:rPr lang="en-US" dirty="0"/>
              <a:t>GPUs </a:t>
            </a:r>
            <a:r>
              <a:rPr lang="he-IL" dirty="0"/>
              <a:t>או </a:t>
            </a:r>
            <a:r>
              <a:rPr lang="en-US" dirty="0"/>
              <a:t>TPUs </a:t>
            </a:r>
            <a:r>
              <a:rPr lang="he-IL" dirty="0"/>
              <a:t>מרובים, ולעיתים אף מקבצים שלמים של שרתים. בנוסף, היא צורכת </a:t>
            </a:r>
            <a:r>
              <a:rPr lang="he-IL" b="1" dirty="0"/>
              <a:t>כמות אדירה של זיכרון</a:t>
            </a:r>
            <a:r>
              <a:rPr lang="he-IL" dirty="0"/>
              <a:t> (</a:t>
            </a:r>
            <a:r>
              <a:rPr lang="en-US" dirty="0"/>
              <a:t>RAM/VRAM), </a:t>
            </a:r>
            <a:r>
              <a:rPr lang="he-IL" dirty="0"/>
              <a:t>בעיקר עבור מודלים מבוססי </a:t>
            </a:r>
            <a:r>
              <a:rPr lang="he-IL" dirty="0" err="1"/>
              <a:t>טרנספורמר</a:t>
            </a:r>
            <a:r>
              <a:rPr lang="he-IL" dirty="0"/>
              <a:t> כמו </a:t>
            </a:r>
            <a:r>
              <a:rPr lang="en-US" dirty="0"/>
              <a:t>GPT </a:t>
            </a:r>
            <a:r>
              <a:rPr lang="he-IL" dirty="0"/>
              <a:t>ו-</a:t>
            </a:r>
            <a:r>
              <a:rPr lang="en-US" dirty="0"/>
              <a:t>DALL·E, </a:t>
            </a:r>
            <a:r>
              <a:rPr lang="he-IL" dirty="0"/>
              <a:t> שחייבים להיות מחולקים בין מספר כרטיסים גרפיים. גם </a:t>
            </a:r>
            <a:r>
              <a:rPr lang="he-IL" b="1" dirty="0"/>
              <a:t>אחסון הנתונים</a:t>
            </a:r>
            <a:r>
              <a:rPr lang="he-IL" dirty="0"/>
              <a:t> הוא אתגר – אימון מודלים גנרטיביים דורש </a:t>
            </a:r>
            <a:r>
              <a:rPr lang="he-IL" b="1" dirty="0"/>
              <a:t>טרה-</a:t>
            </a:r>
            <a:r>
              <a:rPr lang="he-IL" b="1" dirty="0" err="1"/>
              <a:t>בייטים</a:t>
            </a:r>
            <a:r>
              <a:rPr lang="he-IL" b="1" dirty="0"/>
              <a:t> ואף פטה-</a:t>
            </a:r>
            <a:r>
              <a:rPr lang="he-IL" b="1" dirty="0" err="1"/>
              <a:t>בייטים</a:t>
            </a:r>
            <a:r>
              <a:rPr lang="he-IL" dirty="0"/>
              <a:t> של נתונים. כל זה מתורגם </a:t>
            </a:r>
            <a:r>
              <a:rPr lang="he-IL" b="1" dirty="0"/>
              <a:t>לעלויות אדירות</a:t>
            </a:r>
            <a:r>
              <a:rPr lang="he-IL" dirty="0"/>
              <a:t> – למשל, אימון </a:t>
            </a:r>
            <a:r>
              <a:rPr lang="en-US" dirty="0"/>
              <a:t>GPT-4 </a:t>
            </a:r>
            <a:r>
              <a:rPr lang="he-IL" dirty="0"/>
              <a:t>לקח חודשים של שימוש באלפי </a:t>
            </a:r>
            <a:r>
              <a:rPr lang="en-US" dirty="0"/>
              <a:t>GPUs, </a:t>
            </a:r>
            <a:r>
              <a:rPr lang="he-IL" dirty="0"/>
              <a:t>בעלות של מיליוני דולרים.</a:t>
            </a:r>
            <a:br>
              <a:rPr lang="he-IL" dirty="0"/>
            </a:br>
            <a:r>
              <a:rPr lang="he-IL" dirty="0"/>
              <a:t>לעומת זאת, </a:t>
            </a:r>
            <a:r>
              <a:rPr lang="he-IL" b="1" dirty="0"/>
              <a:t>מודלים מסורתיים מגוונים מאוד</a:t>
            </a:r>
            <a:r>
              <a:rPr lang="he-IL" dirty="0"/>
              <a:t> – אלגוריתמים כמו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he-IL" dirty="0"/>
              <a:t>או </a:t>
            </a:r>
            <a:r>
              <a:rPr lang="en-US" dirty="0"/>
              <a:t>SVM </a:t>
            </a:r>
            <a:r>
              <a:rPr lang="he-IL" dirty="0"/>
              <a:t>יכולים לפעול ביעילות על מעבד יחיד עם צריכת זיכרון נמוכה, בעוד שמודלים עמוקים כמו </a:t>
            </a:r>
            <a:r>
              <a:rPr lang="en-US" dirty="0"/>
              <a:t>CNNs </a:t>
            </a:r>
            <a:r>
              <a:rPr lang="he-IL" dirty="0"/>
              <a:t>ו-</a:t>
            </a:r>
            <a:r>
              <a:rPr lang="en-US" dirty="0"/>
              <a:t>RNNs </a:t>
            </a:r>
            <a:r>
              <a:rPr lang="he-IL" dirty="0"/>
              <a:t>כן דורשים משאבים נוספים, אבל לרוב </a:t>
            </a:r>
            <a:r>
              <a:rPr lang="he-IL" b="1" dirty="0"/>
              <a:t>פחות מבינה גנרטיבית</a:t>
            </a:r>
            <a:r>
              <a:rPr lang="he-IL" dirty="0"/>
              <a:t>. גם זמן האימון קצר יותר – במקרים רבים </a:t>
            </a:r>
            <a:r>
              <a:rPr lang="he-IL" b="1" dirty="0"/>
              <a:t>שעות עד ימים</a:t>
            </a:r>
            <a:r>
              <a:rPr lang="he-IL" dirty="0"/>
              <a:t> בלבד.</a:t>
            </a:r>
          </a:p>
          <a:p>
            <a:pPr algn="r" rtl="1"/>
            <a:r>
              <a:rPr lang="he-IL" dirty="0"/>
              <a:t>🔹 </a:t>
            </a:r>
            <a:r>
              <a:rPr lang="he-IL" b="1" dirty="0"/>
              <a:t>שלב ההסקה (</a:t>
            </a:r>
            <a:r>
              <a:rPr lang="en-US" b="1" dirty="0"/>
              <a:t>Inference Phase):</a:t>
            </a:r>
            <a:br>
              <a:rPr lang="en-US" dirty="0"/>
            </a:br>
            <a:r>
              <a:rPr lang="he-IL" dirty="0"/>
              <a:t>כאן רואים אתגר משמעותי נוסף למודלים הגנרטיביים – </a:t>
            </a:r>
            <a:r>
              <a:rPr lang="he-IL" b="1" dirty="0"/>
              <a:t>זמן התגובה (</a:t>
            </a:r>
            <a:r>
              <a:rPr lang="en-US" b="1" dirty="0"/>
              <a:t>latency)</a:t>
            </a:r>
            <a:r>
              <a:rPr lang="en-US" dirty="0"/>
              <a:t>. </a:t>
            </a:r>
            <a:r>
              <a:rPr lang="he-IL" dirty="0"/>
              <a:t>בניגוד למודלים מסורתיים שיכולים לקבל החלטה במילישניות בודדות, מודלים גנרטיביים כמו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he-IL" dirty="0"/>
              <a:t>או </a:t>
            </a:r>
            <a:r>
              <a:rPr lang="en-US" dirty="0"/>
              <a:t>Stable Diffusion </a:t>
            </a:r>
            <a:r>
              <a:rPr lang="he-IL" b="1" dirty="0"/>
              <a:t>דורשים חישובים מורכבים בזמן אמת</a:t>
            </a:r>
            <a:r>
              <a:rPr lang="he-IL" dirty="0"/>
              <a:t>, מה שעלול לגרום להשהיות של </a:t>
            </a:r>
            <a:r>
              <a:rPr lang="he-IL" b="1" dirty="0"/>
              <a:t>שניות רבות</a:t>
            </a:r>
            <a:r>
              <a:rPr lang="he-IL" dirty="0"/>
              <a:t> אם לא מתבצע אופטימיזציה. ההסקה שלהם גם ממשיכה להיות </a:t>
            </a:r>
            <a:r>
              <a:rPr lang="he-IL" b="1" dirty="0"/>
              <a:t>תובענית מבחינת משאבים</a:t>
            </a:r>
            <a:r>
              <a:rPr lang="he-IL" dirty="0"/>
              <a:t> – לרוב יש צורך ב-</a:t>
            </a:r>
            <a:r>
              <a:rPr lang="en-US" dirty="0"/>
              <a:t>GPU </a:t>
            </a:r>
            <a:r>
              <a:rPr lang="he-IL" dirty="0"/>
              <a:t>חזק אפילו לצורך הפעלה יומיומית.</a:t>
            </a:r>
            <a:br>
              <a:rPr lang="he-IL" dirty="0"/>
            </a:br>
            <a:r>
              <a:rPr lang="he-IL" dirty="0"/>
              <a:t>מנגד, </a:t>
            </a:r>
            <a:r>
              <a:rPr lang="he-IL" b="1" dirty="0"/>
              <a:t>מודלים מסורתיים בנויים להחלטות מהירות</a:t>
            </a:r>
            <a:r>
              <a:rPr lang="he-IL" dirty="0"/>
              <a:t>, מה שמאפשר </a:t>
            </a:r>
            <a:r>
              <a:rPr lang="he-IL" b="1" dirty="0"/>
              <a:t>ריצה על חומרה פשוטה</a:t>
            </a:r>
            <a:r>
              <a:rPr lang="he-IL" dirty="0"/>
              <a:t>, אפילו על מעבדים סטנדרטיים. הם ניתנים להרחבה בקלות, עלות ההסקה שלהם נמוכה, והם מתאימים גם להרצה בקצה (</a:t>
            </a:r>
            <a:r>
              <a:rPr lang="en-US" dirty="0"/>
              <a:t>Edge Devices).</a:t>
            </a:r>
          </a:p>
        </p:txBody>
      </p:sp>
    </p:spTree>
    <p:extLst>
      <p:ext uri="{BB962C8B-B14F-4D97-AF65-F5344CB8AC3E}">
        <p14:creationId xmlns:p14="http://schemas.microsoft.com/office/powerpoint/2010/main" val="354275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he-IL" dirty="0"/>
              <a:t>ניתן לראות את ההבדלים בדרישות משאבים</a:t>
            </a:r>
            <a:r>
              <a:rPr lang="en-US" dirty="0"/>
              <a:t> </a:t>
            </a:r>
            <a:r>
              <a:rPr lang="he-IL" dirty="0"/>
              <a:t>הן מבחינת אימון והן מבחינת </a:t>
            </a:r>
            <a:r>
              <a:rPr lang="en-US" dirty="0"/>
              <a:t> Inference </a:t>
            </a:r>
          </a:p>
          <a:p>
            <a:pPr marL="158750" indent="0" algn="r" rtl="1">
              <a:buNone/>
            </a:pPr>
            <a:r>
              <a:rPr lang="he-IL" dirty="0"/>
              <a:t>מצד שמאל בטבלה, רואים שהמודלים הגנרטיביים כמו </a:t>
            </a:r>
            <a:r>
              <a:rPr lang="en-US" dirty="0"/>
              <a:t>GPT-4 </a:t>
            </a:r>
            <a:r>
              <a:rPr lang="he-IL" dirty="0"/>
              <a:t>ו-</a:t>
            </a:r>
            <a:r>
              <a:rPr lang="en-US" dirty="0"/>
              <a:t>Stable Diffusion </a:t>
            </a:r>
            <a:r>
              <a:rPr lang="he-IL" dirty="0"/>
              <a:t>דורשים זמני אימון ממושכים – החל משבועות ועד חודשים – עם צורך בכמות עצומה של משאבי חישוב, כמו אלפי כרטיסי </a:t>
            </a:r>
            <a:r>
              <a:rPr lang="en-US" dirty="0"/>
              <a:t>GPU </a:t>
            </a:r>
            <a:r>
              <a:rPr lang="he-IL" dirty="0"/>
              <a:t>או </a:t>
            </a:r>
            <a:r>
              <a:rPr lang="en-US" dirty="0"/>
              <a:t>TPU </a:t>
            </a:r>
            <a:r>
              <a:rPr lang="he-IL" dirty="0"/>
              <a:t>בענן. לעומתם, מודלים מסורתיים כמו  (זיהוי </a:t>
            </a:r>
            <a:r>
              <a:rPr lang="he-IL" dirty="0" err="1"/>
              <a:t>אוביקטים</a:t>
            </a:r>
            <a:r>
              <a:rPr lang="he-IL" dirty="0"/>
              <a:t> בתמונה )</a:t>
            </a:r>
            <a:r>
              <a:rPr lang="en-US" dirty="0"/>
              <a:t> ResNet-50 </a:t>
            </a:r>
            <a:r>
              <a:rPr lang="he-IL" dirty="0"/>
              <a:t>או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he-IL" dirty="0"/>
              <a:t> (אחד המודלים היעילים להסקה מהירה – מתמחה בניתוח נתונים טבלאיים)</a:t>
            </a:r>
            <a:r>
              <a:rPr lang="en-US" dirty="0"/>
              <a:t> </a:t>
            </a:r>
            <a:r>
              <a:rPr lang="he-IL" dirty="0"/>
              <a:t>יכולים להיאמן על מחשב יחיד, לרוב תוך שעות בודדות או אפילו דקות.</a:t>
            </a:r>
          </a:p>
          <a:p>
            <a:pPr algn="r" rtl="1"/>
            <a:r>
              <a:rPr lang="he-IL" dirty="0"/>
              <a:t>מצד ימין בטבלה, ניתן לראות שגם בזמן ההסקה, כלומר בזמן שהמודל נותן תחזיות או מייצר תוכן, יש הבדל משמעותי. מודלים גנרטיביים נוטים להיות איטיים יחסית – למשל, </a:t>
            </a:r>
            <a:r>
              <a:rPr lang="en-US" dirty="0"/>
              <a:t>GPT-4 </a:t>
            </a:r>
            <a:r>
              <a:rPr lang="he-IL" dirty="0"/>
              <a:t>יכול לקחת מספר שניות כדי לייצר תשובה, ו-</a:t>
            </a:r>
            <a:r>
              <a:rPr lang="en-US" dirty="0"/>
              <a:t>Stable Diffusion </a:t>
            </a:r>
            <a:r>
              <a:rPr lang="he-IL" dirty="0"/>
              <a:t>עשוי לקחת 5 עד 20 שניות כדי לייצר תמונה. לעומתם, מודלים מסורתיים כמו </a:t>
            </a:r>
            <a:r>
              <a:rPr lang="en-US" dirty="0"/>
              <a:t>ResNet-50 </a:t>
            </a:r>
            <a:r>
              <a:rPr lang="he-IL" dirty="0"/>
              <a:t>מזהים תמונה בפחות מ-10 מילי-שניות, ו-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he-IL" dirty="0"/>
              <a:t>מספק תחזיות כמעט מיידיות בפחות ממילישנייה.</a:t>
            </a:r>
          </a:p>
          <a:p>
            <a:pPr algn="r" rtl="1"/>
            <a:endParaRPr lang="he-IL" dirty="0"/>
          </a:p>
          <a:p>
            <a:pPr marL="457200" marR="0" lvl="0" indent="-298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he-IL" dirty="0"/>
              <a:t>💡 </a:t>
            </a:r>
            <a:r>
              <a:rPr lang="he-IL" b="1" dirty="0"/>
              <a:t>המסקנה המרכזית</a:t>
            </a:r>
            <a:r>
              <a:rPr lang="he-IL" dirty="0"/>
              <a:t> – השימוש במודלים גנרטיביים בעולם האמיתי דורש </a:t>
            </a:r>
            <a:r>
              <a:rPr lang="he-IL" b="1" dirty="0"/>
              <a:t>אופטימיזציה משמעותית</a:t>
            </a:r>
            <a:r>
              <a:rPr lang="he-IL" dirty="0"/>
              <a:t> כדי להוריד עלויות ולשפר ביצועים, בין אם זה באמצעות </a:t>
            </a:r>
            <a:r>
              <a:rPr lang="en-US" b="1" dirty="0"/>
              <a:t>Quantization (</a:t>
            </a:r>
            <a:r>
              <a:rPr lang="he-IL" b="1" dirty="0"/>
              <a:t>לדוגמה, המרת חישובים מ-</a:t>
            </a:r>
            <a:r>
              <a:rPr lang="en-US" b="1" dirty="0"/>
              <a:t>FP32 </a:t>
            </a:r>
            <a:r>
              <a:rPr lang="he-IL" b="1" dirty="0"/>
              <a:t>ל-</a:t>
            </a:r>
            <a:r>
              <a:rPr lang="en-US" b="1" dirty="0"/>
              <a:t>INT8)</a:t>
            </a:r>
            <a:r>
              <a:rPr lang="en-US" dirty="0"/>
              <a:t>, </a:t>
            </a:r>
          </a:p>
          <a:p>
            <a:pPr marL="457200" marR="0" lvl="0" indent="-298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 </a:t>
            </a:r>
            <a:r>
              <a:rPr lang="he-IL" dirty="0"/>
              <a:t>או שימוש ב-</a:t>
            </a:r>
            <a:r>
              <a:rPr lang="en-US" b="1" dirty="0" err="1"/>
              <a:t>TensorRT</a:t>
            </a:r>
            <a:r>
              <a:rPr lang="en-US" dirty="0"/>
              <a:t> </a:t>
            </a:r>
            <a:r>
              <a:rPr lang="he-IL" dirty="0"/>
              <a:t>לשיפור ביצועי </a:t>
            </a:r>
            <a:r>
              <a:rPr lang="en-US" dirty="0"/>
              <a:t>GPU.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067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>
              <a:buNone/>
            </a:pPr>
            <a:endParaRPr lang="en-US" b="1" dirty="0"/>
          </a:p>
          <a:p>
            <a:pPr marL="158750" indent="0" algn="r" rtl="1">
              <a:buNone/>
            </a:pPr>
            <a:r>
              <a:rPr lang="en-US" b="1" dirty="0"/>
              <a:t> Key Takeaway</a:t>
            </a:r>
            <a:endParaRPr lang="he-IL" b="1" dirty="0"/>
          </a:p>
          <a:p>
            <a:pPr marL="158750" indent="0" algn="r" rtl="1">
              <a:buNone/>
            </a:pPr>
            <a:r>
              <a:rPr lang="he-IL" b="1" dirty="0"/>
              <a:t>לפני הפריסה – מתמקדים בהקטנת משקל המודל ושיפור היעילות החישובית.</a:t>
            </a:r>
          </a:p>
          <a:p>
            <a:pPr marL="15875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dirty="0"/>
              <a:t>🔹 </a:t>
            </a:r>
            <a:r>
              <a:rPr lang="he-IL" b="1" dirty="0"/>
              <a:t>תוצאה:</a:t>
            </a:r>
            <a:r>
              <a:rPr lang="he-IL" dirty="0"/>
              <a:t> מודל קל יותר, מהיר יותר וחסכוני יותר בזיכרון וצריכת חישוב, מוכן לפריסה! 🚀</a:t>
            </a:r>
          </a:p>
          <a:p>
            <a:pPr marL="158750" indent="0" algn="r" rtl="1">
              <a:buNone/>
            </a:pPr>
            <a:endParaRPr lang="he-IL" b="1" dirty="0"/>
          </a:p>
          <a:p>
            <a:pPr marL="158750" indent="0" algn="r" rtl="1">
              <a:buNone/>
            </a:pPr>
            <a:r>
              <a:rPr lang="he-IL" b="1" dirty="0"/>
              <a:t>אחרי הפריסה – מתמקדים בהאצת ה-</a:t>
            </a:r>
            <a:r>
              <a:rPr lang="en-US" b="1" dirty="0"/>
              <a:t>Inference </a:t>
            </a:r>
            <a:r>
              <a:rPr lang="he-IL" b="1" dirty="0"/>
              <a:t>והתאמה אופטימלית לחומרה ולבקשות משתמשים.</a:t>
            </a:r>
          </a:p>
          <a:p>
            <a:pPr marL="15875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dirty="0"/>
              <a:t>🔹 </a:t>
            </a:r>
            <a:r>
              <a:rPr lang="he-IL" b="1" dirty="0"/>
              <a:t>תוצאה:</a:t>
            </a:r>
            <a:r>
              <a:rPr lang="he-IL" dirty="0"/>
              <a:t> ביצועי </a:t>
            </a:r>
            <a:r>
              <a:rPr lang="en-US" dirty="0"/>
              <a:t>Inference </a:t>
            </a:r>
            <a:r>
              <a:rPr lang="he-IL" dirty="0"/>
              <a:t>משופרים, זמן תגובה מהיר יותר ויכולת לטפל ביותר בקשות במקביל! ⚡</a:t>
            </a:r>
          </a:p>
          <a:p>
            <a:pPr marL="158750" indent="0" algn="r" rtl="1">
              <a:buNone/>
            </a:pPr>
            <a:endParaRPr lang="en-US" dirty="0"/>
          </a:p>
          <a:p>
            <a:pPr marL="158750" indent="0" algn="r" rtl="1">
              <a:buNone/>
            </a:pPr>
            <a:r>
              <a:rPr lang="en-US" dirty="0"/>
              <a:t>Tensor RT</a:t>
            </a:r>
            <a:r>
              <a:rPr lang="he-IL" dirty="0"/>
              <a:t> הוא דוגמה לכלי שלוקח מודן מאומן </a:t>
            </a:r>
            <a:r>
              <a:rPr lang="he-IL" dirty="0" err="1"/>
              <a:t>ומאפטם</a:t>
            </a:r>
            <a:r>
              <a:rPr lang="he-IL" dirty="0"/>
              <a:t> אותו</a:t>
            </a:r>
          </a:p>
          <a:p>
            <a:pPr marL="158750" indent="0" algn="r" rtl="1">
              <a:buNone/>
            </a:pPr>
            <a:r>
              <a:rPr lang="he-IL" dirty="0"/>
              <a:t> </a:t>
            </a:r>
            <a:r>
              <a:rPr lang="en-US" dirty="0"/>
              <a:t>Quantization</a:t>
            </a:r>
            <a:r>
              <a:rPr lang="he-IL" dirty="0"/>
              <a:t> </a:t>
            </a:r>
          </a:p>
          <a:p>
            <a:pPr marL="158750" indent="0" algn="r" rtl="1">
              <a:buNone/>
            </a:pPr>
            <a:r>
              <a:rPr lang="en-US" dirty="0"/>
              <a:t>Kernel Optimization</a:t>
            </a:r>
            <a:r>
              <a:rPr lang="he-IL" dirty="0"/>
              <a:t> – גרסאות אופטימליות עבור החומרה הספציפית</a:t>
            </a:r>
          </a:p>
          <a:p>
            <a:pPr marL="158750" indent="0" algn="r" rtl="1">
              <a:buNone/>
            </a:pPr>
            <a:r>
              <a:rPr lang="en-US" b="1" dirty="0"/>
              <a:t>Graph Optimization:</a:t>
            </a:r>
            <a:r>
              <a:rPr lang="en-US" dirty="0"/>
              <a:t> </a:t>
            </a:r>
            <a:r>
              <a:rPr lang="he-IL" dirty="0"/>
              <a:t>ארגון מחדש של גרף החישובים של המודל ליעילות גבוהה יותר.</a:t>
            </a:r>
          </a:p>
        </p:txBody>
      </p:sp>
    </p:spTree>
    <p:extLst>
      <p:ext uri="{BB962C8B-B14F-4D97-AF65-F5344CB8AC3E}">
        <p14:creationId xmlns:p14="http://schemas.microsoft.com/office/powerpoint/2010/main" val="848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1007594" y="1059520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343308" y="1059520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efinitions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1007708" y="35212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87" name="Google Shape;187;p22"/>
          <p:cNvCxnSpPr/>
          <p:nvPr/>
        </p:nvCxnSpPr>
        <p:spPr>
          <a:xfrm>
            <a:off x="1551494" y="130086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1007594" y="1737220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343308" y="1737220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Evolution of AI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1007594" y="2366152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343308" y="2366152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</a:t>
            </a:r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1007594" y="3007276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215292" y="2984326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Different Needs</a:t>
            </a:r>
          </a:p>
        </p:txBody>
      </p:sp>
      <p:cxnSp>
        <p:nvCxnSpPr>
          <p:cNvPr id="194" name="Google Shape;194;p22"/>
          <p:cNvCxnSpPr/>
          <p:nvPr/>
        </p:nvCxnSpPr>
        <p:spPr>
          <a:xfrm>
            <a:off x="1551494" y="197836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551494" y="2607094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551494" y="324801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" name="Google Shape;192;p22">
            <a:extLst>
              <a:ext uri="{FF2B5EF4-FFF2-40B4-BE49-F238E27FC236}">
                <a16:creationId xmlns:a16="http://schemas.microsoft.com/office/drawing/2014/main" id="{DFDB1CED-08BA-40CB-94A8-E3167D7545D7}"/>
              </a:ext>
            </a:extLst>
          </p:cNvPr>
          <p:cNvSpPr txBox="1">
            <a:spLocks/>
          </p:cNvSpPr>
          <p:nvPr/>
        </p:nvSpPr>
        <p:spPr>
          <a:xfrm>
            <a:off x="1001498" y="3635164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6" name="Google Shape;193;p22">
            <a:extLst>
              <a:ext uri="{FF2B5EF4-FFF2-40B4-BE49-F238E27FC236}">
                <a16:creationId xmlns:a16="http://schemas.microsoft.com/office/drawing/2014/main" id="{9AC571F0-3705-49AC-944B-C4AFC011E2CB}"/>
              </a:ext>
            </a:extLst>
          </p:cNvPr>
          <p:cNvSpPr txBox="1">
            <a:spLocks/>
          </p:cNvSpPr>
          <p:nvPr/>
        </p:nvSpPr>
        <p:spPr>
          <a:xfrm>
            <a:off x="2215292" y="3631546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Different Architectures</a:t>
            </a:r>
          </a:p>
        </p:txBody>
      </p:sp>
      <p:cxnSp>
        <p:nvCxnSpPr>
          <p:cNvPr id="17" name="Google Shape;196;p22">
            <a:extLst>
              <a:ext uri="{FF2B5EF4-FFF2-40B4-BE49-F238E27FC236}">
                <a16:creationId xmlns:a16="http://schemas.microsoft.com/office/drawing/2014/main" id="{3355BAA0-10BA-4255-8923-4F2573570517}"/>
              </a:ext>
            </a:extLst>
          </p:cNvPr>
          <p:cNvCxnSpPr>
            <a:cxnSpLocks/>
          </p:cNvCxnSpPr>
          <p:nvPr/>
        </p:nvCxnSpPr>
        <p:spPr>
          <a:xfrm>
            <a:off x="1545398" y="390029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" name="Google Shape;192;p22">
            <a:extLst>
              <a:ext uri="{FF2B5EF4-FFF2-40B4-BE49-F238E27FC236}">
                <a16:creationId xmlns:a16="http://schemas.microsoft.com/office/drawing/2014/main" id="{C959990B-D666-4114-A477-E7C5F6019079}"/>
              </a:ext>
            </a:extLst>
          </p:cNvPr>
          <p:cNvSpPr txBox="1">
            <a:spLocks/>
          </p:cNvSpPr>
          <p:nvPr/>
        </p:nvSpPr>
        <p:spPr>
          <a:xfrm>
            <a:off x="1001498" y="4259956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5" name="Google Shape;193;p22">
            <a:extLst>
              <a:ext uri="{FF2B5EF4-FFF2-40B4-BE49-F238E27FC236}">
                <a16:creationId xmlns:a16="http://schemas.microsoft.com/office/drawing/2014/main" id="{5A6A9153-C307-4284-925D-EE495FA632CB}"/>
              </a:ext>
            </a:extLst>
          </p:cNvPr>
          <p:cNvSpPr txBox="1">
            <a:spLocks/>
          </p:cNvSpPr>
          <p:nvPr/>
        </p:nvSpPr>
        <p:spPr>
          <a:xfrm>
            <a:off x="2215292" y="4204180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Deployment of AI Types</a:t>
            </a:r>
          </a:p>
        </p:txBody>
      </p:sp>
      <p:cxnSp>
        <p:nvCxnSpPr>
          <p:cNvPr id="26" name="Google Shape;196;p22">
            <a:extLst>
              <a:ext uri="{FF2B5EF4-FFF2-40B4-BE49-F238E27FC236}">
                <a16:creationId xmlns:a16="http://schemas.microsoft.com/office/drawing/2014/main" id="{C260D6E9-24D0-4045-8070-A3F2500F6B56}"/>
              </a:ext>
            </a:extLst>
          </p:cNvPr>
          <p:cNvCxnSpPr>
            <a:cxnSpLocks/>
          </p:cNvCxnSpPr>
          <p:nvPr/>
        </p:nvCxnSpPr>
        <p:spPr>
          <a:xfrm>
            <a:off x="1545398" y="450069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דיו 5">
                <a:extLst>
                  <a:ext uri="{FF2B5EF4-FFF2-40B4-BE49-F238E27FC236}">
                    <a16:creationId xmlns:a16="http://schemas.microsoft.com/office/drawing/2014/main" id="{4DFA3559-F6D0-485A-83E3-10D1D33C6917}"/>
                  </a:ext>
                </a:extLst>
              </p14:cNvPr>
              <p14:cNvContentPartPr/>
              <p14:nvPr/>
            </p14:nvContentPartPr>
            <p14:xfrm>
              <a:off x="877464" y="1230432"/>
              <a:ext cx="743400" cy="37800"/>
            </p14:xfrm>
          </p:contentPart>
        </mc:Choice>
        <mc:Fallback xmlns="">
          <p:pic>
            <p:nvPicPr>
              <p:cNvPr id="6" name="דיו 5">
                <a:extLst>
                  <a:ext uri="{FF2B5EF4-FFF2-40B4-BE49-F238E27FC236}">
                    <a16:creationId xmlns:a16="http://schemas.microsoft.com/office/drawing/2014/main" id="{4DFA3559-F6D0-485A-83E3-10D1D33C69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464" y="1158432"/>
                <a:ext cx="815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דיו 6">
                <a:extLst>
                  <a:ext uri="{FF2B5EF4-FFF2-40B4-BE49-F238E27FC236}">
                    <a16:creationId xmlns:a16="http://schemas.microsoft.com/office/drawing/2014/main" id="{1E3796F8-7428-4B7D-96D9-CF5DA8A85075}"/>
                  </a:ext>
                </a:extLst>
              </p14:cNvPr>
              <p14:cNvContentPartPr/>
              <p14:nvPr/>
            </p14:nvContentPartPr>
            <p14:xfrm>
              <a:off x="999504" y="2572152"/>
              <a:ext cx="1252800" cy="36360"/>
            </p14:xfrm>
          </p:contentPart>
        </mc:Choice>
        <mc:Fallback xmlns="">
          <p:pic>
            <p:nvPicPr>
              <p:cNvPr id="7" name="דיו 6">
                <a:extLst>
                  <a:ext uri="{FF2B5EF4-FFF2-40B4-BE49-F238E27FC236}">
                    <a16:creationId xmlns:a16="http://schemas.microsoft.com/office/drawing/2014/main" id="{1E3796F8-7428-4B7D-96D9-CF5DA8A850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504" y="2500512"/>
                <a:ext cx="13244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דיו 7">
                <a:extLst>
                  <a:ext uri="{FF2B5EF4-FFF2-40B4-BE49-F238E27FC236}">
                    <a16:creationId xmlns:a16="http://schemas.microsoft.com/office/drawing/2014/main" id="{27D0A97C-14DC-4544-B3CD-3E5433E26BE0}"/>
                  </a:ext>
                </a:extLst>
              </p14:cNvPr>
              <p14:cNvContentPartPr/>
              <p14:nvPr/>
            </p14:nvContentPartPr>
            <p14:xfrm>
              <a:off x="1060344" y="2010912"/>
              <a:ext cx="533160" cy="12960"/>
            </p14:xfrm>
          </p:contentPart>
        </mc:Choice>
        <mc:Fallback xmlns="">
          <p:pic>
            <p:nvPicPr>
              <p:cNvPr id="8" name="דיו 7">
                <a:extLst>
                  <a:ext uri="{FF2B5EF4-FFF2-40B4-BE49-F238E27FC236}">
                    <a16:creationId xmlns:a16="http://schemas.microsoft.com/office/drawing/2014/main" id="{27D0A97C-14DC-4544-B3CD-3E5433E26B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344" y="1938912"/>
                <a:ext cx="604800" cy="156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AutoShape 2" descr="Generative AI use cases">
            <a:extLst>
              <a:ext uri="{FF2B5EF4-FFF2-40B4-BE49-F238E27FC236}">
                <a16:creationId xmlns:a16="http://schemas.microsoft.com/office/drawing/2014/main" id="{3C17B18A-5D98-441D-8C1F-4E1817646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1135192" y="45850"/>
            <a:ext cx="7498825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Resource &amp; System Requirements</a:t>
            </a:r>
          </a:p>
        </p:txBody>
      </p:sp>
      <p:cxnSp>
        <p:nvCxnSpPr>
          <p:cNvPr id="455" name="Google Shape;455;p27"/>
          <p:cNvCxnSpPr>
            <a:cxnSpLocks/>
          </p:cNvCxnSpPr>
          <p:nvPr/>
        </p:nvCxnSpPr>
        <p:spPr>
          <a:xfrm>
            <a:off x="1135192" y="426852"/>
            <a:ext cx="99429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" name="Google Shape;446;p26">
            <a:extLst>
              <a:ext uri="{FF2B5EF4-FFF2-40B4-BE49-F238E27FC236}">
                <a16:creationId xmlns:a16="http://schemas.microsoft.com/office/drawing/2014/main" id="{56E80F53-25B0-46C6-AD53-3C566EA7305D}"/>
              </a:ext>
            </a:extLst>
          </p:cNvPr>
          <p:cNvSpPr txBox="1">
            <a:spLocks/>
          </p:cNvSpPr>
          <p:nvPr/>
        </p:nvSpPr>
        <p:spPr>
          <a:xfrm>
            <a:off x="200210" y="6231"/>
            <a:ext cx="1237542" cy="841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e-IL" sz="4000" dirty="0">
                <a:solidFill>
                  <a:schemeClr val="accent3"/>
                </a:solidFill>
                <a:latin typeface="Golos Text Medium"/>
                <a:cs typeface="Golos Text Medium"/>
                <a:sym typeface="Golos Text"/>
              </a:rPr>
              <a:t>04</a:t>
            </a:r>
            <a:endParaRPr lang="en" sz="5000" dirty="0">
              <a:solidFill>
                <a:schemeClr val="accent3"/>
              </a:solidFill>
              <a:latin typeface="Golos Text Medium"/>
              <a:cs typeface="Golos Text Medium"/>
              <a:sym typeface="Golos Text"/>
            </a:endParaRPr>
          </a:p>
        </p:txBody>
      </p:sp>
      <p:graphicFrame>
        <p:nvGraphicFramePr>
          <p:cNvPr id="456" name="טבלה 456">
            <a:extLst>
              <a:ext uri="{FF2B5EF4-FFF2-40B4-BE49-F238E27FC236}">
                <a16:creationId xmlns:a16="http://schemas.microsoft.com/office/drawing/2014/main" id="{294335BA-EEDE-44D5-877B-36305D7F9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62726"/>
              </p:ext>
            </p:extLst>
          </p:nvPr>
        </p:nvGraphicFramePr>
        <p:xfrm>
          <a:off x="818981" y="830688"/>
          <a:ext cx="7673196" cy="4204408"/>
        </p:xfrm>
        <a:graphic>
          <a:graphicData uri="http://schemas.openxmlformats.org/drawingml/2006/table">
            <a:tbl>
              <a:tblPr rtl="1" firstRow="1" bandRow="1">
                <a:tableStyleId>{C257E595-476B-4BDF-A172-EFD90C1556DE}</a:tableStyleId>
              </a:tblPr>
              <a:tblGrid>
                <a:gridCol w="1577238">
                  <a:extLst>
                    <a:ext uri="{9D8B030D-6E8A-4147-A177-3AD203B41FA5}">
                      <a16:colId xmlns:a16="http://schemas.microsoft.com/office/drawing/2014/main" val="495649746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2485450903"/>
                    </a:ext>
                  </a:extLst>
                </a:gridCol>
                <a:gridCol w="1577238">
                  <a:extLst>
                    <a:ext uri="{9D8B030D-6E8A-4147-A177-3AD203B41FA5}">
                      <a16:colId xmlns:a16="http://schemas.microsoft.com/office/drawing/2014/main" val="4072643526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1234886356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1424589575"/>
                    </a:ext>
                  </a:extLst>
                </a:gridCol>
              </a:tblGrid>
              <a:tr h="262458">
                <a:tc grid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Inference 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Training 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45651"/>
                  </a:ext>
                </a:extLst>
              </a:tr>
              <a:tr h="26245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Traditional AI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GenAI</a:t>
                      </a:r>
                      <a:r>
                        <a:rPr lang="en-US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Traditional AI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GenAI</a:t>
                      </a:r>
                      <a:r>
                        <a:rPr lang="en-US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Aspect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28163"/>
                  </a:ext>
                </a:extLst>
              </a:tr>
              <a:tr h="66872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Low (efficient on CPU)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 (real-time needs optimization)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Moderate (varies by model complexity)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Very high (multi-GPU/TPU, clusters)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Compute Power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798692"/>
                  </a:ext>
                </a:extLst>
              </a:tr>
              <a:tr h="62930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Low (small models run easily)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 (large model weights)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Lower (depends on algorithm)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Large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Memory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791"/>
                  </a:ext>
                </a:extLst>
              </a:tr>
              <a:tr h="62930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Small (lightweight models)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Large (pretrained models)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Smaller (structured/tabular data)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Huge (TBs-PBs of data)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Storage Needs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85454"/>
                  </a:ext>
                </a:extLst>
              </a:tr>
              <a:tr h="66872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Short (hours-days)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Long (weeks-months to train)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Latency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5055"/>
                  </a:ext>
                </a:extLst>
              </a:tr>
              <a:tr h="62930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Low (runs on basic hardware)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Lower (less compute-intensive)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Expensive (millions for LLMs)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Cost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85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82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1306642" y="45850"/>
            <a:ext cx="7498825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Resource &amp; System Requirements</a:t>
            </a:r>
          </a:p>
        </p:txBody>
      </p:sp>
      <p:cxnSp>
        <p:nvCxnSpPr>
          <p:cNvPr id="455" name="Google Shape;455;p27"/>
          <p:cNvCxnSpPr>
            <a:cxnSpLocks/>
          </p:cNvCxnSpPr>
          <p:nvPr/>
        </p:nvCxnSpPr>
        <p:spPr>
          <a:xfrm>
            <a:off x="1135192" y="444271"/>
            <a:ext cx="99429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" name="Google Shape;446;p26">
            <a:extLst>
              <a:ext uri="{FF2B5EF4-FFF2-40B4-BE49-F238E27FC236}">
                <a16:creationId xmlns:a16="http://schemas.microsoft.com/office/drawing/2014/main" id="{56E80F53-25B0-46C6-AD53-3C566EA7305D}"/>
              </a:ext>
            </a:extLst>
          </p:cNvPr>
          <p:cNvSpPr txBox="1">
            <a:spLocks/>
          </p:cNvSpPr>
          <p:nvPr/>
        </p:nvSpPr>
        <p:spPr>
          <a:xfrm>
            <a:off x="200210" y="6231"/>
            <a:ext cx="1237542" cy="841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e-IL" sz="4000" dirty="0">
                <a:solidFill>
                  <a:schemeClr val="accent3"/>
                </a:solidFill>
                <a:latin typeface="Golos Text Medium"/>
                <a:cs typeface="Golos Text Medium"/>
                <a:sym typeface="Golos Text"/>
              </a:rPr>
              <a:t>04</a:t>
            </a:r>
            <a:endParaRPr lang="en" sz="5000" dirty="0">
              <a:solidFill>
                <a:schemeClr val="accent3"/>
              </a:solidFill>
              <a:latin typeface="Golos Text Medium"/>
              <a:cs typeface="Golos Text Medium"/>
              <a:sym typeface="Golos Text"/>
            </a:endParaRPr>
          </a:p>
        </p:txBody>
      </p:sp>
      <p:graphicFrame>
        <p:nvGraphicFramePr>
          <p:cNvPr id="456" name="טבלה 456">
            <a:extLst>
              <a:ext uri="{FF2B5EF4-FFF2-40B4-BE49-F238E27FC236}">
                <a16:creationId xmlns:a16="http://schemas.microsoft.com/office/drawing/2014/main" id="{294335BA-EEDE-44D5-877B-36305D7F9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56897"/>
              </p:ext>
            </p:extLst>
          </p:nvPr>
        </p:nvGraphicFramePr>
        <p:xfrm>
          <a:off x="565583" y="882312"/>
          <a:ext cx="8169093" cy="3948112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1325391">
                  <a:extLst>
                    <a:ext uri="{9D8B030D-6E8A-4147-A177-3AD203B41FA5}">
                      <a16:colId xmlns:a16="http://schemas.microsoft.com/office/drawing/2014/main" val="495649746"/>
                    </a:ext>
                  </a:extLst>
                </a:gridCol>
                <a:gridCol w="1662170">
                  <a:extLst>
                    <a:ext uri="{9D8B030D-6E8A-4147-A177-3AD203B41FA5}">
                      <a16:colId xmlns:a16="http://schemas.microsoft.com/office/drawing/2014/main" val="2485450903"/>
                    </a:ext>
                  </a:extLst>
                </a:gridCol>
                <a:gridCol w="1714618">
                  <a:extLst>
                    <a:ext uri="{9D8B030D-6E8A-4147-A177-3AD203B41FA5}">
                      <a16:colId xmlns:a16="http://schemas.microsoft.com/office/drawing/2014/main" val="4072643526"/>
                    </a:ext>
                  </a:extLst>
                </a:gridCol>
                <a:gridCol w="1404434">
                  <a:extLst>
                    <a:ext uri="{9D8B030D-6E8A-4147-A177-3AD203B41FA5}">
                      <a16:colId xmlns:a16="http://schemas.microsoft.com/office/drawing/2014/main" val="1234886356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1424589575"/>
                    </a:ext>
                  </a:extLst>
                </a:gridCol>
              </a:tblGrid>
              <a:tr h="341307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1800" b="1" dirty="0"/>
                        <a:t>Inference </a:t>
                      </a:r>
                      <a:endParaRPr lang="he-IL" sz="1800" b="1" dirty="0"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1800" b="1" dirty="0"/>
                        <a:t>Training </a:t>
                      </a:r>
                      <a:endParaRPr lang="he-IL" sz="1800" b="1" dirty="0"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245651"/>
                  </a:ext>
                </a:extLst>
              </a:tr>
              <a:tr h="476895">
                <a:tc>
                  <a:txBody>
                    <a:bodyPr/>
                    <a:lstStyle/>
                    <a:p>
                      <a:r>
                        <a:rPr lang="en-US" b="1" dirty="0"/>
                        <a:t>Hardware Used</a:t>
                      </a:r>
                      <a:endParaRPr lang="en-US" b="1" dirty="0"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Inference Latency</a:t>
                      </a:r>
                      <a:endParaRPr lang="he-IL" b="1" dirty="0"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Hardware Used</a:t>
                      </a:r>
                      <a:endParaRPr lang="en-US" b="1" dirty="0"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Training Time</a:t>
                      </a:r>
                      <a:endParaRPr lang="en-US" b="1" dirty="0"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Model</a:t>
                      </a:r>
                      <a:endParaRPr lang="he-IL" b="1" dirty="0"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28163"/>
                  </a:ext>
                </a:extLst>
              </a:tr>
              <a:tr h="869632">
                <a:tc>
                  <a:txBody>
                    <a:bodyPr/>
                    <a:lstStyle/>
                    <a:p>
                      <a:pPr algn="ctr" rtl="0"/>
                      <a:endParaRPr lang="en-US" b="0" dirty="0"/>
                    </a:p>
                    <a:p>
                      <a:pPr algn="ctr" rtl="0"/>
                      <a:r>
                        <a:rPr lang="en-US" b="0" dirty="0"/>
                        <a:t>Cloud-based GPUs/TPUs</a:t>
                      </a:r>
                      <a:endParaRPr lang="he-IL" b="0" dirty="0"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1-10 seconds per response</a:t>
                      </a:r>
                      <a:endParaRPr lang="en-US" b="0" dirty="0"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Thousands of GPUs across multiple data centers</a:t>
                      </a:r>
                      <a:endParaRPr lang="he-IL" b="0" dirty="0"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Several months </a:t>
                      </a:r>
                      <a:endParaRPr lang="en-US" b="0" dirty="0"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GPT-4 </a:t>
                      </a:r>
                    </a:p>
                    <a:p>
                      <a:endParaRPr lang="en-US" b="1" dirty="0"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98692"/>
                  </a:ext>
                </a:extLst>
              </a:tr>
              <a:tr h="47689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A100 GPU</a:t>
                      </a:r>
                      <a:endParaRPr lang="he-IL" b="0" dirty="0"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5-20 seconds per image</a:t>
                      </a:r>
                      <a:endParaRPr lang="en-US" b="0" dirty="0"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A100 GPUs</a:t>
                      </a:r>
                      <a:endParaRPr lang="he-IL" b="0" dirty="0"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150,000 </a:t>
                      </a:r>
                    </a:p>
                    <a:p>
                      <a:pPr algn="ctr" rtl="0"/>
                      <a:r>
                        <a:rPr lang="en-US" b="0" dirty="0"/>
                        <a:t>GPU-hours </a:t>
                      </a:r>
                      <a:endParaRPr lang="he-IL" b="0" dirty="0"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Stable Diffusion </a:t>
                      </a:r>
                      <a:endParaRPr lang="he-IL" b="1" dirty="0"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50791"/>
                  </a:ext>
                </a:extLst>
              </a:tr>
              <a:tr h="869632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Runs efficiently </a:t>
                      </a:r>
                    </a:p>
                    <a:p>
                      <a:pPr algn="ctr" rtl="0"/>
                      <a:r>
                        <a:rPr lang="en-US" b="0" dirty="0"/>
                        <a:t>on a CPU</a:t>
                      </a:r>
                      <a:endParaRPr lang="he-IL" b="0" dirty="0"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0" dirty="0"/>
                    </a:p>
                    <a:p>
                      <a:pPr algn="ctr" rtl="0"/>
                      <a:r>
                        <a:rPr lang="en-US" b="0" dirty="0"/>
                        <a:t>&lt;10ms per image</a:t>
                      </a:r>
                      <a:endParaRPr lang="he-IL" b="0" dirty="0"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Single high-end GPU</a:t>
                      </a:r>
                      <a:endParaRPr lang="en-US" b="0" dirty="0"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Less than a day</a:t>
                      </a:r>
                      <a:endParaRPr lang="en-US" b="0" dirty="0"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ResNet-50 </a:t>
                      </a:r>
                    </a:p>
                    <a:p>
                      <a:r>
                        <a:rPr lang="en-US" b="1" dirty="0"/>
                        <a:t>(Image Classification)</a:t>
                      </a:r>
                      <a:endParaRPr lang="en-US" b="1" dirty="0"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85454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Runs efficiently </a:t>
                      </a:r>
                    </a:p>
                    <a:p>
                      <a:pPr algn="ctr" rtl="0"/>
                      <a:r>
                        <a:rPr lang="en-US" b="0" dirty="0"/>
                        <a:t>on a CPU</a:t>
                      </a:r>
                      <a:endParaRPr lang="he-IL" b="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&lt;1ms per prediction</a:t>
                      </a:r>
                      <a:endParaRPr lang="en-US" b="0" dirty="0"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Can run on a single CPU</a:t>
                      </a:r>
                      <a:endParaRPr lang="en-US" b="0" dirty="0"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Minutes to </a:t>
                      </a:r>
                    </a:p>
                    <a:p>
                      <a:pPr algn="ctr" rtl="0"/>
                      <a:r>
                        <a:rPr lang="en-US" b="0" dirty="0"/>
                        <a:t>a few hours</a:t>
                      </a:r>
                      <a:endParaRPr lang="en-US" b="0" dirty="0"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err="1"/>
                        <a:t>XGBoost</a:t>
                      </a:r>
                      <a:r>
                        <a:rPr lang="en-US" b="1" dirty="0"/>
                        <a:t> </a:t>
                      </a:r>
                    </a:p>
                    <a:p>
                      <a:pPr rtl="1"/>
                      <a:r>
                        <a:rPr lang="en-US" b="1" dirty="0"/>
                        <a:t>(Tabular Data)</a:t>
                      </a:r>
                      <a:endParaRPr lang="he-IL" b="1" dirty="0"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4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2188158" y="221276"/>
            <a:ext cx="5499444" cy="564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Performance Optimization in Deployment</a:t>
            </a:r>
            <a:endParaRPr lang="en-US" sz="3200"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518748" y="877646"/>
            <a:ext cx="7801704" cy="2088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(I)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>
                <a:latin typeface="Golos Text Medium"/>
                <a:cs typeface="Golos Text Medium"/>
              </a:rPr>
              <a:t>Pre-Deployment Model Optimization</a:t>
            </a:r>
            <a:r>
              <a:rPr lang="en-US" sz="2000" dirty="0">
                <a:latin typeface="Golos Text Medium"/>
                <a:cs typeface="Golos Text Medium"/>
                <a:sym typeface="Golos Text Medium"/>
              </a:rPr>
              <a:t> </a:t>
            </a:r>
            <a:r>
              <a:rPr lang="en-US" sz="2000" dirty="0">
                <a:latin typeface="Golos Text Medium"/>
                <a:cs typeface="Golos Text Medium"/>
              </a:rPr>
              <a:t>-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en-US" sz="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marL="139700" indent="0" algn="r" rtl="1">
              <a:buNone/>
            </a:pPr>
            <a:r>
              <a:rPr lang="he-IL" dirty="0">
                <a:latin typeface="+mn-lt"/>
                <a:cs typeface="+mn-cs"/>
              </a:rPr>
              <a:t> 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Model Pruning</a:t>
            </a:r>
            <a:r>
              <a:rPr lang="en-US" dirty="0">
                <a:latin typeface="+mn-lt"/>
                <a:cs typeface="+mn-cs"/>
              </a:rPr>
              <a:t> – </a:t>
            </a:r>
            <a:r>
              <a:rPr lang="he-IL" dirty="0">
                <a:latin typeface="+mn-lt"/>
                <a:cs typeface="+mn-cs"/>
              </a:rPr>
              <a:t>הסרת חיבורים או שכבות לא חיוניות במודל.</a:t>
            </a:r>
          </a:p>
          <a:p>
            <a:pPr marL="139700" indent="0" algn="r" rtl="1">
              <a:buNone/>
            </a:pPr>
            <a:r>
              <a:rPr lang="he-IL" dirty="0">
                <a:latin typeface="+mn-lt"/>
                <a:cs typeface="+mn-cs"/>
              </a:rPr>
              <a:t>  </a:t>
            </a:r>
            <a:r>
              <a:rPr lang="en-US" dirty="0">
                <a:latin typeface="+mn-lt"/>
                <a:cs typeface="+mn-cs"/>
              </a:rPr>
              <a:t>–</a:t>
            </a:r>
            <a:r>
              <a:rPr lang="he-IL" dirty="0">
                <a:latin typeface="+mn-lt"/>
                <a:cs typeface="+mn-cs"/>
              </a:rPr>
              <a:t> 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Layer Fusion</a:t>
            </a:r>
            <a:r>
              <a:rPr lang="he-IL" dirty="0">
                <a:latin typeface="+mn-lt"/>
                <a:cs typeface="+mn-cs"/>
              </a:rPr>
              <a:t>מיזוג שכבות שונות ברשת הנוירונים כדי להפחית את כמות הפעולות.</a:t>
            </a:r>
            <a:br>
              <a:rPr lang="he-IL" dirty="0">
                <a:latin typeface="+mn-lt"/>
                <a:cs typeface="+mn-cs"/>
              </a:rPr>
            </a:br>
            <a:r>
              <a:rPr lang="he-IL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Quantization</a:t>
            </a:r>
            <a:r>
              <a:rPr lang="en-US" dirty="0">
                <a:latin typeface="+mn-lt"/>
                <a:cs typeface="+mn-cs"/>
              </a:rPr>
              <a:t> – </a:t>
            </a:r>
            <a:r>
              <a:rPr lang="he-IL" dirty="0">
                <a:latin typeface="+mn-lt"/>
                <a:cs typeface="+mn-cs"/>
              </a:rPr>
              <a:t> המרת משקלים </a:t>
            </a:r>
            <a:r>
              <a:rPr lang="he-IL" dirty="0" err="1">
                <a:latin typeface="+mn-lt"/>
                <a:cs typeface="+mn-cs"/>
              </a:rPr>
              <a:t>מדויקיים</a:t>
            </a:r>
            <a:r>
              <a:rPr lang="he-IL" dirty="0">
                <a:latin typeface="+mn-lt"/>
                <a:cs typeface="+mn-cs"/>
              </a:rPr>
              <a:t> </a:t>
            </a:r>
            <a:r>
              <a:rPr lang="en-US" dirty="0">
                <a:latin typeface="+mn-lt"/>
                <a:cs typeface="+mn-cs"/>
              </a:rPr>
              <a:t>( FP32) </a:t>
            </a:r>
            <a:r>
              <a:rPr lang="he-IL" dirty="0">
                <a:latin typeface="+mn-lt"/>
                <a:cs typeface="+mn-cs"/>
              </a:rPr>
              <a:t>לפורמטים קלים יותר (</a:t>
            </a:r>
            <a:r>
              <a:rPr lang="en-US" dirty="0">
                <a:latin typeface="+mn-lt"/>
                <a:cs typeface="+mn-cs"/>
              </a:rPr>
              <a:t>INT8, FP16</a:t>
            </a:r>
            <a:r>
              <a:rPr lang="he-IL" dirty="0">
                <a:latin typeface="+mn-lt"/>
                <a:cs typeface="+mn-cs"/>
              </a:rPr>
              <a:t>)</a:t>
            </a:r>
            <a:br>
              <a:rPr lang="en-US" dirty="0">
                <a:latin typeface="+mn-lt"/>
                <a:cs typeface="+mn-cs"/>
              </a:rPr>
            </a:br>
            <a:r>
              <a:rPr lang="he-IL" dirty="0">
                <a:latin typeface="+mn-lt"/>
                <a:cs typeface="+mn-cs"/>
              </a:rPr>
              <a:t> 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Knowledge Distillation</a:t>
            </a:r>
            <a:r>
              <a:rPr lang="en-US" dirty="0">
                <a:latin typeface="+mn-lt"/>
                <a:cs typeface="+mn-cs"/>
              </a:rPr>
              <a:t> – </a:t>
            </a:r>
            <a:r>
              <a:rPr lang="he-IL" dirty="0">
                <a:latin typeface="+mn-lt"/>
                <a:cs typeface="+mn-cs"/>
              </a:rPr>
              <a:t>העברת ידע ממודל גדול </a:t>
            </a:r>
            <a:r>
              <a:rPr lang="en-US" dirty="0">
                <a:latin typeface="+mn-lt"/>
                <a:cs typeface="+mn-cs"/>
              </a:rPr>
              <a:t>(Teacher) </a:t>
            </a:r>
            <a:r>
              <a:rPr lang="he-IL" dirty="0">
                <a:latin typeface="+mn-lt"/>
                <a:cs typeface="+mn-cs"/>
              </a:rPr>
              <a:t> למודל קטן (</a:t>
            </a:r>
            <a:r>
              <a:rPr lang="en-US" dirty="0">
                <a:latin typeface="+mn-lt"/>
                <a:cs typeface="+mn-cs"/>
              </a:rPr>
              <a:t>Student</a:t>
            </a:r>
            <a:r>
              <a:rPr lang="he-IL" dirty="0">
                <a:latin typeface="+mn-lt"/>
                <a:cs typeface="+mn-cs"/>
              </a:rPr>
              <a:t>)</a:t>
            </a:r>
            <a:br>
              <a:rPr lang="en-US" dirty="0">
                <a:latin typeface="+mn-lt"/>
                <a:cs typeface="+mn-cs"/>
              </a:rPr>
            </a:br>
            <a:r>
              <a:rPr lang="he-IL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Compression Techniques</a:t>
            </a:r>
            <a:r>
              <a:rPr lang="en-US" dirty="0">
                <a:latin typeface="+mn-lt"/>
                <a:cs typeface="+mn-cs"/>
              </a:rPr>
              <a:t> – </a:t>
            </a:r>
            <a:r>
              <a:rPr lang="he-IL" dirty="0">
                <a:latin typeface="+mn-lt"/>
                <a:cs typeface="+mn-cs"/>
              </a:rPr>
              <a:t> כיווץ מודלים בעזרת שיתוף משקלים</a:t>
            </a:r>
            <a:endParaRPr lang="en-US" dirty="0">
              <a:latin typeface="+mn-lt"/>
            </a:endParaRPr>
          </a:p>
        </p:txBody>
      </p:sp>
      <p:cxnSp>
        <p:nvCxnSpPr>
          <p:cNvPr id="455" name="Google Shape;455;p27"/>
          <p:cNvCxnSpPr>
            <a:cxnSpLocks/>
          </p:cNvCxnSpPr>
          <p:nvPr/>
        </p:nvCxnSpPr>
        <p:spPr>
          <a:xfrm>
            <a:off x="1147384" y="516241"/>
            <a:ext cx="99429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" name="Google Shape;446;p26">
            <a:extLst>
              <a:ext uri="{FF2B5EF4-FFF2-40B4-BE49-F238E27FC236}">
                <a16:creationId xmlns:a16="http://schemas.microsoft.com/office/drawing/2014/main" id="{56E80F53-25B0-46C6-AD53-3C566EA7305D}"/>
              </a:ext>
            </a:extLst>
          </p:cNvPr>
          <p:cNvSpPr txBox="1">
            <a:spLocks/>
          </p:cNvSpPr>
          <p:nvPr/>
        </p:nvSpPr>
        <p:spPr>
          <a:xfrm>
            <a:off x="200210" y="6231"/>
            <a:ext cx="1237542" cy="841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e-IL" sz="4000" dirty="0">
                <a:solidFill>
                  <a:schemeClr val="accent3"/>
                </a:solidFill>
                <a:latin typeface="Golos Text Medium"/>
                <a:cs typeface="Golos Text Medium"/>
                <a:sym typeface="Golos Text"/>
              </a:rPr>
              <a:t>0?</a:t>
            </a:r>
            <a:endParaRPr lang="en" sz="5000" dirty="0">
              <a:solidFill>
                <a:schemeClr val="accent3"/>
              </a:solidFill>
              <a:latin typeface="Golos Text Medium"/>
              <a:cs typeface="Golos Text Medium"/>
              <a:sym typeface="Golos Text"/>
            </a:endParaRPr>
          </a:p>
        </p:txBody>
      </p:sp>
      <p:sp>
        <p:nvSpPr>
          <p:cNvPr id="6" name="AutoShape 5" descr="Generative AI use cases">
            <a:extLst>
              <a:ext uri="{FF2B5EF4-FFF2-40B4-BE49-F238E27FC236}">
                <a16:creationId xmlns:a16="http://schemas.microsoft.com/office/drawing/2014/main" id="{8E256E5D-1DCE-476B-8165-FF48C5B7C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grpSp>
        <p:nvGrpSpPr>
          <p:cNvPr id="7" name="Google Shape;775;p38">
            <a:extLst>
              <a:ext uri="{FF2B5EF4-FFF2-40B4-BE49-F238E27FC236}">
                <a16:creationId xmlns:a16="http://schemas.microsoft.com/office/drawing/2014/main" id="{DF611836-BD82-4FF6-B822-866D860F1596}"/>
              </a:ext>
            </a:extLst>
          </p:cNvPr>
          <p:cNvGrpSpPr/>
          <p:nvPr/>
        </p:nvGrpSpPr>
        <p:grpSpPr>
          <a:xfrm flipH="1">
            <a:off x="7058907" y="556627"/>
            <a:ext cx="927113" cy="736329"/>
            <a:chOff x="2735825" y="2251925"/>
            <a:chExt cx="1386775" cy="1101400"/>
          </a:xfrm>
        </p:grpSpPr>
        <p:sp>
          <p:nvSpPr>
            <p:cNvPr id="8" name="Google Shape;776;p38">
              <a:extLst>
                <a:ext uri="{FF2B5EF4-FFF2-40B4-BE49-F238E27FC236}">
                  <a16:creationId xmlns:a16="http://schemas.microsoft.com/office/drawing/2014/main" id="{8C18D39A-D822-44C1-BEF9-694523B06841}"/>
                </a:ext>
              </a:extLst>
            </p:cNvPr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7;p38">
              <a:extLst>
                <a:ext uri="{FF2B5EF4-FFF2-40B4-BE49-F238E27FC236}">
                  <a16:creationId xmlns:a16="http://schemas.microsoft.com/office/drawing/2014/main" id="{4B9D1B10-9401-4F9B-9692-59AD0B04F9C7}"/>
                </a:ext>
              </a:extLst>
            </p:cNvPr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8;p38">
              <a:extLst>
                <a:ext uri="{FF2B5EF4-FFF2-40B4-BE49-F238E27FC236}">
                  <a16:creationId xmlns:a16="http://schemas.microsoft.com/office/drawing/2014/main" id="{036E5E82-5C22-4156-B2CB-42DD6F79F2DB}"/>
                </a:ext>
              </a:extLst>
            </p:cNvPr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9;p38">
              <a:extLst>
                <a:ext uri="{FF2B5EF4-FFF2-40B4-BE49-F238E27FC236}">
                  <a16:creationId xmlns:a16="http://schemas.microsoft.com/office/drawing/2014/main" id="{BACB3C0F-7C9E-49A1-9709-BB5B40530502}"/>
                </a:ext>
              </a:extLst>
            </p:cNvPr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0;p38">
              <a:extLst>
                <a:ext uri="{FF2B5EF4-FFF2-40B4-BE49-F238E27FC236}">
                  <a16:creationId xmlns:a16="http://schemas.microsoft.com/office/drawing/2014/main" id="{36CAD494-AD5F-45D0-BB36-41F1C5539C58}"/>
                </a:ext>
              </a:extLst>
            </p:cNvPr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1;p38">
              <a:extLst>
                <a:ext uri="{FF2B5EF4-FFF2-40B4-BE49-F238E27FC236}">
                  <a16:creationId xmlns:a16="http://schemas.microsoft.com/office/drawing/2014/main" id="{0CD7949D-E9BA-49AF-80E4-536ED0FC725E}"/>
                </a:ext>
              </a:extLst>
            </p:cNvPr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2;p38">
              <a:extLst>
                <a:ext uri="{FF2B5EF4-FFF2-40B4-BE49-F238E27FC236}">
                  <a16:creationId xmlns:a16="http://schemas.microsoft.com/office/drawing/2014/main" id="{CDDC6D42-81DA-49A9-8B35-74794B306F7D}"/>
                </a:ext>
              </a:extLst>
            </p:cNvPr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3;p38">
              <a:extLst>
                <a:ext uri="{FF2B5EF4-FFF2-40B4-BE49-F238E27FC236}">
                  <a16:creationId xmlns:a16="http://schemas.microsoft.com/office/drawing/2014/main" id="{40885FBF-6654-41F3-8732-94510C682DD5}"/>
                </a:ext>
              </a:extLst>
            </p:cNvPr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4;p38">
              <a:extLst>
                <a:ext uri="{FF2B5EF4-FFF2-40B4-BE49-F238E27FC236}">
                  <a16:creationId xmlns:a16="http://schemas.microsoft.com/office/drawing/2014/main" id="{B7C9FFDB-137A-41F1-B537-6DFF448971E4}"/>
                </a:ext>
              </a:extLst>
            </p:cNvPr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5;p38">
              <a:extLst>
                <a:ext uri="{FF2B5EF4-FFF2-40B4-BE49-F238E27FC236}">
                  <a16:creationId xmlns:a16="http://schemas.microsoft.com/office/drawing/2014/main" id="{BCBAF50E-24D7-4920-8FCF-C3D34254DAAE}"/>
                </a:ext>
              </a:extLst>
            </p:cNvPr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6;p38">
              <a:extLst>
                <a:ext uri="{FF2B5EF4-FFF2-40B4-BE49-F238E27FC236}">
                  <a16:creationId xmlns:a16="http://schemas.microsoft.com/office/drawing/2014/main" id="{A1F0A8DF-FF37-4BDB-B647-F8E537CE299C}"/>
                </a:ext>
              </a:extLst>
            </p:cNvPr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7;p38">
              <a:extLst>
                <a:ext uri="{FF2B5EF4-FFF2-40B4-BE49-F238E27FC236}">
                  <a16:creationId xmlns:a16="http://schemas.microsoft.com/office/drawing/2014/main" id="{7426F244-3E71-4E85-8FD1-DF291084AD9D}"/>
                </a:ext>
              </a:extLst>
            </p:cNvPr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8;p38">
              <a:extLst>
                <a:ext uri="{FF2B5EF4-FFF2-40B4-BE49-F238E27FC236}">
                  <a16:creationId xmlns:a16="http://schemas.microsoft.com/office/drawing/2014/main" id="{422DA213-4FB0-48CD-91CB-BFC9060F7C54}"/>
                </a:ext>
              </a:extLst>
            </p:cNvPr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9;p38">
              <a:extLst>
                <a:ext uri="{FF2B5EF4-FFF2-40B4-BE49-F238E27FC236}">
                  <a16:creationId xmlns:a16="http://schemas.microsoft.com/office/drawing/2014/main" id="{417524B9-2DCE-4AE1-9DFD-FFBFF6D17246}"/>
                </a:ext>
              </a:extLst>
            </p:cNvPr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0;p38">
              <a:extLst>
                <a:ext uri="{FF2B5EF4-FFF2-40B4-BE49-F238E27FC236}">
                  <a16:creationId xmlns:a16="http://schemas.microsoft.com/office/drawing/2014/main" id="{D087AC30-4B6B-448D-8D6D-B2C59A995642}"/>
                </a:ext>
              </a:extLst>
            </p:cNvPr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1;p38">
              <a:extLst>
                <a:ext uri="{FF2B5EF4-FFF2-40B4-BE49-F238E27FC236}">
                  <a16:creationId xmlns:a16="http://schemas.microsoft.com/office/drawing/2014/main" id="{4F6AC641-DA09-42A4-A674-CC6ADC4536BD}"/>
                </a:ext>
              </a:extLst>
            </p:cNvPr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2;p38">
              <a:extLst>
                <a:ext uri="{FF2B5EF4-FFF2-40B4-BE49-F238E27FC236}">
                  <a16:creationId xmlns:a16="http://schemas.microsoft.com/office/drawing/2014/main" id="{A01435D3-BC85-4444-9B4B-6F38CF73F635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3;p38">
              <a:extLst>
                <a:ext uri="{FF2B5EF4-FFF2-40B4-BE49-F238E27FC236}">
                  <a16:creationId xmlns:a16="http://schemas.microsoft.com/office/drawing/2014/main" id="{54458FCF-EE29-411E-BBD8-F8D6D429ECB7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4;p38">
              <a:extLst>
                <a:ext uri="{FF2B5EF4-FFF2-40B4-BE49-F238E27FC236}">
                  <a16:creationId xmlns:a16="http://schemas.microsoft.com/office/drawing/2014/main" id="{D2BA830E-0A4A-4D49-B61E-FAECAAD80BBC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5;p38">
              <a:extLst>
                <a:ext uri="{FF2B5EF4-FFF2-40B4-BE49-F238E27FC236}">
                  <a16:creationId xmlns:a16="http://schemas.microsoft.com/office/drawing/2014/main" id="{A16F4728-16DA-4E8D-858F-24B0CC485072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6;p38">
              <a:extLst>
                <a:ext uri="{FF2B5EF4-FFF2-40B4-BE49-F238E27FC236}">
                  <a16:creationId xmlns:a16="http://schemas.microsoft.com/office/drawing/2014/main" id="{86FA85BF-1BAF-4A33-BF8D-DBD17810352A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7;p38">
              <a:extLst>
                <a:ext uri="{FF2B5EF4-FFF2-40B4-BE49-F238E27FC236}">
                  <a16:creationId xmlns:a16="http://schemas.microsoft.com/office/drawing/2014/main" id="{48B290B3-0F60-4B79-899D-1B170CC01617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8;p38">
              <a:extLst>
                <a:ext uri="{FF2B5EF4-FFF2-40B4-BE49-F238E27FC236}">
                  <a16:creationId xmlns:a16="http://schemas.microsoft.com/office/drawing/2014/main" id="{259F0191-1D9D-4B00-9878-06BFB06BC39D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9;p38">
              <a:extLst>
                <a:ext uri="{FF2B5EF4-FFF2-40B4-BE49-F238E27FC236}">
                  <a16:creationId xmlns:a16="http://schemas.microsoft.com/office/drawing/2014/main" id="{DD0621EC-F643-43B2-BA0A-80EAA8DAF533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0;p38">
              <a:extLst>
                <a:ext uri="{FF2B5EF4-FFF2-40B4-BE49-F238E27FC236}">
                  <a16:creationId xmlns:a16="http://schemas.microsoft.com/office/drawing/2014/main" id="{6F5D02B0-9718-4A5F-B390-C50CFB579A84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1;p38">
              <a:extLst>
                <a:ext uri="{FF2B5EF4-FFF2-40B4-BE49-F238E27FC236}">
                  <a16:creationId xmlns:a16="http://schemas.microsoft.com/office/drawing/2014/main" id="{AECB66B4-9548-47B6-A5E6-F7F7961B6C43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2;p38">
              <a:extLst>
                <a:ext uri="{FF2B5EF4-FFF2-40B4-BE49-F238E27FC236}">
                  <a16:creationId xmlns:a16="http://schemas.microsoft.com/office/drawing/2014/main" id="{A31B8397-6377-4197-BBE4-10CB8B0B41F3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3;p38">
              <a:extLst>
                <a:ext uri="{FF2B5EF4-FFF2-40B4-BE49-F238E27FC236}">
                  <a16:creationId xmlns:a16="http://schemas.microsoft.com/office/drawing/2014/main" id="{8518E340-C523-420C-BC7E-4613A7DE8D90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4;p38">
              <a:extLst>
                <a:ext uri="{FF2B5EF4-FFF2-40B4-BE49-F238E27FC236}">
                  <a16:creationId xmlns:a16="http://schemas.microsoft.com/office/drawing/2014/main" id="{DD094865-9603-4A8B-99F8-3D2EBA20FC68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5;p38">
              <a:extLst>
                <a:ext uri="{FF2B5EF4-FFF2-40B4-BE49-F238E27FC236}">
                  <a16:creationId xmlns:a16="http://schemas.microsoft.com/office/drawing/2014/main" id="{910F7489-8A41-45B2-A7BC-C7C1CFE2D01E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6;p38">
              <a:extLst>
                <a:ext uri="{FF2B5EF4-FFF2-40B4-BE49-F238E27FC236}">
                  <a16:creationId xmlns:a16="http://schemas.microsoft.com/office/drawing/2014/main" id="{D5128919-56AD-44D6-AC48-480EAA861BB4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7;p38">
              <a:extLst>
                <a:ext uri="{FF2B5EF4-FFF2-40B4-BE49-F238E27FC236}">
                  <a16:creationId xmlns:a16="http://schemas.microsoft.com/office/drawing/2014/main" id="{BC4B2B72-696B-4029-8013-77FB06A45F4B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8;p38">
              <a:extLst>
                <a:ext uri="{FF2B5EF4-FFF2-40B4-BE49-F238E27FC236}">
                  <a16:creationId xmlns:a16="http://schemas.microsoft.com/office/drawing/2014/main" id="{4DDD593E-7C22-4598-A33C-4297C126DC47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9;p38">
              <a:extLst>
                <a:ext uri="{FF2B5EF4-FFF2-40B4-BE49-F238E27FC236}">
                  <a16:creationId xmlns:a16="http://schemas.microsoft.com/office/drawing/2014/main" id="{A7336119-7C4D-4B56-B97C-5DE2354D8825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0;p38">
              <a:extLst>
                <a:ext uri="{FF2B5EF4-FFF2-40B4-BE49-F238E27FC236}">
                  <a16:creationId xmlns:a16="http://schemas.microsoft.com/office/drawing/2014/main" id="{5C248C17-901A-414C-973E-22B026C14CAD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1;p38">
              <a:extLst>
                <a:ext uri="{FF2B5EF4-FFF2-40B4-BE49-F238E27FC236}">
                  <a16:creationId xmlns:a16="http://schemas.microsoft.com/office/drawing/2014/main" id="{0BA2CACE-1306-4146-A8B6-62C90F12E39A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2;p38">
              <a:extLst>
                <a:ext uri="{FF2B5EF4-FFF2-40B4-BE49-F238E27FC236}">
                  <a16:creationId xmlns:a16="http://schemas.microsoft.com/office/drawing/2014/main" id="{78040000-6CF6-454B-AC63-F774C3666F06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3;p38">
              <a:extLst>
                <a:ext uri="{FF2B5EF4-FFF2-40B4-BE49-F238E27FC236}">
                  <a16:creationId xmlns:a16="http://schemas.microsoft.com/office/drawing/2014/main" id="{78304D80-63D2-4DA4-B2D4-AEEDD746ED35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4;p38">
              <a:extLst>
                <a:ext uri="{FF2B5EF4-FFF2-40B4-BE49-F238E27FC236}">
                  <a16:creationId xmlns:a16="http://schemas.microsoft.com/office/drawing/2014/main" id="{0DF3743D-71B4-4376-A2A0-E4352F73F37B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5;p38">
              <a:extLst>
                <a:ext uri="{FF2B5EF4-FFF2-40B4-BE49-F238E27FC236}">
                  <a16:creationId xmlns:a16="http://schemas.microsoft.com/office/drawing/2014/main" id="{ED997B8E-8D5E-40F7-BA8F-674F93E589D2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6;p38">
              <a:extLst>
                <a:ext uri="{FF2B5EF4-FFF2-40B4-BE49-F238E27FC236}">
                  <a16:creationId xmlns:a16="http://schemas.microsoft.com/office/drawing/2014/main" id="{A2AB7FA7-0460-4E16-812E-5B0BC8F80957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38">
              <a:extLst>
                <a:ext uri="{FF2B5EF4-FFF2-40B4-BE49-F238E27FC236}">
                  <a16:creationId xmlns:a16="http://schemas.microsoft.com/office/drawing/2014/main" id="{68300F9E-5E4C-45D2-AD93-251E4FC59324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38">
              <a:extLst>
                <a:ext uri="{FF2B5EF4-FFF2-40B4-BE49-F238E27FC236}">
                  <a16:creationId xmlns:a16="http://schemas.microsoft.com/office/drawing/2014/main" id="{AFDDDB79-36DA-4A52-84E6-AD68410A16A6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38">
              <a:extLst>
                <a:ext uri="{FF2B5EF4-FFF2-40B4-BE49-F238E27FC236}">
                  <a16:creationId xmlns:a16="http://schemas.microsoft.com/office/drawing/2014/main" id="{1A7BE6AA-5DFC-43AC-B202-C5C1932601F8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0;p38">
              <a:extLst>
                <a:ext uri="{FF2B5EF4-FFF2-40B4-BE49-F238E27FC236}">
                  <a16:creationId xmlns:a16="http://schemas.microsoft.com/office/drawing/2014/main" id="{32FA744E-A019-4C82-93B8-5676D6420513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1;p38">
              <a:extLst>
                <a:ext uri="{FF2B5EF4-FFF2-40B4-BE49-F238E27FC236}">
                  <a16:creationId xmlns:a16="http://schemas.microsoft.com/office/drawing/2014/main" id="{236F056A-CD32-4F65-AACD-9D8CD77A9B4D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22;p38">
              <a:extLst>
                <a:ext uri="{FF2B5EF4-FFF2-40B4-BE49-F238E27FC236}">
                  <a16:creationId xmlns:a16="http://schemas.microsoft.com/office/drawing/2014/main" id="{1C453342-5752-4FA4-A692-D91D93D943B4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3;p38">
              <a:extLst>
                <a:ext uri="{FF2B5EF4-FFF2-40B4-BE49-F238E27FC236}">
                  <a16:creationId xmlns:a16="http://schemas.microsoft.com/office/drawing/2014/main" id="{E5D5E498-2643-434E-ACCD-FC6F8243D55C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4;p38">
              <a:extLst>
                <a:ext uri="{FF2B5EF4-FFF2-40B4-BE49-F238E27FC236}">
                  <a16:creationId xmlns:a16="http://schemas.microsoft.com/office/drawing/2014/main" id="{43ED1F61-A50D-44A5-8C97-F1CF4D454C2D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5;p38">
              <a:extLst>
                <a:ext uri="{FF2B5EF4-FFF2-40B4-BE49-F238E27FC236}">
                  <a16:creationId xmlns:a16="http://schemas.microsoft.com/office/drawing/2014/main" id="{380B355B-78D8-4ED7-A095-CE4691BCECCA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6;p38">
              <a:extLst>
                <a:ext uri="{FF2B5EF4-FFF2-40B4-BE49-F238E27FC236}">
                  <a16:creationId xmlns:a16="http://schemas.microsoft.com/office/drawing/2014/main" id="{6A995F7A-4BBA-40A4-A757-E2BC4758CD02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7;p38">
              <a:extLst>
                <a:ext uri="{FF2B5EF4-FFF2-40B4-BE49-F238E27FC236}">
                  <a16:creationId xmlns:a16="http://schemas.microsoft.com/office/drawing/2014/main" id="{2532B5A1-2425-4023-B822-3F3E8F2E17F2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8;p38">
              <a:extLst>
                <a:ext uri="{FF2B5EF4-FFF2-40B4-BE49-F238E27FC236}">
                  <a16:creationId xmlns:a16="http://schemas.microsoft.com/office/drawing/2014/main" id="{E42C537A-5985-4924-851B-9D72272F6BCA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9;p38">
              <a:extLst>
                <a:ext uri="{FF2B5EF4-FFF2-40B4-BE49-F238E27FC236}">
                  <a16:creationId xmlns:a16="http://schemas.microsoft.com/office/drawing/2014/main" id="{EF22F8C7-A9FB-49B5-93CF-8A211C7863E7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30;p38">
              <a:extLst>
                <a:ext uri="{FF2B5EF4-FFF2-40B4-BE49-F238E27FC236}">
                  <a16:creationId xmlns:a16="http://schemas.microsoft.com/office/drawing/2014/main" id="{782B1904-DBC5-4A5E-BDF9-EA51244332C2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31;p38">
              <a:extLst>
                <a:ext uri="{FF2B5EF4-FFF2-40B4-BE49-F238E27FC236}">
                  <a16:creationId xmlns:a16="http://schemas.microsoft.com/office/drawing/2014/main" id="{D721A4C1-3421-46A5-BEDE-CBF259DD5C92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2;p38">
              <a:extLst>
                <a:ext uri="{FF2B5EF4-FFF2-40B4-BE49-F238E27FC236}">
                  <a16:creationId xmlns:a16="http://schemas.microsoft.com/office/drawing/2014/main" id="{C071B7BF-6D4C-48E9-AE34-4517451BCC24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3;p38">
              <a:extLst>
                <a:ext uri="{FF2B5EF4-FFF2-40B4-BE49-F238E27FC236}">
                  <a16:creationId xmlns:a16="http://schemas.microsoft.com/office/drawing/2014/main" id="{CC73EBB0-80E2-450F-86B1-7E4752058BE3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4;p38">
              <a:extLst>
                <a:ext uri="{FF2B5EF4-FFF2-40B4-BE49-F238E27FC236}">
                  <a16:creationId xmlns:a16="http://schemas.microsoft.com/office/drawing/2014/main" id="{9E433882-5C85-4BEA-B581-54487DEC4DE9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5;p38">
              <a:extLst>
                <a:ext uri="{FF2B5EF4-FFF2-40B4-BE49-F238E27FC236}">
                  <a16:creationId xmlns:a16="http://schemas.microsoft.com/office/drawing/2014/main" id="{D11F6289-8190-42F5-B73E-839D3D2CF044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6;p38">
              <a:extLst>
                <a:ext uri="{FF2B5EF4-FFF2-40B4-BE49-F238E27FC236}">
                  <a16:creationId xmlns:a16="http://schemas.microsoft.com/office/drawing/2014/main" id="{51528292-E96F-4291-A342-3C77C533A1EB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7;p38">
              <a:extLst>
                <a:ext uri="{FF2B5EF4-FFF2-40B4-BE49-F238E27FC236}">
                  <a16:creationId xmlns:a16="http://schemas.microsoft.com/office/drawing/2014/main" id="{0E75C63D-7A89-481F-A8E7-A58FE716C219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8;p38">
              <a:extLst>
                <a:ext uri="{FF2B5EF4-FFF2-40B4-BE49-F238E27FC236}">
                  <a16:creationId xmlns:a16="http://schemas.microsoft.com/office/drawing/2014/main" id="{F440412F-02BC-4183-A349-A475CA70FBC8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9;p38">
              <a:extLst>
                <a:ext uri="{FF2B5EF4-FFF2-40B4-BE49-F238E27FC236}">
                  <a16:creationId xmlns:a16="http://schemas.microsoft.com/office/drawing/2014/main" id="{70087829-B216-4254-B725-2671E89F60F5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40;p38">
              <a:extLst>
                <a:ext uri="{FF2B5EF4-FFF2-40B4-BE49-F238E27FC236}">
                  <a16:creationId xmlns:a16="http://schemas.microsoft.com/office/drawing/2014/main" id="{7F8E2AF9-EACA-4C5A-9370-DADA8E823881}"/>
                </a:ext>
              </a:extLst>
            </p:cNvPr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41;p38">
              <a:extLst>
                <a:ext uri="{FF2B5EF4-FFF2-40B4-BE49-F238E27FC236}">
                  <a16:creationId xmlns:a16="http://schemas.microsoft.com/office/drawing/2014/main" id="{F7BCA4CA-5419-444A-BFC9-F5AA7D0F8DBC}"/>
                </a:ext>
              </a:extLst>
            </p:cNvPr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42;p38">
              <a:extLst>
                <a:ext uri="{FF2B5EF4-FFF2-40B4-BE49-F238E27FC236}">
                  <a16:creationId xmlns:a16="http://schemas.microsoft.com/office/drawing/2014/main" id="{6DC0B2C1-F252-440F-9B03-B8354088137F}"/>
                </a:ext>
              </a:extLst>
            </p:cNvPr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43;p38">
              <a:extLst>
                <a:ext uri="{FF2B5EF4-FFF2-40B4-BE49-F238E27FC236}">
                  <a16:creationId xmlns:a16="http://schemas.microsoft.com/office/drawing/2014/main" id="{39ECB955-6CA7-411C-9C34-41F927F45381}"/>
                </a:ext>
              </a:extLst>
            </p:cNvPr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44;p38">
              <a:extLst>
                <a:ext uri="{FF2B5EF4-FFF2-40B4-BE49-F238E27FC236}">
                  <a16:creationId xmlns:a16="http://schemas.microsoft.com/office/drawing/2014/main" id="{924D2817-0082-4B88-A87E-9F2D16AA348E}"/>
                </a:ext>
              </a:extLst>
            </p:cNvPr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45;p38">
              <a:extLst>
                <a:ext uri="{FF2B5EF4-FFF2-40B4-BE49-F238E27FC236}">
                  <a16:creationId xmlns:a16="http://schemas.microsoft.com/office/drawing/2014/main" id="{B19C4078-89C4-4CDD-B209-ED40EA265710}"/>
                </a:ext>
              </a:extLst>
            </p:cNvPr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46;p38">
              <a:extLst>
                <a:ext uri="{FF2B5EF4-FFF2-40B4-BE49-F238E27FC236}">
                  <a16:creationId xmlns:a16="http://schemas.microsoft.com/office/drawing/2014/main" id="{67F96EDD-ED28-4F65-A099-400218DE5126}"/>
                </a:ext>
              </a:extLst>
            </p:cNvPr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47;p38">
              <a:extLst>
                <a:ext uri="{FF2B5EF4-FFF2-40B4-BE49-F238E27FC236}">
                  <a16:creationId xmlns:a16="http://schemas.microsoft.com/office/drawing/2014/main" id="{6D8AE1E0-7A96-46D0-9A84-133D326196F8}"/>
                </a:ext>
              </a:extLst>
            </p:cNvPr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8;p38">
              <a:extLst>
                <a:ext uri="{FF2B5EF4-FFF2-40B4-BE49-F238E27FC236}">
                  <a16:creationId xmlns:a16="http://schemas.microsoft.com/office/drawing/2014/main" id="{7D36472C-95C1-4930-9970-9E695D49DE76}"/>
                </a:ext>
              </a:extLst>
            </p:cNvPr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49;p38">
              <a:extLst>
                <a:ext uri="{FF2B5EF4-FFF2-40B4-BE49-F238E27FC236}">
                  <a16:creationId xmlns:a16="http://schemas.microsoft.com/office/drawing/2014/main" id="{12FBA067-C46C-4C67-A9C5-B3AEDA775C9F}"/>
                </a:ext>
              </a:extLst>
            </p:cNvPr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50;p38">
              <a:extLst>
                <a:ext uri="{FF2B5EF4-FFF2-40B4-BE49-F238E27FC236}">
                  <a16:creationId xmlns:a16="http://schemas.microsoft.com/office/drawing/2014/main" id="{F5E92588-A97D-4FBD-85E5-CDC90175E036}"/>
                </a:ext>
              </a:extLst>
            </p:cNvPr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51;p38">
              <a:extLst>
                <a:ext uri="{FF2B5EF4-FFF2-40B4-BE49-F238E27FC236}">
                  <a16:creationId xmlns:a16="http://schemas.microsoft.com/office/drawing/2014/main" id="{1133F6E0-5E93-4D4D-A825-FC9B6E39607B}"/>
                </a:ext>
              </a:extLst>
            </p:cNvPr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2;p38">
              <a:extLst>
                <a:ext uri="{FF2B5EF4-FFF2-40B4-BE49-F238E27FC236}">
                  <a16:creationId xmlns:a16="http://schemas.microsoft.com/office/drawing/2014/main" id="{3E5A04CF-25FF-4F8E-A911-FFE7ED01F464}"/>
                </a:ext>
              </a:extLst>
            </p:cNvPr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53;p38">
              <a:extLst>
                <a:ext uri="{FF2B5EF4-FFF2-40B4-BE49-F238E27FC236}">
                  <a16:creationId xmlns:a16="http://schemas.microsoft.com/office/drawing/2014/main" id="{ABFE4C2F-94C2-4AA3-98AE-2078BDD69E38}"/>
                </a:ext>
              </a:extLst>
            </p:cNvPr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54;p38">
              <a:extLst>
                <a:ext uri="{FF2B5EF4-FFF2-40B4-BE49-F238E27FC236}">
                  <a16:creationId xmlns:a16="http://schemas.microsoft.com/office/drawing/2014/main" id="{B8C30E2F-E228-4140-A0B2-86ABA4207D8C}"/>
                </a:ext>
              </a:extLst>
            </p:cNvPr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55;p38">
              <a:extLst>
                <a:ext uri="{FF2B5EF4-FFF2-40B4-BE49-F238E27FC236}">
                  <a16:creationId xmlns:a16="http://schemas.microsoft.com/office/drawing/2014/main" id="{EA7B9249-69E0-4AAA-A057-73A5174B97ED}"/>
                </a:ext>
              </a:extLst>
            </p:cNvPr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56;p38">
              <a:extLst>
                <a:ext uri="{FF2B5EF4-FFF2-40B4-BE49-F238E27FC236}">
                  <a16:creationId xmlns:a16="http://schemas.microsoft.com/office/drawing/2014/main" id="{749140E3-21DC-48E5-935E-6474F8D9D025}"/>
                </a:ext>
              </a:extLst>
            </p:cNvPr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57;p38">
              <a:extLst>
                <a:ext uri="{FF2B5EF4-FFF2-40B4-BE49-F238E27FC236}">
                  <a16:creationId xmlns:a16="http://schemas.microsoft.com/office/drawing/2014/main" id="{E4FB69F2-7314-4361-9463-EA3A48C16C88}"/>
                </a:ext>
              </a:extLst>
            </p:cNvPr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58;p38">
              <a:extLst>
                <a:ext uri="{FF2B5EF4-FFF2-40B4-BE49-F238E27FC236}">
                  <a16:creationId xmlns:a16="http://schemas.microsoft.com/office/drawing/2014/main" id="{B1BA7A1E-ACCE-45AE-B59A-8C5CB8D88123}"/>
                </a:ext>
              </a:extLst>
            </p:cNvPr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454;p27">
            <a:extLst>
              <a:ext uri="{FF2B5EF4-FFF2-40B4-BE49-F238E27FC236}">
                <a16:creationId xmlns:a16="http://schemas.microsoft.com/office/drawing/2014/main" id="{2C0CC44D-04AA-4FBE-8026-9323BAD5E28D}"/>
              </a:ext>
            </a:extLst>
          </p:cNvPr>
          <p:cNvSpPr txBox="1">
            <a:spLocks/>
          </p:cNvSpPr>
          <p:nvPr/>
        </p:nvSpPr>
        <p:spPr>
          <a:xfrm>
            <a:off x="417096" y="2758109"/>
            <a:ext cx="7801704" cy="208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 algn="r" rtl="1">
              <a:lnSpc>
                <a:spcPct val="150000"/>
              </a:lnSpc>
              <a:buFont typeface="Golos Text"/>
              <a:buNone/>
            </a:pPr>
            <a:r>
              <a:rPr lang="en-US" sz="2000" dirty="0">
                <a:latin typeface="Golos Text Medium"/>
                <a:cs typeface="Golos Text Medium"/>
              </a:rPr>
              <a:t>Inference Optimization</a:t>
            </a:r>
            <a:r>
              <a:rPr lang="en-US" sz="2000" dirty="0">
                <a:latin typeface="Golos Text Medium"/>
                <a:cs typeface="Golos Text Medium"/>
                <a:sym typeface="Golos Text Medium"/>
              </a:rPr>
              <a:t> </a:t>
            </a: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(II)</a:t>
            </a:r>
            <a:r>
              <a:rPr lang="he-IL" sz="2000" dirty="0">
                <a:latin typeface="Golos Text Medium"/>
                <a:sym typeface="Golos Text Medium"/>
              </a:rPr>
              <a:t> </a:t>
            </a:r>
            <a:r>
              <a:rPr lang="he-IL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- </a:t>
            </a:r>
            <a:endParaRPr lang="en-US" sz="2000" dirty="0">
              <a:latin typeface="Golos Text Medium"/>
              <a:cs typeface="Golos Text Medium"/>
            </a:endParaRPr>
          </a:p>
          <a:p>
            <a:pPr marL="0" indent="0" algn="r" rtl="1">
              <a:lnSpc>
                <a:spcPct val="150000"/>
              </a:lnSpc>
              <a:buFont typeface="Golos Text"/>
              <a:buNone/>
            </a:pPr>
            <a:r>
              <a:rPr lang="en-US" b="1" dirty="0" err="1">
                <a:latin typeface="+mn-lt"/>
                <a:cs typeface="+mn-cs"/>
              </a:rPr>
              <a:t>TensorRT</a:t>
            </a:r>
            <a:r>
              <a:rPr lang="en-US" b="1" dirty="0">
                <a:latin typeface="+mn-lt"/>
                <a:cs typeface="+mn-cs"/>
              </a:rPr>
              <a:t> / ONNX Runtime Optimizations </a:t>
            </a:r>
            <a:r>
              <a:rPr lang="en-US" dirty="0">
                <a:latin typeface="+mn-lt"/>
                <a:cs typeface="+mn-cs"/>
              </a:rPr>
              <a:t>– </a:t>
            </a:r>
            <a:r>
              <a:rPr lang="he-IL" dirty="0">
                <a:latin typeface="+mn-lt"/>
                <a:cs typeface="+mn-cs"/>
              </a:rPr>
              <a:t> המרות אוטומטיות /שימוש בגרסאות מותאמות חומרה.</a:t>
            </a:r>
            <a:br>
              <a:rPr lang="he-IL" dirty="0">
                <a:latin typeface="+mn-lt"/>
                <a:cs typeface="+mn-cs"/>
              </a:rPr>
            </a:br>
            <a:r>
              <a:rPr lang="en-US" b="1" dirty="0">
                <a:latin typeface="+mn-lt"/>
                <a:cs typeface="+mn-cs"/>
              </a:rPr>
              <a:t>Dynamic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Batching</a:t>
            </a:r>
            <a:r>
              <a:rPr lang="en-US" dirty="0">
                <a:latin typeface="+mn-lt"/>
                <a:cs typeface="+mn-cs"/>
              </a:rPr>
              <a:t> – </a:t>
            </a:r>
            <a:r>
              <a:rPr lang="he-IL" dirty="0">
                <a:latin typeface="+mn-lt"/>
                <a:cs typeface="+mn-cs"/>
              </a:rPr>
              <a:t> איחוד בקשות בזמן אמת כדי למקסם שימוש במשאבים.</a:t>
            </a:r>
            <a:br>
              <a:rPr lang="he-IL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Model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Parallelism</a:t>
            </a:r>
            <a:r>
              <a:rPr lang="en-US" dirty="0">
                <a:latin typeface="+mn-lt"/>
                <a:cs typeface="+mn-cs"/>
              </a:rPr>
              <a:t> – </a:t>
            </a:r>
            <a:r>
              <a:rPr lang="he-IL" dirty="0">
                <a:latin typeface="+mn-lt"/>
                <a:cs typeface="+mn-cs"/>
              </a:rPr>
              <a:t>פיצול חישובים בין מספר </a:t>
            </a:r>
            <a:r>
              <a:rPr lang="en-US" dirty="0">
                <a:latin typeface="+mn-lt"/>
                <a:cs typeface="+mn-cs"/>
              </a:rPr>
              <a:t> GPUs </a:t>
            </a:r>
            <a:r>
              <a:rPr lang="he-IL" dirty="0">
                <a:latin typeface="+mn-lt"/>
                <a:cs typeface="+mn-cs"/>
              </a:rPr>
              <a:t>או </a:t>
            </a:r>
            <a:r>
              <a:rPr lang="en-US" dirty="0">
                <a:latin typeface="+mn-lt"/>
                <a:cs typeface="+mn-cs"/>
              </a:rPr>
              <a:t>TPUs</a:t>
            </a:r>
            <a:r>
              <a:rPr lang="he-IL" dirty="0">
                <a:latin typeface="+mn-lt"/>
                <a:cs typeface="+mn-cs"/>
              </a:rPr>
              <a:t>.</a:t>
            </a:r>
            <a:br>
              <a:rPr lang="en-US" dirty="0">
                <a:latin typeface="+mn-lt"/>
                <a:cs typeface="+mn-cs"/>
              </a:rPr>
            </a:br>
            <a:r>
              <a:rPr lang="en-US" b="1" dirty="0">
                <a:latin typeface="+mn-lt"/>
                <a:cs typeface="+mn-cs"/>
              </a:rPr>
              <a:t>Cache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Mechanisms</a:t>
            </a:r>
            <a:r>
              <a:rPr lang="en-US" dirty="0">
                <a:latin typeface="+mn-lt"/>
                <a:cs typeface="+mn-cs"/>
              </a:rPr>
              <a:t> – </a:t>
            </a:r>
            <a:r>
              <a:rPr lang="he-IL" dirty="0">
                <a:latin typeface="+mn-lt"/>
                <a:cs typeface="+mn-cs"/>
              </a:rPr>
              <a:t> שימוש בזיכרון מטמון כדי לאחסן תוצאות חישוב ולמנוע חזרות מיותרות.</a:t>
            </a:r>
            <a:br>
              <a:rPr lang="he-IL" dirty="0">
                <a:latin typeface="+mn-lt"/>
                <a:cs typeface="+mn-cs"/>
              </a:rPr>
            </a:br>
            <a:r>
              <a:rPr lang="en-US" b="1" dirty="0">
                <a:latin typeface="+mn-lt"/>
                <a:cs typeface="+mn-cs"/>
              </a:rPr>
              <a:t>Low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Precision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Execution</a:t>
            </a:r>
            <a:r>
              <a:rPr lang="en-US" dirty="0">
                <a:latin typeface="+mn-lt"/>
                <a:cs typeface="+mn-cs"/>
              </a:rPr>
              <a:t> – </a:t>
            </a:r>
            <a:r>
              <a:rPr lang="he-IL" dirty="0">
                <a:latin typeface="+mn-lt"/>
                <a:cs typeface="+mn-cs"/>
              </a:rPr>
              <a:t> שימוש ב-</a:t>
            </a:r>
            <a:r>
              <a:rPr lang="en-US" dirty="0">
                <a:latin typeface="+mn-lt"/>
                <a:cs typeface="+mn-cs"/>
              </a:rPr>
              <a:t> FP16 </a:t>
            </a:r>
            <a:r>
              <a:rPr lang="he-IL" dirty="0">
                <a:latin typeface="+mn-lt"/>
                <a:cs typeface="+mn-cs"/>
              </a:rPr>
              <a:t>או </a:t>
            </a:r>
            <a:r>
              <a:rPr lang="en-US" dirty="0">
                <a:latin typeface="+mn-lt"/>
                <a:cs typeface="+mn-cs"/>
              </a:rPr>
              <a:t>INT8 </a:t>
            </a:r>
            <a:r>
              <a:rPr lang="he-IL" dirty="0">
                <a:latin typeface="+mn-lt"/>
                <a:cs typeface="+mn-cs"/>
              </a:rPr>
              <a:t> גם בזמן הרצה כדי לזרז חישובים.</a:t>
            </a: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96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(AI) </a:t>
            </a:r>
            <a:r>
              <a:rPr lang="en" dirty="0"/>
              <a:t>=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intelligence</a:t>
            </a:r>
            <a:endParaRPr dirty="0"/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6" name="Google Shape;276;p24"/>
          <p:cNvCxnSpPr/>
          <p:nvPr/>
        </p:nvCxnSpPr>
        <p:spPr>
          <a:xfrm>
            <a:off x="5380025" y="336612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1" name="תמונה 70">
            <a:extLst>
              <a:ext uri="{FF2B5EF4-FFF2-40B4-BE49-F238E27FC236}">
                <a16:creationId xmlns:a16="http://schemas.microsoft.com/office/drawing/2014/main" id="{2B955D1D-756E-4DD7-9132-2F37D9F6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40" y="85901"/>
            <a:ext cx="5479402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1016</Words>
  <Application>Microsoft Office PowerPoint</Application>
  <PresentationFormat>‫הצגה על המסך (16:9)</PresentationFormat>
  <Paragraphs>117</Paragraphs>
  <Slides>5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Bebas Neue</vt:lpstr>
      <vt:lpstr>Golos Text</vt:lpstr>
      <vt:lpstr>FrankRuehl</vt:lpstr>
      <vt:lpstr>Golos Text Medium</vt:lpstr>
      <vt:lpstr>Arial</vt:lpstr>
      <vt:lpstr>Artificial Intelligence by Slidesgo</vt:lpstr>
      <vt:lpstr>01</vt:lpstr>
      <vt:lpstr>Resource &amp; System Requirements</vt:lpstr>
      <vt:lpstr>Resource &amp; System Requirements</vt:lpstr>
      <vt:lpstr>Performance Optimization in Deployment</vt:lpstr>
      <vt:lpstr>(AI) = Artificial intelligence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Etty Ginzburg</dc:creator>
  <cp:lastModifiedBy>Etty Ginzburg</cp:lastModifiedBy>
  <cp:revision>6</cp:revision>
  <dcterms:modified xsi:type="dcterms:W3CDTF">2025-02-19T22:33:49Z</dcterms:modified>
</cp:coreProperties>
</file>