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79" r:id="rId19"/>
    <p:sldId id="312" r:id="rId20"/>
  </p:sldIdLst>
  <p:sldSz cx="12192000" cy="6858000"/>
  <p:notesSz cx="6858000" cy="9144000"/>
  <p:custDataLst>
    <p:tags r:id="rId21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0068"/>
    <a:srgbClr val="FF6565"/>
    <a:srgbClr val="D7D8D7"/>
    <a:srgbClr val="33CC33"/>
    <a:srgbClr val="FDC35A"/>
    <a:srgbClr val="C3FF69"/>
    <a:srgbClr val="ACACAC"/>
    <a:srgbClr val="6DCDC7"/>
    <a:srgbClr val="7894E8"/>
    <a:srgbClr val="FFC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7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04/02/2022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tags" Target="../tags/tag5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1.emf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le scoring le plus adapté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324384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393380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324384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725916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339667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725916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324384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725916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896454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896454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732908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339667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595149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1177667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720621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325024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676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7150" y="3353304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287927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810146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8150782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287927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289060" y="3068871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318543" y="386076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319676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2202" y="4136935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2202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294707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96228" y="5734336"/>
            <a:ext cx="3352800" cy="409575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E9A989C-D782-481B-916F-8FE4821A039A}"/>
              </a:ext>
            </a:extLst>
          </p:cNvPr>
          <p:cNvSpPr/>
          <p:nvPr/>
        </p:nvSpPr>
        <p:spPr>
          <a:xfrm>
            <a:off x="8274175" y="2258385"/>
            <a:ext cx="3205757" cy="77892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E466611-9CA6-475A-884B-1E316A80D2C2}"/>
              </a:ext>
            </a:extLst>
          </p:cNvPr>
          <p:cNvSpPr/>
          <p:nvPr/>
        </p:nvSpPr>
        <p:spPr>
          <a:xfrm>
            <a:off x="8276531" y="3818684"/>
            <a:ext cx="3205757" cy="77892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 rot="16200000">
            <a:off x="10602711" y="3185170"/>
            <a:ext cx="2319073" cy="505795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278948" y="3040271"/>
            <a:ext cx="3205757" cy="77892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271346" y="4649490"/>
            <a:ext cx="3738589" cy="154384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réduit </a:t>
            </a:r>
            <a:r>
              <a:rPr lang="fr-FR" dirty="0">
                <a:solidFill>
                  <a:srgbClr val="2A0068"/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sur training avec cross validation et 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Sélectionner l’approche pour </a:t>
            </a:r>
            <a:r>
              <a:rPr lang="fr-FR" b="1" dirty="0">
                <a:solidFill>
                  <a:srgbClr val="2A0068"/>
                </a:solidFill>
              </a:rPr>
              <a:t>solutionner la problématique </a:t>
            </a:r>
            <a:r>
              <a:rPr lang="fr-FR" dirty="0">
                <a:solidFill>
                  <a:srgbClr val="2A0068"/>
                </a:solidFill>
              </a:rPr>
              <a:t>du </a:t>
            </a:r>
            <a:r>
              <a:rPr lang="fr-FR" b="1" dirty="0">
                <a:solidFill>
                  <a:srgbClr val="2A0068"/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meilleur modèle meilleur F Beta obtenu en cross validation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Pondération des observations </a:t>
            </a:r>
            <a:r>
              <a:rPr lang="fr-FR" i="1" dirty="0">
                <a:solidFill>
                  <a:srgbClr val="2A0068"/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d’une </a:t>
            </a:r>
            <a:r>
              <a:rPr lang="fr-FR" b="1" i="1" dirty="0">
                <a:solidFill>
                  <a:srgbClr val="2A0068"/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des 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3. Dashboard réalisé</a:t>
            </a:r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Démo du dashboard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Outils utilisés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4" name="Picture 4" descr="Agence Expert Python pour FinTech">
            <a:extLst>
              <a:ext uri="{FF2B5EF4-FFF2-40B4-BE49-F238E27FC236}">
                <a16:creationId xmlns:a16="http://schemas.microsoft.com/office/drawing/2014/main" id="{23B4D162-3AAD-41D9-B965-21CD65A2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10" y="20701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59369B-801C-44F6-ACD4-D74F38F8C2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3027681" y="2356065"/>
            <a:ext cx="1546127" cy="72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C7A6E0-903F-4094-BB53-9B67A5AB5F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2830" y="3846820"/>
            <a:ext cx="1351233" cy="72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038F91-56B4-4F4B-94D9-802665A2A4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1109" y="4149060"/>
            <a:ext cx="149392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5720682" y="1991360"/>
            <a:ext cx="5813316" cy="413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CONCLUSION – </a:t>
            </a:r>
            <a:r>
              <a:rPr lang="fr-FR" dirty="0">
                <a:solidFill>
                  <a:srgbClr val="2A0068"/>
                </a:solidFill>
              </a:rPr>
              <a:t>Présentation du dashboard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351EC1C-2D90-44A5-A689-54F3174F5D2C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0530EC2B-C78B-4892-A2E7-C994E9116139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8586" y="176689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58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586" y="357783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58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8586" y="5392646"/>
            <a:ext cx="720000" cy="720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14488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14488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médiane/colonne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13858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14488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13858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7725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52440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2440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29A8A82A-5F33-4900-AD80-E2EB21EE644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</a:t>
            </a:r>
            <a:r>
              <a:rPr lang="fr-FR" sz="2000" b="1" dirty="0" err="1">
                <a:solidFill>
                  <a:srgbClr val="2A0068"/>
                </a:solidFill>
              </a:rPr>
              <a:t>aggrégats</a:t>
            </a:r>
            <a:endParaRPr lang="fr-FR" sz="2000" b="1" dirty="0">
              <a:solidFill>
                <a:srgbClr val="2A0068"/>
              </a:solidFill>
            </a:endParaRP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bureau_count_past_loans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69762398-4E11-49BE-B1BF-AA6921023FD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73827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79%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21%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5683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334930" y="4394258"/>
            <a:ext cx="5362551" cy="113889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964</Words>
  <Application>Microsoft Office PowerPoint</Application>
  <PresentationFormat>Grand écran</PresentationFormat>
  <Paragraphs>196</Paragraphs>
  <Slides>16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96</cp:revision>
  <dcterms:created xsi:type="dcterms:W3CDTF">2021-01-14T09:36:12Z</dcterms:created>
  <dcterms:modified xsi:type="dcterms:W3CDTF">2022-02-04T14:10:58Z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