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84" r:id="rId19"/>
    <p:sldId id="379" r:id="rId20"/>
    <p:sldId id="388" r:id="rId21"/>
    <p:sldId id="389" r:id="rId22"/>
    <p:sldId id="390" r:id="rId23"/>
    <p:sldId id="391" r:id="rId24"/>
    <p:sldId id="386" r:id="rId25"/>
    <p:sldId id="385" r:id="rId26"/>
    <p:sldId id="312" r:id="rId27"/>
  </p:sldIdLst>
  <p:sldSz cx="12192000" cy="6858000"/>
  <p:notesSz cx="6858000" cy="9144000"/>
  <p:custDataLst>
    <p:tags r:id="rId2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30"/>
    <a:srgbClr val="0D1117"/>
    <a:srgbClr val="2A0068"/>
    <a:srgbClr val="339966"/>
    <a:srgbClr val="430098"/>
    <a:srgbClr val="F05033"/>
    <a:srgbClr val="6D41AE"/>
    <a:srgbClr val="000000"/>
    <a:srgbClr val="FFD1D1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50" d="100"/>
          <a:sy n="50" d="100"/>
        </p:scale>
        <p:origin x="121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png"/><Relationship Id="rId11" Type="http://schemas.openxmlformats.org/officeDocument/2006/relationships/hyperlink" Target="https://prediction-client.herokuapp.com/" TargetMode="External"/><Relationship Id="rId5" Type="http://schemas.openxmlformats.org/officeDocument/2006/relationships/image" Target="../media/image1.emf"/><Relationship Id="rId10" Type="http://schemas.openxmlformats.org/officeDocument/2006/relationships/hyperlink" Target="https://prediction-client-api.herokuapp.com/" TargetMode="External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Entrainement sur training réduit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Sélectionner l’approche pour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solutionner la problématique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Pondération des observations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Choix d’une </a:t>
            </a: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8" y="1723165"/>
            <a:ext cx="3959265" cy="61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485145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490077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430458" y="2478841"/>
            <a:ext cx="4266273" cy="3731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à </a:t>
            </a:r>
            <a:r>
              <a:rPr lang="fr-FR" b="1" dirty="0">
                <a:solidFill>
                  <a:srgbClr val="2A0068"/>
                </a:solidFill>
              </a:rPr>
              <a:t>prédire le taux de faux négatifs </a:t>
            </a:r>
            <a:r>
              <a:rPr lang="fr-FR" dirty="0">
                <a:solidFill>
                  <a:srgbClr val="2A0068"/>
                </a:solidFill>
              </a:rPr>
              <a:t>en tout premier lieu et </a:t>
            </a:r>
            <a:r>
              <a:rPr lang="fr-FR" b="1" dirty="0">
                <a:solidFill>
                  <a:srgbClr val="2A0068"/>
                </a:solidFill>
              </a:rPr>
              <a:t>les faux positifs </a:t>
            </a:r>
            <a:r>
              <a:rPr lang="fr-FR" dirty="0">
                <a:solidFill>
                  <a:srgbClr val="2A0068"/>
                </a:solidFill>
              </a:rPr>
              <a:t>en second lieu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Il s’agit de la </a:t>
            </a:r>
            <a:r>
              <a:rPr lang="fr-FR" b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dirty="0">
                <a:solidFill>
                  <a:srgbClr val="2A0068"/>
                </a:solidFill>
              </a:rPr>
              <a:t>, atteignant sa valeur optimale à 1 et sa pire valeur à 0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; p</a:t>
            </a:r>
            <a:r>
              <a:rPr lang="fr-FR" b="1" i="0" dirty="0">
                <a:solidFill>
                  <a:srgbClr val="2A0068"/>
                </a:solidFill>
                <a:effectLst/>
              </a:rPr>
              <a:t>our β≥1, on accorde plus d’importance au recall </a:t>
            </a:r>
            <a:r>
              <a:rPr lang="fr-FR" i="0" dirty="0">
                <a:solidFill>
                  <a:srgbClr val="2A0068"/>
                </a:solidFill>
                <a:effectLst/>
              </a:rPr>
              <a:t>(autrement dit aux faux négatifs)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5139658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7341326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9527763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1813" y="2021641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5129498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7341326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3. Dashboard réalisé</a:t>
            </a:r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Démo du dashboard</a:t>
            </a:r>
          </a:p>
          <a:p>
            <a:r>
              <a:rPr lang="fr-FR" sz="4000" dirty="0"/>
              <a:t>	Points d’améliorations possibles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8648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ADF1140-9B31-485C-A423-2A09CBF27B3E}"/>
              </a:ext>
            </a:extLst>
          </p:cNvPr>
          <p:cNvCxnSpPr/>
          <p:nvPr/>
        </p:nvCxnSpPr>
        <p:spPr>
          <a:xfrm flipV="1">
            <a:off x="653637" y="5223372"/>
            <a:ext cx="6732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35E97-B03F-4D96-B68A-D35B5401F402}"/>
              </a:ext>
            </a:extLst>
          </p:cNvPr>
          <p:cNvSpPr/>
          <p:nvPr/>
        </p:nvSpPr>
        <p:spPr>
          <a:xfrm>
            <a:off x="283329" y="1175013"/>
            <a:ext cx="10806737" cy="5293945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CFA2EFB-D0EE-48B7-A380-D99700DFC0BF}"/>
              </a:ext>
            </a:extLst>
          </p:cNvPr>
          <p:cNvSpPr/>
          <p:nvPr/>
        </p:nvSpPr>
        <p:spPr>
          <a:xfrm>
            <a:off x="7610958" y="1652297"/>
            <a:ext cx="3214451" cy="135680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Dashboard Streamlit</a:t>
            </a: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Création d’un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dashboard interactif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utilisable par les métiers et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sans besoin de connaissances en data science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(pour améliorer la relation client)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63D643-5047-437C-9E63-36EF48C957D5}"/>
              </a:ext>
            </a:extLst>
          </p:cNvPr>
          <p:cNvSpPr/>
          <p:nvPr/>
        </p:nvSpPr>
        <p:spPr>
          <a:xfrm>
            <a:off x="4667311" y="1882305"/>
            <a:ext cx="2210366" cy="102866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Api Flask</a:t>
            </a: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Création de l’API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qui renvoie l’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id client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et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prédiction associée</a:t>
            </a:r>
            <a:endParaRPr lang="fr-F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14AF14B-9DEB-460B-A8CB-134EC9C89D5A}"/>
              </a:ext>
            </a:extLst>
          </p:cNvPr>
          <p:cNvSpPr/>
          <p:nvPr/>
        </p:nvSpPr>
        <p:spPr>
          <a:xfrm>
            <a:off x="653637" y="1265425"/>
            <a:ext cx="999861" cy="174743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Notebooks Jupyter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Exploration, analyse et modélisation de données</a:t>
            </a:r>
          </a:p>
        </p:txBody>
      </p:sp>
      <p:pic>
        <p:nvPicPr>
          <p:cNvPr id="37" name="Picture 8" descr="Jupyter — Wikipédia">
            <a:extLst>
              <a:ext uri="{FF2B5EF4-FFF2-40B4-BE49-F238E27FC236}">
                <a16:creationId xmlns:a16="http://schemas.microsoft.com/office/drawing/2014/main" id="{A819D13F-6936-4AA7-BE5F-729EFF30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1" y="1733460"/>
            <a:ext cx="40376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03B7AEE-CCE4-4CF5-9BD9-703F8637D699}"/>
              </a:ext>
            </a:extLst>
          </p:cNvPr>
          <p:cNvSpPr/>
          <p:nvPr/>
        </p:nvSpPr>
        <p:spPr>
          <a:xfrm>
            <a:off x="2477337" y="2322601"/>
            <a:ext cx="1757369" cy="6233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Data Test Client</a:t>
            </a: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CSV qui contient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les </a:t>
            </a:r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variables prédictrices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2B7E2A4-442B-4F13-B9F8-6DB79F35C481}"/>
              </a:ext>
            </a:extLst>
          </p:cNvPr>
          <p:cNvCxnSpPr>
            <a:cxnSpLocks/>
          </p:cNvCxnSpPr>
          <p:nvPr/>
        </p:nvCxnSpPr>
        <p:spPr>
          <a:xfrm>
            <a:off x="1646405" y="1799253"/>
            <a:ext cx="828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Agence Expert Python pour FinTech">
            <a:extLst>
              <a:ext uri="{FF2B5EF4-FFF2-40B4-BE49-F238E27FC236}">
                <a16:creationId xmlns:a16="http://schemas.microsoft.com/office/drawing/2014/main" id="{81F1703C-A2B0-4B91-AE9D-EC37D7DB9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36" y="2123322"/>
            <a:ext cx="57857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3D8CD04-7248-453E-B3DC-4393648DB255}"/>
              </a:ext>
            </a:extLst>
          </p:cNvPr>
          <p:cNvCxnSpPr>
            <a:cxnSpLocks/>
          </p:cNvCxnSpPr>
          <p:nvPr/>
        </p:nvCxnSpPr>
        <p:spPr>
          <a:xfrm>
            <a:off x="4365866" y="2366061"/>
            <a:ext cx="288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C147559-E8BA-4D23-9454-BE8843E2421D}"/>
              </a:ext>
            </a:extLst>
          </p:cNvPr>
          <p:cNvCxnSpPr>
            <a:cxnSpLocks/>
          </p:cNvCxnSpPr>
          <p:nvPr/>
        </p:nvCxnSpPr>
        <p:spPr>
          <a:xfrm flipH="1">
            <a:off x="4365868" y="1887410"/>
            <a:ext cx="0" cy="936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D9DC3DD9-269B-4132-9A03-55528FA7BF51}"/>
              </a:ext>
            </a:extLst>
          </p:cNvPr>
          <p:cNvCxnSpPr>
            <a:cxnSpLocks/>
          </p:cNvCxnSpPr>
          <p:nvPr/>
        </p:nvCxnSpPr>
        <p:spPr>
          <a:xfrm flipH="1">
            <a:off x="4240341" y="2804431"/>
            <a:ext cx="144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F7FB7A86-83B5-4A2C-ABB5-C6DB252E98C9}"/>
              </a:ext>
            </a:extLst>
          </p:cNvPr>
          <p:cNvCxnSpPr>
            <a:cxnSpLocks/>
          </p:cNvCxnSpPr>
          <p:nvPr/>
        </p:nvCxnSpPr>
        <p:spPr>
          <a:xfrm flipH="1">
            <a:off x="4242870" y="1904821"/>
            <a:ext cx="108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0B95F21-C4E0-4527-8B68-9D8230964F4F}"/>
              </a:ext>
            </a:extLst>
          </p:cNvPr>
          <p:cNvSpPr/>
          <p:nvPr/>
        </p:nvSpPr>
        <p:spPr>
          <a:xfrm>
            <a:off x="2472583" y="1499450"/>
            <a:ext cx="1762123" cy="6233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Modèle ML</a:t>
            </a:r>
          </a:p>
          <a:p>
            <a:pPr algn="ctr"/>
            <a:r>
              <a:rPr lang="fr-FR" sz="1100" b="1" i="1" dirty="0">
                <a:solidFill>
                  <a:schemeClr val="bg1">
                    <a:lumMod val="65000"/>
                  </a:schemeClr>
                </a:solidFill>
              </a:rPr>
              <a:t>Random Forest 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entrainé sur le training set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079AEE5A-DBDB-47AC-AC3D-1241A39431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8178" t="23716" r="15778" b="17421"/>
          <a:stretch/>
        </p:blipFill>
        <p:spPr>
          <a:xfrm>
            <a:off x="8736616" y="1903269"/>
            <a:ext cx="900000" cy="41911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24D09A9-5C86-43E4-B3B7-4B86F9D399E2}"/>
              </a:ext>
            </a:extLst>
          </p:cNvPr>
          <p:cNvSpPr/>
          <p:nvPr/>
        </p:nvSpPr>
        <p:spPr>
          <a:xfrm>
            <a:off x="539414" y="313553"/>
            <a:ext cx="10398251" cy="2763915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1442CF3-2321-427B-940D-49F9739FD2BE}"/>
              </a:ext>
            </a:extLst>
          </p:cNvPr>
          <p:cNvSpPr/>
          <p:nvPr/>
        </p:nvSpPr>
        <p:spPr>
          <a:xfrm>
            <a:off x="7610958" y="384168"/>
            <a:ext cx="3214448" cy="54378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Dashboard déployé en local</a:t>
            </a:r>
          </a:p>
          <a:p>
            <a:pPr algn="ctr"/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Dashboard accessible depuis mon ordinateur uniquement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E4E8689-0410-4437-9734-7DF27E0A05B6}"/>
              </a:ext>
            </a:extLst>
          </p:cNvPr>
          <p:cNvCxnSpPr>
            <a:cxnSpLocks/>
          </p:cNvCxnSpPr>
          <p:nvPr/>
        </p:nvCxnSpPr>
        <p:spPr>
          <a:xfrm flipH="1">
            <a:off x="6876974" y="2087166"/>
            <a:ext cx="720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A272DC6-5AE4-434B-A478-996FC799B166}"/>
              </a:ext>
            </a:extLst>
          </p:cNvPr>
          <p:cNvCxnSpPr>
            <a:cxnSpLocks/>
          </p:cNvCxnSpPr>
          <p:nvPr/>
        </p:nvCxnSpPr>
        <p:spPr>
          <a:xfrm>
            <a:off x="1642112" y="2610284"/>
            <a:ext cx="828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05966A56-6328-4719-B3C0-1EBD2F46329B}"/>
              </a:ext>
            </a:extLst>
          </p:cNvPr>
          <p:cNvCxnSpPr>
            <a:cxnSpLocks/>
          </p:cNvCxnSpPr>
          <p:nvPr/>
        </p:nvCxnSpPr>
        <p:spPr>
          <a:xfrm>
            <a:off x="6883733" y="2586173"/>
            <a:ext cx="720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B30E593-995B-4E36-9639-95C4ABECDB1E}"/>
              </a:ext>
            </a:extLst>
          </p:cNvPr>
          <p:cNvSpPr/>
          <p:nvPr/>
        </p:nvSpPr>
        <p:spPr>
          <a:xfrm>
            <a:off x="517642" y="3316014"/>
            <a:ext cx="2844000" cy="218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production (cloud)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1BE4EB-97E8-446B-8597-E9A667597768}"/>
              </a:ext>
            </a:extLst>
          </p:cNvPr>
          <p:cNvSpPr/>
          <p:nvPr/>
        </p:nvSpPr>
        <p:spPr>
          <a:xfrm>
            <a:off x="517642" y="3295343"/>
            <a:ext cx="10420023" cy="2589406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4" name="Picture 2" descr="Heroku Apache Kafka expliqué">
            <a:extLst>
              <a:ext uri="{FF2B5EF4-FFF2-40B4-BE49-F238E27FC236}">
                <a16:creationId xmlns:a16="http://schemas.microsoft.com/office/drawing/2014/main" id="{C193C569-5779-4856-8D5F-F644B26BC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1866853" y="3689689"/>
            <a:ext cx="181562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CFC1F2A-04BF-4E53-9DC0-8D47EDC40763}"/>
              </a:ext>
            </a:extLst>
          </p:cNvPr>
          <p:cNvSpPr/>
          <p:nvPr/>
        </p:nvSpPr>
        <p:spPr>
          <a:xfrm>
            <a:off x="4408696" y="383117"/>
            <a:ext cx="2643391" cy="56612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API déployée en local</a:t>
            </a:r>
          </a:p>
          <a:p>
            <a:pPr algn="ctr"/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Adresse Web utilisable en local uniquement (sous la forme https:// adresse/api/id_client)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CE2E1B-6839-44F4-B488-8DFBE1F623AA}"/>
              </a:ext>
            </a:extLst>
          </p:cNvPr>
          <p:cNvSpPr/>
          <p:nvPr/>
        </p:nvSpPr>
        <p:spPr>
          <a:xfrm>
            <a:off x="3931647" y="3699816"/>
            <a:ext cx="2952085" cy="53941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API accessible depuis n’importe quel ordinateur </a:t>
            </a:r>
            <a:r>
              <a:rPr lang="fr-FR" sz="1400" b="1" dirty="0">
                <a:solidFill>
                  <a:srgbClr val="2A006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400" b="1" dirty="0">
              <a:solidFill>
                <a:srgbClr val="2A0068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EAC7983-9BB4-44D4-BDBC-605AFEE10395}"/>
              </a:ext>
            </a:extLst>
          </p:cNvPr>
          <p:cNvSpPr/>
          <p:nvPr/>
        </p:nvSpPr>
        <p:spPr>
          <a:xfrm>
            <a:off x="7676988" y="3699816"/>
            <a:ext cx="3144791" cy="53941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Dashboard accessible depuis n’importe quel ordinateur </a:t>
            </a:r>
            <a:r>
              <a:rPr lang="fr-FR" sz="1400" b="1" dirty="0">
                <a:solidFill>
                  <a:srgbClr val="2A0068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400" b="1" dirty="0">
              <a:solidFill>
                <a:srgbClr val="2A0068"/>
              </a:solidFill>
            </a:endParaRP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572D584D-EBF5-4BA4-85E7-0AED96B71A3D}"/>
              </a:ext>
            </a:extLst>
          </p:cNvPr>
          <p:cNvCxnSpPr>
            <a:cxnSpLocks/>
          </p:cNvCxnSpPr>
          <p:nvPr/>
        </p:nvCxnSpPr>
        <p:spPr>
          <a:xfrm>
            <a:off x="6890958" y="4017328"/>
            <a:ext cx="7920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5CDA4B-A854-4B58-97BE-55A632928993}"/>
              </a:ext>
            </a:extLst>
          </p:cNvPr>
          <p:cNvSpPr/>
          <p:nvPr/>
        </p:nvSpPr>
        <p:spPr>
          <a:xfrm>
            <a:off x="1712767" y="3656953"/>
            <a:ext cx="9168281" cy="62637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1400" b="1" dirty="0">
              <a:solidFill>
                <a:schemeClr val="bg1">
                  <a:lumMod val="9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F0C9E3-B2F8-4117-ABB2-A958CB4D56B0}"/>
              </a:ext>
            </a:extLst>
          </p:cNvPr>
          <p:cNvSpPr/>
          <p:nvPr/>
        </p:nvSpPr>
        <p:spPr>
          <a:xfrm>
            <a:off x="539414" y="333311"/>
            <a:ext cx="2664000" cy="218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développement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50371F-DC44-44DE-B565-1D054CCE0804}"/>
              </a:ext>
            </a:extLst>
          </p:cNvPr>
          <p:cNvSpPr/>
          <p:nvPr/>
        </p:nvSpPr>
        <p:spPr>
          <a:xfrm>
            <a:off x="9286070" y="6234433"/>
            <a:ext cx="1800000" cy="2416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Enregistré dans GitHub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454811C-DC26-4797-B5AF-86D919346AA1}"/>
              </a:ext>
            </a:extLst>
          </p:cNvPr>
          <p:cNvSpPr/>
          <p:nvPr/>
        </p:nvSpPr>
        <p:spPr>
          <a:xfrm>
            <a:off x="4511920" y="6081262"/>
            <a:ext cx="1905925" cy="234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Support de présentation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6543C1-EC87-47E5-9B16-E8A418E1FFEE}"/>
              </a:ext>
            </a:extLst>
          </p:cNvPr>
          <p:cNvSpPr/>
          <p:nvPr/>
        </p:nvSpPr>
        <p:spPr>
          <a:xfrm>
            <a:off x="2121801" y="6075569"/>
            <a:ext cx="1756673" cy="234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Note méthodologique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959D8C3-8860-46CE-BF25-E4EEDAB8F155}"/>
              </a:ext>
            </a:extLst>
          </p:cNvPr>
          <p:cNvSpPr/>
          <p:nvPr/>
        </p:nvSpPr>
        <p:spPr>
          <a:xfrm>
            <a:off x="513352" y="6004988"/>
            <a:ext cx="7370466" cy="380436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AB004B-0817-460A-AF66-CBB9471C8AC0}"/>
              </a:ext>
            </a:extLst>
          </p:cNvPr>
          <p:cNvSpPr/>
          <p:nvPr/>
        </p:nvSpPr>
        <p:spPr>
          <a:xfrm>
            <a:off x="513352" y="5999836"/>
            <a:ext cx="972000" cy="218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A4709A0-649F-43F6-AD1A-20E87F4CBD0A}"/>
              </a:ext>
            </a:extLst>
          </p:cNvPr>
          <p:cNvSpPr/>
          <p:nvPr/>
        </p:nvSpPr>
        <p:spPr>
          <a:xfrm>
            <a:off x="7713426" y="3986477"/>
            <a:ext cx="357682" cy="218332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L.1.</a:t>
            </a:r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8F7AE775-FA32-4184-BBF6-F07E49C1C83B}"/>
              </a:ext>
            </a:extLst>
          </p:cNvPr>
          <p:cNvCxnSpPr>
            <a:cxnSpLocks/>
          </p:cNvCxnSpPr>
          <p:nvPr/>
        </p:nvCxnSpPr>
        <p:spPr>
          <a:xfrm flipV="1">
            <a:off x="5262271" y="955394"/>
            <a:ext cx="0" cy="9269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E0BE0CD8-90CE-41BA-8006-F76063524AD4}"/>
              </a:ext>
            </a:extLst>
          </p:cNvPr>
          <p:cNvCxnSpPr>
            <a:cxnSpLocks/>
          </p:cNvCxnSpPr>
          <p:nvPr/>
        </p:nvCxnSpPr>
        <p:spPr>
          <a:xfrm flipV="1">
            <a:off x="8708497" y="932297"/>
            <a:ext cx="0" cy="72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90DDC296-99CD-40CE-A187-FCED047822DB}"/>
              </a:ext>
            </a:extLst>
          </p:cNvPr>
          <p:cNvCxnSpPr>
            <a:cxnSpLocks/>
          </p:cNvCxnSpPr>
          <p:nvPr/>
        </p:nvCxnSpPr>
        <p:spPr>
          <a:xfrm>
            <a:off x="9736282" y="927954"/>
            <a:ext cx="0" cy="72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4AF1FA30-1D89-498E-A366-EEBEBE268F61}"/>
              </a:ext>
            </a:extLst>
          </p:cNvPr>
          <p:cNvCxnSpPr>
            <a:cxnSpLocks/>
          </p:cNvCxnSpPr>
          <p:nvPr/>
        </p:nvCxnSpPr>
        <p:spPr>
          <a:xfrm>
            <a:off x="6160198" y="949240"/>
            <a:ext cx="0" cy="9288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A4F731B-5C57-4ACC-97FD-DAE9F041398B}"/>
              </a:ext>
            </a:extLst>
          </p:cNvPr>
          <p:cNvSpPr/>
          <p:nvPr/>
        </p:nvSpPr>
        <p:spPr>
          <a:xfrm>
            <a:off x="4863400" y="1098709"/>
            <a:ext cx="5467148" cy="3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Qu’est-ce qui renvoie quoi ici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648AB0AC-ED74-4A60-B33F-5B80960E0EA1}"/>
              </a:ext>
            </a:extLst>
          </p:cNvPr>
          <p:cNvCxnSpPr>
            <a:cxnSpLocks/>
          </p:cNvCxnSpPr>
          <p:nvPr/>
        </p:nvCxnSpPr>
        <p:spPr>
          <a:xfrm>
            <a:off x="5691076" y="2896060"/>
            <a:ext cx="0" cy="756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D13F05D5-46A5-41AB-AACF-DF88900BA8A7}"/>
              </a:ext>
            </a:extLst>
          </p:cNvPr>
          <p:cNvCxnSpPr>
            <a:cxnSpLocks/>
          </p:cNvCxnSpPr>
          <p:nvPr/>
        </p:nvCxnSpPr>
        <p:spPr>
          <a:xfrm>
            <a:off x="9248125" y="3009101"/>
            <a:ext cx="0" cy="648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7FDA21C-22D6-4553-810D-791B0C0D4847}"/>
              </a:ext>
            </a:extLst>
          </p:cNvPr>
          <p:cNvSpPr/>
          <p:nvPr/>
        </p:nvSpPr>
        <p:spPr>
          <a:xfrm>
            <a:off x="2167563" y="4459778"/>
            <a:ext cx="1378561" cy="1343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Procfile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Instructions à exécuter au démarrage de l’application qu’on lui désigne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198ECAF-5A6A-4CBF-9F07-FC2D4722DE8D}"/>
              </a:ext>
            </a:extLst>
          </p:cNvPr>
          <p:cNvSpPr/>
          <p:nvPr/>
        </p:nvSpPr>
        <p:spPr>
          <a:xfrm>
            <a:off x="732803" y="4459818"/>
            <a:ext cx="1378561" cy="1343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algn="ctr"/>
            <a:endParaRPr lang="fr-FR" sz="12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200" i="1" dirty="0">
                <a:solidFill>
                  <a:schemeClr val="bg1">
                    <a:lumMod val="65000"/>
                  </a:schemeClr>
                </a:solidFill>
              </a:rPr>
              <a:t>Liste des versions des librairies nécessaires au lancement de notre api et de notre dashboard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2FE074-EAB6-486A-831E-316A81840031}"/>
              </a:ext>
            </a:extLst>
          </p:cNvPr>
          <p:cNvSpPr/>
          <p:nvPr/>
        </p:nvSpPr>
        <p:spPr>
          <a:xfrm>
            <a:off x="3596535" y="4458591"/>
            <a:ext cx="1494751" cy="1343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Run local api sh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16969B-4242-4CC2-B88F-A51F3BBAEE10}"/>
              </a:ext>
            </a:extLst>
          </p:cNvPr>
          <p:cNvSpPr/>
          <p:nvPr/>
        </p:nvSpPr>
        <p:spPr>
          <a:xfrm>
            <a:off x="5150606" y="4459325"/>
            <a:ext cx="1044834" cy="13429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Start serveur.sh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2B1937-46A0-425D-89A8-A8223E89F295}"/>
              </a:ext>
            </a:extLst>
          </p:cNvPr>
          <p:cNvSpPr/>
          <p:nvPr/>
        </p:nvSpPr>
        <p:spPr>
          <a:xfrm>
            <a:off x="6260550" y="4458763"/>
            <a:ext cx="802206" cy="13429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wsgi</a:t>
            </a:r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6DF23565-9B90-4A32-8DA8-3556340CA5F3}"/>
              </a:ext>
            </a:extLst>
          </p:cNvPr>
          <p:cNvCxnSpPr>
            <a:cxnSpLocks/>
          </p:cNvCxnSpPr>
          <p:nvPr/>
        </p:nvCxnSpPr>
        <p:spPr>
          <a:xfrm flipV="1">
            <a:off x="7370262" y="4300262"/>
            <a:ext cx="0" cy="936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 : courbe vers le bas 14">
            <a:extLst>
              <a:ext uri="{FF2B5EF4-FFF2-40B4-BE49-F238E27FC236}">
                <a16:creationId xmlns:a16="http://schemas.microsoft.com/office/drawing/2014/main" id="{EEE105A8-2926-4647-9133-33EF3489B166}"/>
              </a:ext>
            </a:extLst>
          </p:cNvPr>
          <p:cNvSpPr/>
          <p:nvPr/>
        </p:nvSpPr>
        <p:spPr>
          <a:xfrm rot="16200000" flipH="1" flipV="1">
            <a:off x="10112373" y="3219220"/>
            <a:ext cx="2582262" cy="971006"/>
          </a:xfrm>
          <a:prstGeom prst="curvedDownArrow">
            <a:avLst>
              <a:gd name="adj1" fmla="val 0"/>
              <a:gd name="adj2" fmla="val 12374"/>
              <a:gd name="adj3" fmla="val 12663"/>
            </a:avLst>
          </a:prstGeom>
          <a:gradFill>
            <a:gsLst>
              <a:gs pos="0">
                <a:srgbClr val="C00000"/>
              </a:gs>
              <a:gs pos="100000">
                <a:srgbClr val="2A0068"/>
              </a:gs>
            </a:gsLst>
            <a:lin ang="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84DCCE5-6F3E-4887-9B64-DDE9F69F537E}"/>
              </a:ext>
            </a:extLst>
          </p:cNvPr>
          <p:cNvSpPr/>
          <p:nvPr/>
        </p:nvSpPr>
        <p:spPr>
          <a:xfrm>
            <a:off x="11156096" y="3530005"/>
            <a:ext cx="1007390" cy="45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Mise en production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2E845DFE-2906-48C8-962D-269563BF1821}"/>
              </a:ext>
            </a:extLst>
          </p:cNvPr>
          <p:cNvSpPr/>
          <p:nvPr/>
        </p:nvSpPr>
        <p:spPr>
          <a:xfrm>
            <a:off x="3961144" y="3984489"/>
            <a:ext cx="357682" cy="218332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L.1.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37EDC5CB-DDE2-4E7F-9FAC-CEEFDCFE9380}"/>
              </a:ext>
            </a:extLst>
          </p:cNvPr>
          <p:cNvSpPr/>
          <p:nvPr/>
        </p:nvSpPr>
        <p:spPr>
          <a:xfrm>
            <a:off x="11151592" y="6246580"/>
            <a:ext cx="357682" cy="218332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L.2.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30CDED16-68AB-421E-A97F-144D8EF71E95}"/>
              </a:ext>
            </a:extLst>
          </p:cNvPr>
          <p:cNvSpPr/>
          <p:nvPr/>
        </p:nvSpPr>
        <p:spPr>
          <a:xfrm>
            <a:off x="1714019" y="6083701"/>
            <a:ext cx="357682" cy="218332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L.3.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FF72C671-402D-4593-BD7A-821B6BE07DF1}"/>
              </a:ext>
            </a:extLst>
          </p:cNvPr>
          <p:cNvSpPr/>
          <p:nvPr/>
        </p:nvSpPr>
        <p:spPr>
          <a:xfrm>
            <a:off x="4091959" y="6097925"/>
            <a:ext cx="357682" cy="218332"/>
          </a:xfrm>
          <a:prstGeom prst="round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L.4.</a:t>
            </a:r>
          </a:p>
        </p:txBody>
      </p:sp>
    </p:spTree>
    <p:extLst>
      <p:ext uri="{BB962C8B-B14F-4D97-AF65-F5344CB8AC3E}">
        <p14:creationId xmlns:p14="http://schemas.microsoft.com/office/powerpoint/2010/main" val="151176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68509" y="3159770"/>
            <a:ext cx="11484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7400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185E-1FFB-4AC8-8C3E-D66A242FFBD9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D00AD7-E586-489F-8CCC-9E6704EC2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7001"/>
            <a:ext cx="12204000" cy="57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0587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6D44A8-83B5-414E-8B3E-38DC3E778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8" y="21805"/>
            <a:ext cx="12141824" cy="55819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3338DA-8E08-47D3-8D20-B1801CFF6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621" y="3561571"/>
            <a:ext cx="877013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72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6D44A8-83B5-414E-8B3E-38DC3E778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8" y="21805"/>
            <a:ext cx="12141824" cy="55819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3338DA-8E08-47D3-8D20-B1801CFF6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621" y="3561571"/>
            <a:ext cx="877013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4. Conclusion</a:t>
            </a:r>
          </a:p>
          <a:p>
            <a:r>
              <a:rPr lang="fr-FR" sz="4000" dirty="0"/>
              <a:t>	Points d’amélioration possibles</a:t>
            </a:r>
          </a:p>
          <a:p>
            <a:r>
              <a:rPr lang="fr-FR" sz="4000" dirty="0"/>
              <a:t>	Q&amp;A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6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Points d’améliorations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B40AB7-2145-4A11-94BC-E88DBECBC45B}"/>
              </a:ext>
            </a:extLst>
          </p:cNvPr>
          <p:cNvSpPr/>
          <p:nvPr/>
        </p:nvSpPr>
        <p:spPr>
          <a:xfrm>
            <a:off x="623352" y="1415608"/>
            <a:ext cx="5977114" cy="463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indicateur + rajouter dans le dashboard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Proba client, à partir de ça on peut se dire qu’un crédit réussi à 3% de 3000 euros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Un crédit qui </a:t>
            </a:r>
            <a:r>
              <a:rPr lang="fr-FR" dirty="0" err="1"/>
              <a:t>faile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Qu’est-ce qu’il se passe si je rejette un client par erreur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Cout d’un crédit accepté qui va faire défaut, crédit non accepté qui ne va pas faire défaut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Ou le mettre dans le dashboard aussi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Base du crédit et son gain marginal, à partir de ça on sait combien on va gagner/perdre (taux x crédit ce qu’on gagne, le crédit pour ce qu’on perd)</a:t>
            </a:r>
          </a:p>
        </p:txBody>
      </p:sp>
    </p:spTree>
    <p:extLst>
      <p:ext uri="{BB962C8B-B14F-4D97-AF65-F5344CB8AC3E}">
        <p14:creationId xmlns:p14="http://schemas.microsoft.com/office/powerpoint/2010/main" val="21615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5720682" y="1991360"/>
            <a:ext cx="5813316" cy="413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– </a:t>
            </a:r>
            <a:r>
              <a:rPr lang="fr-FR" dirty="0">
                <a:solidFill>
                  <a:srgbClr val="2A0068"/>
                </a:solidFill>
              </a:rPr>
              <a:t>Présentation du dashboard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351EC1C-2D90-44A5-A689-54F3174F5D2C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0530EC2B-C78B-4892-A2E7-C994E9116139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29A8A82A-5F33-4900-AD80-E2EB21EE644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69762398-4E11-49BE-B1BF-AA6921023FD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retenues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1413</Words>
  <Application>Microsoft Office PowerPoint</Application>
  <PresentationFormat>Grand écran</PresentationFormat>
  <Paragraphs>270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130</cp:revision>
  <dcterms:created xsi:type="dcterms:W3CDTF">2021-01-14T09:36:12Z</dcterms:created>
  <dcterms:modified xsi:type="dcterms:W3CDTF">2022-04-07T07:55:09Z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