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92" r:id="rId19"/>
    <p:sldId id="379" r:id="rId20"/>
    <p:sldId id="388" r:id="rId21"/>
    <p:sldId id="389" r:id="rId22"/>
    <p:sldId id="390" r:id="rId23"/>
    <p:sldId id="386" r:id="rId24"/>
    <p:sldId id="385" r:id="rId25"/>
    <p:sldId id="312" r:id="rId26"/>
  </p:sldIdLst>
  <p:sldSz cx="12192000" cy="6858000"/>
  <p:notesSz cx="6858000" cy="9144000"/>
  <p:custDataLst>
    <p:tags r:id="rId2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68"/>
    <a:srgbClr val="262730"/>
    <a:srgbClr val="0D1117"/>
    <a:srgbClr val="339966"/>
    <a:srgbClr val="430098"/>
    <a:srgbClr val="F05033"/>
    <a:srgbClr val="6D41AE"/>
    <a:srgbClr val="000000"/>
    <a:srgbClr val="FFD1D1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>
        <p:scale>
          <a:sx n="58" d="100"/>
          <a:sy n="58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12" Type="http://schemas.openxmlformats.org/officeDocument/2006/relationships/hyperlink" Target="https://github.com/EtudiantOC2/implement_scoring_model_v2" TargetMode="Externa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11" Type="http://schemas.openxmlformats.org/officeDocument/2006/relationships/hyperlink" Target="https://prediction-client.herokuapp.com/" TargetMode="External"/><Relationship Id="rId5" Type="http://schemas.openxmlformats.org/officeDocument/2006/relationships/image" Target="../media/image1.emf"/><Relationship Id="rId10" Type="http://schemas.openxmlformats.org/officeDocument/2006/relationships/hyperlink" Target="https://prediction-client-api.herokuapp.com/" TargetMode="Externa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id="{54FF5E1E-C05B-443D-960E-0F5DB0720EB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9AAD6B8-B1C4-45C8-BBAF-C597BF131AAF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0DB26BCC-ABAA-4D33-B9CE-1BD5E1461FE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3. Dashboard &amp; Déploiement</a:t>
            </a:r>
            <a:endParaRPr lang="fr-FR" sz="8800" dirty="0"/>
          </a:p>
          <a:p>
            <a:r>
              <a:rPr lang="fr-FR" sz="4000" dirty="0"/>
              <a:t>	Outils utilisés et schéma explicatif de déploiement</a:t>
            </a:r>
          </a:p>
          <a:p>
            <a:r>
              <a:rPr lang="fr-FR" sz="4000" dirty="0"/>
              <a:t>	Présentation du dashboard réalisé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3423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13B927E-6B27-48A9-A63D-BFE51C9642FC}"/>
              </a:ext>
            </a:extLst>
          </p:cNvPr>
          <p:cNvCxnSpPr/>
          <p:nvPr/>
        </p:nvCxnSpPr>
        <p:spPr>
          <a:xfrm flipV="1">
            <a:off x="536633" y="5497854"/>
            <a:ext cx="680043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4DF9DB-051D-493F-8F5E-86DAD3663DEA}"/>
              </a:ext>
            </a:extLst>
          </p:cNvPr>
          <p:cNvSpPr/>
          <p:nvPr/>
        </p:nvSpPr>
        <p:spPr>
          <a:xfrm>
            <a:off x="162561" y="2336527"/>
            <a:ext cx="10916594" cy="413399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96A8F-5D2A-45DE-836D-7EBE37BA1145}"/>
              </a:ext>
            </a:extLst>
          </p:cNvPr>
          <p:cNvSpPr/>
          <p:nvPr/>
        </p:nvSpPr>
        <p:spPr>
          <a:xfrm>
            <a:off x="7564680" y="2709233"/>
            <a:ext cx="3247128" cy="105951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Streamlit</a:t>
            </a: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Création d’un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dashboard interactif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utilisable par les métiers et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sans besoin de connaissances en data science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(pour améliorer la relation client)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3B0539-D2DE-454C-968F-FB1721CF1319}"/>
              </a:ext>
            </a:extLst>
          </p:cNvPr>
          <p:cNvSpPr/>
          <p:nvPr/>
        </p:nvSpPr>
        <p:spPr>
          <a:xfrm>
            <a:off x="4591109" y="2888845"/>
            <a:ext cx="2232836" cy="8032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Flask</a:t>
            </a: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Création de l’API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qui renvoie l’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id client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et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prédiction associée</a:t>
            </a:r>
            <a:endParaRPr lang="fr-F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93C06-6C6E-45FD-BEB4-4D79236EBB73}"/>
              </a:ext>
            </a:extLst>
          </p:cNvPr>
          <p:cNvSpPr/>
          <p:nvPr/>
        </p:nvSpPr>
        <p:spPr>
          <a:xfrm>
            <a:off x="536633" y="2407128"/>
            <a:ext cx="1010025" cy="136455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Notebooks Jupyter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Exploration, analyse et modélisation de données</a:t>
            </a:r>
          </a:p>
        </p:txBody>
      </p:sp>
      <p:pic>
        <p:nvPicPr>
          <p:cNvPr id="42" name="Picture 8" descr="Jupyter — Wikipédia">
            <a:extLst>
              <a:ext uri="{FF2B5EF4-FFF2-40B4-BE49-F238E27FC236}">
                <a16:creationId xmlns:a16="http://schemas.microsoft.com/office/drawing/2014/main" id="{2428B526-E7D5-4108-9287-D062563E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7" y="2772613"/>
            <a:ext cx="407865" cy="3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3D990E-5D4A-4515-A336-6B7AD38D392B}"/>
              </a:ext>
            </a:extLst>
          </p:cNvPr>
          <p:cNvSpPr/>
          <p:nvPr/>
        </p:nvSpPr>
        <p:spPr>
          <a:xfrm>
            <a:off x="2378872" y="3232668"/>
            <a:ext cx="1775234" cy="4868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Data Test Client</a:t>
            </a: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CSV qui contient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les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variables prédictrices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5E6373C-1EC8-4C8C-B9B0-29DD8C1D96B7}"/>
              </a:ext>
            </a:extLst>
          </p:cNvPr>
          <p:cNvCxnSpPr>
            <a:cxnSpLocks/>
          </p:cNvCxnSpPr>
          <p:nvPr/>
        </p:nvCxnSpPr>
        <p:spPr>
          <a:xfrm>
            <a:off x="1539493" y="2823990"/>
            <a:ext cx="83641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Agence Expert Python pour FinTech">
            <a:extLst>
              <a:ext uri="{FF2B5EF4-FFF2-40B4-BE49-F238E27FC236}">
                <a16:creationId xmlns:a16="http://schemas.microsoft.com/office/drawing/2014/main" id="{F2AE088F-826C-487E-B58A-D2C27C98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98" y="3077053"/>
            <a:ext cx="584452" cy="25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0C52B4C-0D41-4BCB-8ADB-45CE274EFB62}"/>
              </a:ext>
            </a:extLst>
          </p:cNvPr>
          <p:cNvCxnSpPr>
            <a:cxnSpLocks/>
          </p:cNvCxnSpPr>
          <p:nvPr/>
        </p:nvCxnSpPr>
        <p:spPr>
          <a:xfrm>
            <a:off x="4286599" y="3266605"/>
            <a:ext cx="29092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7C65901-EBC2-4989-A0AD-B8033BACA439}"/>
              </a:ext>
            </a:extLst>
          </p:cNvPr>
          <p:cNvCxnSpPr>
            <a:cxnSpLocks/>
          </p:cNvCxnSpPr>
          <p:nvPr/>
        </p:nvCxnSpPr>
        <p:spPr>
          <a:xfrm flipH="1">
            <a:off x="4286601" y="2892831"/>
            <a:ext cx="0" cy="73091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3F2D021-0D36-4122-8804-88497ED92A36}"/>
              </a:ext>
            </a:extLst>
          </p:cNvPr>
          <p:cNvCxnSpPr>
            <a:cxnSpLocks/>
          </p:cNvCxnSpPr>
          <p:nvPr/>
        </p:nvCxnSpPr>
        <p:spPr>
          <a:xfrm flipH="1">
            <a:off x="4159798" y="3608925"/>
            <a:ext cx="14546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03E783C-2D37-482A-9442-E182D09E3343}"/>
              </a:ext>
            </a:extLst>
          </p:cNvPr>
          <p:cNvCxnSpPr>
            <a:cxnSpLocks/>
          </p:cNvCxnSpPr>
          <p:nvPr/>
        </p:nvCxnSpPr>
        <p:spPr>
          <a:xfrm flipH="1">
            <a:off x="4162353" y="2906427"/>
            <a:ext cx="1090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2F0C2E5-DA9A-40F7-AD02-C30641D712EA}"/>
              </a:ext>
            </a:extLst>
          </p:cNvPr>
          <p:cNvSpPr/>
          <p:nvPr/>
        </p:nvSpPr>
        <p:spPr>
          <a:xfrm>
            <a:off x="2374070" y="2589877"/>
            <a:ext cx="1780036" cy="4868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Modèle ML</a:t>
            </a: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Random Forest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entrainé sur le training set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7F961A44-3D99-4B79-B7C7-ADE1EEFEB04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8178" t="23716" r="15778" b="17421"/>
          <a:stretch/>
        </p:blipFill>
        <p:spPr>
          <a:xfrm>
            <a:off x="8701781" y="2905215"/>
            <a:ext cx="909149" cy="32728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3C3C36C-6F0E-48F6-8D62-9C5E8D6AF35A}"/>
              </a:ext>
            </a:extLst>
          </p:cNvPr>
          <p:cNvSpPr/>
          <p:nvPr/>
        </p:nvSpPr>
        <p:spPr>
          <a:xfrm>
            <a:off x="421249" y="1663820"/>
            <a:ext cx="10503956" cy="215831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298243-5C10-478E-9D62-DDB2030BFE54}"/>
              </a:ext>
            </a:extLst>
          </p:cNvPr>
          <p:cNvSpPr/>
          <p:nvPr/>
        </p:nvSpPr>
        <p:spPr>
          <a:xfrm>
            <a:off x="7564680" y="1718963"/>
            <a:ext cx="3247125" cy="42463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déployé en local</a:t>
            </a: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Dashboard accessible depuis mon ordinateur uniquement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37527CB-D350-4789-A52A-E38CA3860010}"/>
              </a:ext>
            </a:extLst>
          </p:cNvPr>
          <p:cNvCxnSpPr>
            <a:cxnSpLocks/>
          </p:cNvCxnSpPr>
          <p:nvPr/>
        </p:nvCxnSpPr>
        <p:spPr>
          <a:xfrm flipH="1">
            <a:off x="6823234" y="3048819"/>
            <a:ext cx="72731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41E1AEC-D31C-496B-A723-7B570C44BF72}"/>
              </a:ext>
            </a:extLst>
          </p:cNvPr>
          <p:cNvCxnSpPr>
            <a:cxnSpLocks/>
          </p:cNvCxnSpPr>
          <p:nvPr/>
        </p:nvCxnSpPr>
        <p:spPr>
          <a:xfrm>
            <a:off x="1535157" y="3457317"/>
            <a:ext cx="83641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61F4FEB-DAE8-4C8E-8E84-CC01D359F545}"/>
              </a:ext>
            </a:extLst>
          </p:cNvPr>
          <p:cNvCxnSpPr>
            <a:cxnSpLocks/>
          </p:cNvCxnSpPr>
          <p:nvPr/>
        </p:nvCxnSpPr>
        <p:spPr>
          <a:xfrm>
            <a:off x="6830062" y="3438489"/>
            <a:ext cx="72731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2C00A04-71E1-48F8-81A7-5A5128400126}"/>
              </a:ext>
            </a:extLst>
          </p:cNvPr>
          <p:cNvSpPr/>
          <p:nvPr/>
        </p:nvSpPr>
        <p:spPr>
          <a:xfrm>
            <a:off x="399256" y="4008415"/>
            <a:ext cx="287291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production (cloud)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ABB64C-080B-49F9-B824-102910160152}"/>
              </a:ext>
            </a:extLst>
          </p:cNvPr>
          <p:cNvSpPr/>
          <p:nvPr/>
        </p:nvSpPr>
        <p:spPr>
          <a:xfrm>
            <a:off x="399256" y="3992274"/>
            <a:ext cx="10525949" cy="2022044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Picture 2" descr="Heroku Apache Kafka expliqué">
            <a:extLst>
              <a:ext uri="{FF2B5EF4-FFF2-40B4-BE49-F238E27FC236}">
                <a16:creationId xmlns:a16="http://schemas.microsoft.com/office/drawing/2014/main" id="{6F229C0F-1243-4795-B05F-74FCE11BE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1762182" y="4300215"/>
            <a:ext cx="1834080" cy="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E021205-8928-4DD6-B8DC-B7D5CC26B221}"/>
              </a:ext>
            </a:extLst>
          </p:cNvPr>
          <p:cNvSpPr/>
          <p:nvPr/>
        </p:nvSpPr>
        <p:spPr>
          <a:xfrm>
            <a:off x="4329865" y="1718142"/>
            <a:ext cx="2670263" cy="44208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déployée en local</a:t>
            </a: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Adresse Web utilisable en local uniquement (sous la forme https:// adresse/api/id_client)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4A9B0-A35C-4F72-BE90-F2D705CCCE68}"/>
              </a:ext>
            </a:extLst>
          </p:cNvPr>
          <p:cNvSpPr/>
          <p:nvPr/>
        </p:nvSpPr>
        <p:spPr>
          <a:xfrm>
            <a:off x="3847966" y="4308123"/>
            <a:ext cx="2982095" cy="4212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accessible depuis n’importe quel ordinateur </a:t>
            </a:r>
            <a:r>
              <a:rPr lang="fr-FR" sz="1400" b="1" dirty="0">
                <a:solidFill>
                  <a:srgbClr val="2A006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400" b="1" dirty="0">
              <a:solidFill>
                <a:srgbClr val="2A0068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43EDA2-6CC9-42B5-86D1-44796B700658}"/>
              </a:ext>
            </a:extLst>
          </p:cNvPr>
          <p:cNvSpPr/>
          <p:nvPr/>
        </p:nvSpPr>
        <p:spPr>
          <a:xfrm>
            <a:off x="7631381" y="4308123"/>
            <a:ext cx="3176760" cy="4212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accessible depuis n’importe quel ordinateur </a:t>
            </a:r>
            <a:r>
              <a:rPr lang="fr-FR" sz="1400" b="1" dirty="0">
                <a:solidFill>
                  <a:srgbClr val="2A0068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400" b="1" dirty="0">
              <a:solidFill>
                <a:srgbClr val="2A0068"/>
              </a:solidFill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B9A08C9-0917-4498-AF5B-B4BE4A557199}"/>
              </a:ext>
            </a:extLst>
          </p:cNvPr>
          <p:cNvCxnSpPr>
            <a:cxnSpLocks/>
          </p:cNvCxnSpPr>
          <p:nvPr/>
        </p:nvCxnSpPr>
        <p:spPr>
          <a:xfrm>
            <a:off x="6837361" y="4556065"/>
            <a:ext cx="80005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D6924-D1F4-4569-86CB-C65AC077F952}"/>
              </a:ext>
            </a:extLst>
          </p:cNvPr>
          <p:cNvSpPr/>
          <p:nvPr/>
        </p:nvSpPr>
        <p:spPr>
          <a:xfrm>
            <a:off x="1606530" y="4274652"/>
            <a:ext cx="9261482" cy="4891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1400" b="1" dirty="0">
              <a:solidFill>
                <a:schemeClr val="bg1">
                  <a:lumMod val="9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4D1852-FF9F-4294-9CE0-70A9AAE757D0}"/>
              </a:ext>
            </a:extLst>
          </p:cNvPr>
          <p:cNvSpPr/>
          <p:nvPr/>
        </p:nvSpPr>
        <p:spPr>
          <a:xfrm>
            <a:off x="421249" y="1679249"/>
            <a:ext cx="269108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développement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DE5495-0F54-4AF1-AD6C-60606DEBAB08}"/>
              </a:ext>
            </a:extLst>
          </p:cNvPr>
          <p:cNvSpPr/>
          <p:nvPr/>
        </p:nvSpPr>
        <p:spPr>
          <a:xfrm>
            <a:off x="9256820" y="6287383"/>
            <a:ext cx="1818298" cy="188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Enregistré dans </a:t>
            </a:r>
            <a:r>
              <a:rPr lang="fr-FR" sz="1400" dirty="0">
                <a:solidFill>
                  <a:srgbClr val="2A0068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3017A-3537-410A-AA4A-6A0F983FA4F2}"/>
              </a:ext>
            </a:extLst>
          </p:cNvPr>
          <p:cNvSpPr/>
          <p:nvPr/>
        </p:nvSpPr>
        <p:spPr>
          <a:xfrm>
            <a:off x="4434138" y="6167773"/>
            <a:ext cx="1925300" cy="183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Support de présentation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CCF143-9862-48A4-8F25-12ED0AE0EBA7}"/>
              </a:ext>
            </a:extLst>
          </p:cNvPr>
          <p:cNvSpPr/>
          <p:nvPr/>
        </p:nvSpPr>
        <p:spPr>
          <a:xfrm>
            <a:off x="2019722" y="6163328"/>
            <a:ext cx="1774531" cy="183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Note méthodologique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8B31BE-AD7A-42F0-8AA2-8871B44DA9A0}"/>
              </a:ext>
            </a:extLst>
          </p:cNvPr>
          <p:cNvSpPr/>
          <p:nvPr/>
        </p:nvSpPr>
        <p:spPr>
          <a:xfrm>
            <a:off x="394922" y="6108211"/>
            <a:ext cx="7445391" cy="297079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E093F7-6477-4533-8C32-CAB360776004}"/>
              </a:ext>
            </a:extLst>
          </p:cNvPr>
          <p:cNvSpPr/>
          <p:nvPr/>
        </p:nvSpPr>
        <p:spPr>
          <a:xfrm>
            <a:off x="394922" y="6104188"/>
            <a:ext cx="98188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70303060-F9BD-4AF9-90A5-AFF8B921DDCA}"/>
              </a:ext>
            </a:extLst>
          </p:cNvPr>
          <p:cNvSpPr/>
          <p:nvPr/>
        </p:nvSpPr>
        <p:spPr>
          <a:xfrm>
            <a:off x="7668189" y="4531974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L.1.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653F8C7-85F0-4FA6-8864-5F56127DCB28}"/>
              </a:ext>
            </a:extLst>
          </p:cNvPr>
          <p:cNvCxnSpPr>
            <a:cxnSpLocks/>
          </p:cNvCxnSpPr>
          <p:nvPr/>
        </p:nvCxnSpPr>
        <p:spPr>
          <a:xfrm flipV="1">
            <a:off x="5192117" y="2165028"/>
            <a:ext cx="0" cy="72381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179465A-A09B-48A1-934A-2DDB20884C93}"/>
              </a:ext>
            </a:extLst>
          </p:cNvPr>
          <p:cNvCxnSpPr>
            <a:cxnSpLocks/>
          </p:cNvCxnSpPr>
          <p:nvPr/>
        </p:nvCxnSpPr>
        <p:spPr>
          <a:xfrm flipV="1">
            <a:off x="8673376" y="2146992"/>
            <a:ext cx="0" cy="5622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2E43B1C4-EEE4-4F58-BD87-A00F4614217E}"/>
              </a:ext>
            </a:extLst>
          </p:cNvPr>
          <p:cNvCxnSpPr>
            <a:cxnSpLocks/>
          </p:cNvCxnSpPr>
          <p:nvPr/>
        </p:nvCxnSpPr>
        <p:spPr>
          <a:xfrm>
            <a:off x="9711609" y="2143600"/>
            <a:ext cx="0" cy="5622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9E08110-D71C-4238-B2A7-880F71CEADB0}"/>
              </a:ext>
            </a:extLst>
          </p:cNvPr>
          <p:cNvCxnSpPr>
            <a:cxnSpLocks/>
          </p:cNvCxnSpPr>
          <p:nvPr/>
        </p:nvCxnSpPr>
        <p:spPr>
          <a:xfrm>
            <a:off x="6099172" y="2160222"/>
            <a:ext cx="0" cy="7252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3DD1622-11FD-4277-B295-AA2247B88C02}"/>
              </a:ext>
            </a:extLst>
          </p:cNvPr>
          <p:cNvSpPr/>
          <p:nvPr/>
        </p:nvSpPr>
        <p:spPr>
          <a:xfrm>
            <a:off x="4789191" y="2276941"/>
            <a:ext cx="5522725" cy="30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Qu’est-ce qui renvoie quoi ici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6C1D1C20-C8B5-4A52-8898-5F1F34F11AD3}"/>
              </a:ext>
            </a:extLst>
          </p:cNvPr>
          <p:cNvCxnSpPr>
            <a:cxnSpLocks/>
          </p:cNvCxnSpPr>
          <p:nvPr/>
        </p:nvCxnSpPr>
        <p:spPr>
          <a:xfrm>
            <a:off x="5625281" y="3680477"/>
            <a:ext cx="0" cy="59035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EA6130BE-F966-44EA-A26F-19795FC753A1}"/>
              </a:ext>
            </a:extLst>
          </p:cNvPr>
          <p:cNvCxnSpPr>
            <a:cxnSpLocks/>
          </p:cNvCxnSpPr>
          <p:nvPr/>
        </p:nvCxnSpPr>
        <p:spPr>
          <a:xfrm>
            <a:off x="9218490" y="3768750"/>
            <a:ext cx="0" cy="50601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4B7F521-DA52-4CEB-8D1E-0FC04F7D174E}"/>
              </a:ext>
            </a:extLst>
          </p:cNvPr>
          <p:cNvSpPr/>
          <p:nvPr/>
        </p:nvSpPr>
        <p:spPr>
          <a:xfrm>
            <a:off x="2065949" y="4901571"/>
            <a:ext cx="1392575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Procfile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Instructions à exécuter au démarrage de l’application qu’on lui désigne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880314-393F-4E35-9D3F-01FB25E89F31}"/>
              </a:ext>
            </a:extLst>
          </p:cNvPr>
          <p:cNvSpPr/>
          <p:nvPr/>
        </p:nvSpPr>
        <p:spPr>
          <a:xfrm>
            <a:off x="616604" y="4901602"/>
            <a:ext cx="1392575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algn="ctr"/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Liste des versions des librairies nécessaires au lancement de notre api et de notre dashboard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9C4C49-20EB-45B0-B728-DDF5A3DE3F9E}"/>
              </a:ext>
            </a:extLst>
          </p:cNvPr>
          <p:cNvSpPr/>
          <p:nvPr/>
        </p:nvSpPr>
        <p:spPr>
          <a:xfrm>
            <a:off x="3509448" y="4900644"/>
            <a:ext cx="1509946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Run local api sh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53F399-C611-4A71-9DB8-60A12D81502C}"/>
              </a:ext>
            </a:extLst>
          </p:cNvPr>
          <p:cNvSpPr/>
          <p:nvPr/>
        </p:nvSpPr>
        <p:spPr>
          <a:xfrm>
            <a:off x="5079317" y="4901217"/>
            <a:ext cx="1055455" cy="10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Start serveur.sh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4A828E-154A-46CA-9024-E5350264602B}"/>
              </a:ext>
            </a:extLst>
          </p:cNvPr>
          <p:cNvSpPr/>
          <p:nvPr/>
        </p:nvSpPr>
        <p:spPr>
          <a:xfrm>
            <a:off x="6200544" y="4900778"/>
            <a:ext cx="810361" cy="10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wsgi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F90A6125-ECC5-4290-8368-F55CDE53EEFC}"/>
              </a:ext>
            </a:extLst>
          </p:cNvPr>
          <p:cNvCxnSpPr>
            <a:cxnSpLocks/>
          </p:cNvCxnSpPr>
          <p:nvPr/>
        </p:nvCxnSpPr>
        <p:spPr>
          <a:xfrm flipV="1">
            <a:off x="7321537" y="4777006"/>
            <a:ext cx="0" cy="73091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èche : courbe vers le bas 96">
            <a:extLst>
              <a:ext uri="{FF2B5EF4-FFF2-40B4-BE49-F238E27FC236}">
                <a16:creationId xmlns:a16="http://schemas.microsoft.com/office/drawing/2014/main" id="{C2D68D7D-9A0E-4317-A4EE-43F254E3F093}"/>
              </a:ext>
            </a:extLst>
          </p:cNvPr>
          <p:cNvSpPr/>
          <p:nvPr/>
        </p:nvSpPr>
        <p:spPr>
          <a:xfrm rot="16200000" flipH="1" flipV="1">
            <a:off x="10387546" y="3821516"/>
            <a:ext cx="2016466" cy="980877"/>
          </a:xfrm>
          <a:prstGeom prst="curvedDownArrow">
            <a:avLst>
              <a:gd name="adj1" fmla="val 0"/>
              <a:gd name="adj2" fmla="val 12374"/>
              <a:gd name="adj3" fmla="val 12663"/>
            </a:avLst>
          </a:prstGeom>
          <a:gradFill>
            <a:gsLst>
              <a:gs pos="0">
                <a:srgbClr val="C00000"/>
              </a:gs>
              <a:gs pos="100000">
                <a:srgbClr val="2A0068"/>
              </a:gs>
            </a:gsLst>
            <a:lin ang="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13EF5E-0D11-4DDF-940E-4EA1C8AC4D45}"/>
              </a:ext>
            </a:extLst>
          </p:cNvPr>
          <p:cNvSpPr/>
          <p:nvPr/>
        </p:nvSpPr>
        <p:spPr>
          <a:xfrm>
            <a:off x="11145856" y="4175519"/>
            <a:ext cx="1017631" cy="354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Mise en production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E6DC0212-A5A3-47E5-B69C-7C3A98B1FA9B}"/>
              </a:ext>
            </a:extLst>
          </p:cNvPr>
          <p:cNvSpPr/>
          <p:nvPr/>
        </p:nvSpPr>
        <p:spPr>
          <a:xfrm>
            <a:off x="3877763" y="4530422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L.1.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9F8D269B-6092-450A-9E87-F520DEFCE831}"/>
              </a:ext>
            </a:extLst>
          </p:cNvPr>
          <p:cNvSpPr/>
          <p:nvPr/>
        </p:nvSpPr>
        <p:spPr>
          <a:xfrm>
            <a:off x="11141306" y="6296869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L.2.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C353626A-5911-433D-9112-0067B5608E98}"/>
              </a:ext>
            </a:extLst>
          </p:cNvPr>
          <p:cNvSpPr/>
          <p:nvPr/>
        </p:nvSpPr>
        <p:spPr>
          <a:xfrm>
            <a:off x="1607795" y="6169678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L.3.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550451A7-8ADD-4472-8151-9664145AA0D3}"/>
              </a:ext>
            </a:extLst>
          </p:cNvPr>
          <p:cNvSpPr/>
          <p:nvPr/>
        </p:nvSpPr>
        <p:spPr>
          <a:xfrm>
            <a:off x="4009908" y="6180785"/>
            <a:ext cx="361318" cy="170494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L.4.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177629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68509" y="3159770"/>
            <a:ext cx="11484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7400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185E-1FFB-4AC8-8C3E-D66A242FFBD9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D00AD7-E586-489F-8CCC-9E6704EC2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7001"/>
            <a:ext cx="12204000" cy="57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0587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6D44A8-83B5-414E-8B3E-38DC3E778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8" y="21805"/>
            <a:ext cx="12141824" cy="55819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3338DA-8E08-47D3-8D20-B1801CFF6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621" y="3561571"/>
            <a:ext cx="877013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72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4. Conclusion</a:t>
            </a:r>
          </a:p>
          <a:p>
            <a:r>
              <a:rPr lang="fr-FR" sz="4000" dirty="0"/>
              <a:t>	Points d’amélioration possibles</a:t>
            </a:r>
          </a:p>
          <a:p>
            <a:r>
              <a:rPr lang="fr-FR" sz="4000" dirty="0"/>
              <a:t>	Q&amp;A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6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Points d’améliorations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B40AB7-2145-4A11-94BC-E88DBECBC45B}"/>
              </a:ext>
            </a:extLst>
          </p:cNvPr>
          <p:cNvSpPr/>
          <p:nvPr/>
        </p:nvSpPr>
        <p:spPr>
          <a:xfrm>
            <a:off x="623352" y="1415608"/>
            <a:ext cx="5977114" cy="46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indicateur + rajouter dans le dashboard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Proba client, à partir de ça on peut se dire qu’un crédit réussi à 3% de 3000 euros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Un crédit qui </a:t>
            </a:r>
            <a:r>
              <a:rPr lang="fr-FR" dirty="0" err="1"/>
              <a:t>faile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Qu’est-ce qu’il se passe si je rejette un client par erreur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Cout d’un crédit accepté qui va faire défaut, crédit non accepté qui ne va pas faire défaut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Ou le mettre dans le dashboard aussi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Base du crédit et son gain marginal, à partir de ça on sait combien on va gagner/perdre (taux x crédit ce qu’on gagne, le crédit pour ce qu’on perd)</a:t>
            </a:r>
          </a:p>
        </p:txBody>
      </p:sp>
    </p:spTree>
    <p:extLst>
      <p:ext uri="{BB962C8B-B14F-4D97-AF65-F5344CB8AC3E}">
        <p14:creationId xmlns:p14="http://schemas.microsoft.com/office/powerpoint/2010/main" val="21615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4858665" y="2596793"/>
            <a:ext cx="6951838" cy="343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&amp; Déploiement – </a:t>
            </a:r>
            <a:r>
              <a:rPr lang="fr-FR" dirty="0">
                <a:solidFill>
                  <a:srgbClr val="2A0068"/>
                </a:solidFill>
              </a:rPr>
              <a:t>Présentation du dashboard et des outils utilisés pour le déploiement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7AE4B3BD-AD2F-44F4-BFFA-AE54AC11CC2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6">
            <a:extLst>
              <a:ext uri="{FF2B5EF4-FFF2-40B4-BE49-F238E27FC236}">
                <a16:creationId xmlns:a16="http://schemas.microsoft.com/office/drawing/2014/main" id="{1B6D1DB8-C2AC-4EA2-B9D1-02388975292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7B7BC6B5-710E-4242-93A8-B2FE9C2193A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57186F30-BC12-4CEC-B46F-4B77245AE93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retenues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BD05200D-38CA-417A-AF63-0B7A646F4FCB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1451</Words>
  <Application>Microsoft Office PowerPoint</Application>
  <PresentationFormat>Grand écran</PresentationFormat>
  <Paragraphs>275</Paragraphs>
  <Slides>22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131</cp:revision>
  <dcterms:created xsi:type="dcterms:W3CDTF">2021-01-14T09:36:12Z</dcterms:created>
  <dcterms:modified xsi:type="dcterms:W3CDTF">2022-04-07T08:04:56Z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