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81" r:id="rId20"/>
    <p:sldId id="382" r:id="rId21"/>
    <p:sldId id="383" r:id="rId22"/>
    <p:sldId id="312" r:id="rId23"/>
  </p:sldIdLst>
  <p:sldSz cx="12192000" cy="6858000"/>
  <p:notesSz cx="6858000" cy="9144000"/>
  <p:custDataLst>
    <p:tags r:id="rId2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430098"/>
    <a:srgbClr val="6D41AE"/>
    <a:srgbClr val="000000"/>
    <a:srgbClr val="FFD1D1"/>
    <a:srgbClr val="2A0068"/>
    <a:srgbClr val="F0EA00"/>
    <a:srgbClr val="FF6565"/>
    <a:srgbClr val="D7D8D7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1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1.emf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>
                <a:solidFill>
                  <a:schemeClr val="tx1"/>
                </a:solidFill>
              </a:rPr>
              <a:t>Vidéo sur le dashboard à insérer ici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DBFD8E8-9BD9-4A8B-84C7-A6C0A9FFB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36838" y="1153998"/>
            <a:ext cx="7884000" cy="3648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417278-670D-43C6-BCCB-25A3733F9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59" y="2860148"/>
            <a:ext cx="7884000" cy="37820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B6D415-4EA5-415F-9831-96D92E93FF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7308" y="1755295"/>
            <a:ext cx="7884000" cy="37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836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Architecture réalisée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21" y="4178355"/>
            <a:ext cx="96428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7583561" y="4327273"/>
            <a:ext cx="1546127" cy="720000"/>
          </a:xfrm>
          <a:prstGeom prst="rect">
            <a:avLst/>
          </a:prstGeom>
        </p:spPr>
      </p:pic>
      <p:pic>
        <p:nvPicPr>
          <p:cNvPr id="37890" name="Picture 2" descr="Heroku Apache Kafka expliqué">
            <a:extLst>
              <a:ext uri="{FF2B5EF4-FFF2-40B4-BE49-F238E27FC236}">
                <a16:creationId xmlns:a16="http://schemas.microsoft.com/office/drawing/2014/main" id="{01997F9B-214C-4484-A761-45B5A5D78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3667880" y="1820525"/>
            <a:ext cx="2057706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077105-4172-4363-AD97-983CE2204C0A}"/>
              </a:ext>
            </a:extLst>
          </p:cNvPr>
          <p:cNvSpPr/>
          <p:nvPr/>
        </p:nvSpPr>
        <p:spPr>
          <a:xfrm>
            <a:off x="2713902" y="2510151"/>
            <a:ext cx="3827989" cy="3028781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pic>
        <p:nvPicPr>
          <p:cNvPr id="37894" name="Picture 6" descr="15' POUR COMPRENDRE : Git et GitHub">
            <a:extLst>
              <a:ext uri="{FF2B5EF4-FFF2-40B4-BE49-F238E27FC236}">
                <a16:creationId xmlns:a16="http://schemas.microsoft.com/office/drawing/2014/main" id="{AA0ED2A2-B935-455C-BC1F-1E3C5CD8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7" t="29094" r="10082" b="28463"/>
          <a:stretch/>
        </p:blipFill>
        <p:spPr bwMode="auto">
          <a:xfrm>
            <a:off x="7202158" y="2016289"/>
            <a:ext cx="230706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3833CD-769F-4EED-9255-94262FD7DA52}"/>
              </a:ext>
            </a:extLst>
          </p:cNvPr>
          <p:cNvSpPr/>
          <p:nvPr/>
        </p:nvSpPr>
        <p:spPr>
          <a:xfrm>
            <a:off x="2787874" y="3227610"/>
            <a:ext cx="1992888" cy="74668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Modèle ML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37896" name="Picture 8" descr="Jupyter — Wikipédia">
            <a:extLst>
              <a:ext uri="{FF2B5EF4-FFF2-40B4-BE49-F238E27FC236}">
                <a16:creationId xmlns:a16="http://schemas.microsoft.com/office/drawing/2014/main" id="{7871F3C4-18B9-414F-8317-3811E973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1" y="3606800"/>
            <a:ext cx="8075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3D0210-2317-4BBD-AD59-087978B8AD5B}"/>
              </a:ext>
            </a:extLst>
          </p:cNvPr>
          <p:cNvSpPr/>
          <p:nvPr/>
        </p:nvSpPr>
        <p:spPr>
          <a:xfrm>
            <a:off x="2787873" y="4044090"/>
            <a:ext cx="1992887" cy="1240986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Data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1E5D42-92D2-418D-BBB6-ECB1145D1B50}"/>
              </a:ext>
            </a:extLst>
          </p:cNvPr>
          <p:cNvSpPr/>
          <p:nvPr/>
        </p:nvSpPr>
        <p:spPr>
          <a:xfrm>
            <a:off x="5205381" y="3600949"/>
            <a:ext cx="1211116" cy="1623023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App avec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962C6-34BC-4A17-B727-20BC7C3BE4F1}"/>
              </a:ext>
            </a:extLst>
          </p:cNvPr>
          <p:cNvSpPr/>
          <p:nvPr/>
        </p:nvSpPr>
        <p:spPr>
          <a:xfrm>
            <a:off x="353596" y="3155712"/>
            <a:ext cx="1669217" cy="2193184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Notebooks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738B37-5118-44E0-B806-04624B6CD69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898" y="4615475"/>
            <a:ext cx="1620000" cy="6026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46BB3A-B508-4C01-98EF-2226F34243A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542" y="3452976"/>
            <a:ext cx="1532094" cy="54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D58D66-3749-45C7-83B9-B428E4D1593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089"/>
          <a:stretch/>
        </p:blipFill>
        <p:spPr>
          <a:xfrm>
            <a:off x="3195314" y="4471273"/>
            <a:ext cx="1238549" cy="432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4B93F5-C4A7-4BE5-ACDE-09BE9CA0D5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6418" y="4733695"/>
            <a:ext cx="695325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B354C13-879E-447F-88B9-5B3D689ED371}"/>
              </a:ext>
            </a:extLst>
          </p:cNvPr>
          <p:cNvSpPr/>
          <p:nvPr/>
        </p:nvSpPr>
        <p:spPr>
          <a:xfrm>
            <a:off x="7345122" y="3714800"/>
            <a:ext cx="202282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83F81-098E-4B90-B85D-02090F8DDD63}"/>
              </a:ext>
            </a:extLst>
          </p:cNvPr>
          <p:cNvSpPr/>
          <p:nvPr/>
        </p:nvSpPr>
        <p:spPr>
          <a:xfrm>
            <a:off x="10346382" y="3714672"/>
            <a:ext cx="141645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Navigateur/</a:t>
            </a:r>
          </a:p>
          <a:p>
            <a:pPr algn="ctr"/>
            <a:r>
              <a:rPr lang="fr-FR" b="1" dirty="0">
                <a:solidFill>
                  <a:srgbClr val="2A0068"/>
                </a:solidFill>
              </a:rPr>
              <a:t>page web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37741B0-F790-4E26-B1DB-DCA4BF2067C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3A90DB"/>
              </a:clrFrom>
              <a:clrTo>
                <a:srgbClr val="3A90DB">
                  <a:alpha val="0"/>
                </a:srgbClr>
              </a:clrTo>
            </a:clrChange>
          </a:blip>
          <a:srcRect t="18169" b="27796"/>
          <a:stretch/>
        </p:blipFill>
        <p:spPr>
          <a:xfrm>
            <a:off x="7599883" y="5152512"/>
            <a:ext cx="1348398" cy="252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791530-BAC6-4A3C-B933-EE09D8ABD99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000794" y="3600951"/>
            <a:ext cx="7870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241CA47-1187-4041-99EC-D6444F84DD7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018200" y="4664583"/>
            <a:ext cx="7696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790DC1F-F06B-477A-807B-D12EB9F9B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780760" y="4664583"/>
            <a:ext cx="43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2E5F60-0783-4EB2-94D2-9799E2DB3C31}"/>
              </a:ext>
            </a:extLst>
          </p:cNvPr>
          <p:cNvCxnSpPr>
            <a:cxnSpLocks/>
          </p:cNvCxnSpPr>
          <p:nvPr/>
        </p:nvCxnSpPr>
        <p:spPr>
          <a:xfrm flipH="1">
            <a:off x="4946553" y="3600950"/>
            <a:ext cx="4485" cy="1078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6B76ABA-31AC-494C-B95D-986073614291}"/>
              </a:ext>
            </a:extLst>
          </p:cNvPr>
          <p:cNvCxnSpPr>
            <a:cxnSpLocks/>
          </p:cNvCxnSpPr>
          <p:nvPr/>
        </p:nvCxnSpPr>
        <p:spPr>
          <a:xfrm>
            <a:off x="4780760" y="3616239"/>
            <a:ext cx="18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5D90B80-8660-4AB0-87C3-E99BAA9DC9EB}"/>
              </a:ext>
            </a:extLst>
          </p:cNvPr>
          <p:cNvCxnSpPr>
            <a:cxnSpLocks/>
          </p:cNvCxnSpPr>
          <p:nvPr/>
        </p:nvCxnSpPr>
        <p:spPr>
          <a:xfrm>
            <a:off x="6549581" y="4816983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C62B3FB-DA89-4B86-91EC-505FF576D7BA}"/>
              </a:ext>
            </a:extLst>
          </p:cNvPr>
          <p:cNvCxnSpPr>
            <a:cxnSpLocks/>
          </p:cNvCxnSpPr>
          <p:nvPr/>
        </p:nvCxnSpPr>
        <p:spPr>
          <a:xfrm>
            <a:off x="9375834" y="481698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A2D754E-6E83-4C49-AC72-0D5DC415B25D}"/>
              </a:ext>
            </a:extLst>
          </p:cNvPr>
          <p:cNvCxnSpPr>
            <a:cxnSpLocks/>
          </p:cNvCxnSpPr>
          <p:nvPr/>
        </p:nvCxnSpPr>
        <p:spPr>
          <a:xfrm flipH="1">
            <a:off x="9370282" y="446330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9393A8-74A3-4E2F-9D88-46BD5CB1881D}"/>
              </a:ext>
            </a:extLst>
          </p:cNvPr>
          <p:cNvCxnSpPr>
            <a:cxnSpLocks/>
          </p:cNvCxnSpPr>
          <p:nvPr/>
        </p:nvCxnSpPr>
        <p:spPr>
          <a:xfrm flipH="1">
            <a:off x="6539421" y="4450445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8D90A515-725F-4373-9270-91A78EA3E7AA}"/>
              </a:ext>
            </a:extLst>
          </p:cNvPr>
          <p:cNvSpPr/>
          <p:nvPr/>
        </p:nvSpPr>
        <p:spPr>
          <a:xfrm>
            <a:off x="1994269" y="4831584"/>
            <a:ext cx="1147315" cy="461048"/>
          </a:xfrm>
          <a:prstGeom prst="wedgeRoundRectCallout">
            <a:avLst>
              <a:gd name="adj1" fmla="val 11676"/>
              <a:gd name="adj2" fmla="val -75821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Excel </a:t>
            </a:r>
            <a:r>
              <a:rPr lang="fr-FR" sz="900" dirty="0">
                <a:solidFill>
                  <a:srgbClr val="C00000"/>
                </a:solidFill>
              </a:rPr>
              <a:t>avec les </a:t>
            </a:r>
            <a:r>
              <a:rPr lang="fr-FR" sz="900" b="1" dirty="0">
                <a:solidFill>
                  <a:srgbClr val="C00000"/>
                </a:solidFill>
              </a:rPr>
              <a:t>variables prédictrices </a:t>
            </a:r>
            <a:r>
              <a:rPr lang="fr-FR" sz="900" dirty="0">
                <a:solidFill>
                  <a:srgbClr val="C00000"/>
                </a:solidFill>
              </a:rPr>
              <a:t>utiles à notre modèle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AA3F93-FA3B-4FA4-9F0F-1273F50B7294}"/>
              </a:ext>
            </a:extLst>
          </p:cNvPr>
          <p:cNvSpPr/>
          <p:nvPr/>
        </p:nvSpPr>
        <p:spPr>
          <a:xfrm>
            <a:off x="351265" y="2785553"/>
            <a:ext cx="9388636" cy="293583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3" name="Bulle narrative : rectangle à coins arrondis 62">
            <a:extLst>
              <a:ext uri="{FF2B5EF4-FFF2-40B4-BE49-F238E27FC236}">
                <a16:creationId xmlns:a16="http://schemas.microsoft.com/office/drawing/2014/main" id="{E1058163-7DD7-485A-A2D0-25E631D446FD}"/>
              </a:ext>
            </a:extLst>
          </p:cNvPr>
          <p:cNvSpPr/>
          <p:nvPr/>
        </p:nvSpPr>
        <p:spPr>
          <a:xfrm>
            <a:off x="1881639" y="2908175"/>
            <a:ext cx="1219370" cy="540000"/>
          </a:xfrm>
          <a:prstGeom prst="wedgeRoundRectCallout">
            <a:avLst>
              <a:gd name="adj1" fmla="val 19735"/>
              <a:gd name="adj2" fmla="val 6718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Modèle de ML (Random Forest) </a:t>
            </a:r>
            <a:r>
              <a:rPr lang="fr-FR" sz="900" dirty="0">
                <a:solidFill>
                  <a:srgbClr val="C00000"/>
                </a:solidFill>
              </a:rPr>
              <a:t>entrainé sur le training set (échantillon)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B2A46B-A6EB-4D64-87A1-D23057F7221C}"/>
              </a:ext>
            </a:extLst>
          </p:cNvPr>
          <p:cNvSpPr/>
          <p:nvPr/>
        </p:nvSpPr>
        <p:spPr>
          <a:xfrm>
            <a:off x="6986426" y="1990376"/>
            <a:ext cx="2753475" cy="7972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45D22-8121-487C-A31A-37BE54B1687C}"/>
              </a:ext>
            </a:extLst>
          </p:cNvPr>
          <p:cNvSpPr/>
          <p:nvPr/>
        </p:nvSpPr>
        <p:spPr>
          <a:xfrm>
            <a:off x="7004820" y="2686518"/>
            <a:ext cx="2719264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A82C99-B3D3-46AC-B9E6-CDB1131AB760}"/>
              </a:ext>
            </a:extLst>
          </p:cNvPr>
          <p:cNvSpPr/>
          <p:nvPr/>
        </p:nvSpPr>
        <p:spPr>
          <a:xfrm>
            <a:off x="3272419" y="1750174"/>
            <a:ext cx="2753475" cy="761028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8180D6-D480-40DB-AD9A-CB56FAF96EBF}"/>
              </a:ext>
            </a:extLst>
          </p:cNvPr>
          <p:cNvSpPr/>
          <p:nvPr/>
        </p:nvSpPr>
        <p:spPr>
          <a:xfrm>
            <a:off x="3296725" y="2396559"/>
            <a:ext cx="2709696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8" name="Bulle narrative : rectangle à coins arrondis 67">
            <a:extLst>
              <a:ext uri="{FF2B5EF4-FFF2-40B4-BE49-F238E27FC236}">
                <a16:creationId xmlns:a16="http://schemas.microsoft.com/office/drawing/2014/main" id="{46E74D73-501E-46D8-9B4E-ECCD6F5F16FE}"/>
              </a:ext>
            </a:extLst>
          </p:cNvPr>
          <p:cNvSpPr/>
          <p:nvPr/>
        </p:nvSpPr>
        <p:spPr>
          <a:xfrm>
            <a:off x="6493730" y="5006350"/>
            <a:ext cx="1065319" cy="413262"/>
          </a:xfrm>
          <a:prstGeom prst="wedgeRoundRectCallout">
            <a:avLst>
              <a:gd name="adj1" fmla="val 21719"/>
              <a:gd name="adj2" fmla="val -80286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Dictionnaire JSON </a:t>
            </a:r>
            <a:r>
              <a:rPr lang="fr-FR" sz="900" dirty="0">
                <a:solidFill>
                  <a:srgbClr val="C00000"/>
                </a:solidFill>
              </a:rPr>
              <a:t>avec l'ID client et la prédiction associée</a:t>
            </a:r>
          </a:p>
        </p:txBody>
      </p:sp>
      <p:sp>
        <p:nvSpPr>
          <p:cNvPr id="72" name="Bulle narrative : rectangle à coins arrondis 71">
            <a:extLst>
              <a:ext uri="{FF2B5EF4-FFF2-40B4-BE49-F238E27FC236}">
                <a16:creationId xmlns:a16="http://schemas.microsoft.com/office/drawing/2014/main" id="{134E2823-B905-4B4B-9ADD-809C1858100E}"/>
              </a:ext>
            </a:extLst>
          </p:cNvPr>
          <p:cNvSpPr/>
          <p:nvPr/>
        </p:nvSpPr>
        <p:spPr>
          <a:xfrm>
            <a:off x="9449581" y="4145456"/>
            <a:ext cx="611490" cy="213696"/>
          </a:xfrm>
          <a:prstGeom prst="wedgeRoundRectCallout">
            <a:avLst>
              <a:gd name="adj1" fmla="val -39669"/>
              <a:gd name="adj2" fmla="val 75108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Lien https</a:t>
            </a:r>
            <a:endParaRPr lang="fr-FR" sz="900" dirty="0">
              <a:solidFill>
                <a:srgbClr val="C00000"/>
              </a:solidFill>
            </a:endParaRPr>
          </a:p>
        </p:txBody>
      </p:sp>
      <p:sp>
        <p:nvSpPr>
          <p:cNvPr id="76" name="Bulle narrative : rectangle à coins arrondis 75">
            <a:extLst>
              <a:ext uri="{FF2B5EF4-FFF2-40B4-BE49-F238E27FC236}">
                <a16:creationId xmlns:a16="http://schemas.microsoft.com/office/drawing/2014/main" id="{4AE10C5F-CE90-4452-A681-56DC53B1232A}"/>
              </a:ext>
            </a:extLst>
          </p:cNvPr>
          <p:cNvSpPr/>
          <p:nvPr/>
        </p:nvSpPr>
        <p:spPr>
          <a:xfrm>
            <a:off x="9694746" y="4945305"/>
            <a:ext cx="611490" cy="213696"/>
          </a:xfrm>
          <a:prstGeom prst="wedgeRoundRectCallout">
            <a:avLst>
              <a:gd name="adj1" fmla="val 42834"/>
              <a:gd name="adj2" fmla="val -7982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7" name="Bulle narrative : rectangle à coins arrondis 76">
            <a:extLst>
              <a:ext uri="{FF2B5EF4-FFF2-40B4-BE49-F238E27FC236}">
                <a16:creationId xmlns:a16="http://schemas.microsoft.com/office/drawing/2014/main" id="{B70527B8-8BD2-475B-A88A-399E14EAB2C4}"/>
              </a:ext>
            </a:extLst>
          </p:cNvPr>
          <p:cNvSpPr/>
          <p:nvPr/>
        </p:nvSpPr>
        <p:spPr>
          <a:xfrm>
            <a:off x="6584779" y="4121807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Flèche : double flèche horizontale 47">
            <a:extLst>
              <a:ext uri="{FF2B5EF4-FFF2-40B4-BE49-F238E27FC236}">
                <a16:creationId xmlns:a16="http://schemas.microsoft.com/office/drawing/2014/main" id="{A3A0FAC1-E281-49BF-ACE7-DCEE62DA3512}"/>
              </a:ext>
            </a:extLst>
          </p:cNvPr>
          <p:cNvSpPr/>
          <p:nvPr/>
        </p:nvSpPr>
        <p:spPr>
          <a:xfrm rot="670712">
            <a:off x="5661095" y="2170253"/>
            <a:ext cx="1573361" cy="239978"/>
          </a:xfrm>
          <a:prstGeom prst="leftRightArrow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E8C5FB-1F78-4B28-894B-03967B6AAF71}"/>
              </a:ext>
            </a:extLst>
          </p:cNvPr>
          <p:cNvSpPr/>
          <p:nvPr/>
        </p:nvSpPr>
        <p:spPr>
          <a:xfrm>
            <a:off x="6164542" y="2157684"/>
            <a:ext cx="591207" cy="29151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28" name="Picture 6" descr="15' POUR COMPRENDRE : Git et GitHub">
            <a:extLst>
              <a:ext uri="{FF2B5EF4-FFF2-40B4-BE49-F238E27FC236}">
                <a16:creationId xmlns:a16="http://schemas.microsoft.com/office/drawing/2014/main" id="{7FD9E524-A9DD-4E58-8791-F9DA2050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9094" r="59451" b="28463"/>
          <a:stretch/>
        </p:blipFill>
        <p:spPr bwMode="auto">
          <a:xfrm>
            <a:off x="6169142" y="2175134"/>
            <a:ext cx="582005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Bulle narrative : rectangle à coins arrondis 79">
            <a:extLst>
              <a:ext uri="{FF2B5EF4-FFF2-40B4-BE49-F238E27FC236}">
                <a16:creationId xmlns:a16="http://schemas.microsoft.com/office/drawing/2014/main" id="{4A84ED7F-B170-42A6-9478-5F1162B6E117}"/>
              </a:ext>
            </a:extLst>
          </p:cNvPr>
          <p:cNvSpPr/>
          <p:nvPr/>
        </p:nvSpPr>
        <p:spPr>
          <a:xfrm>
            <a:off x="6267070" y="2201772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86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xx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15454BF-057F-46C8-BA4B-D747DDF7EC55}"/>
              </a:ext>
            </a:extLst>
          </p:cNvPr>
          <p:cNvSpPr/>
          <p:nvPr/>
        </p:nvSpPr>
        <p:spPr>
          <a:xfrm>
            <a:off x="991025" y="4228681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Procfile</a:t>
            </a:r>
            <a:r>
              <a:rPr lang="fr-FR" dirty="0"/>
              <a:t> : spécifie les commandes qui sont exécutées par l’application du démarrage</a:t>
            </a:r>
          </a:p>
          <a:p>
            <a:pPr algn="ctr"/>
            <a:r>
              <a:rPr lang="fr-FR" dirty="0"/>
              <a:t>On lui passe : le process type (web), cela permet à </a:t>
            </a:r>
            <a:r>
              <a:rPr lang="fr-FR" dirty="0" err="1"/>
              <a:t>Heroku</a:t>
            </a:r>
            <a:r>
              <a:rPr lang="fr-FR" dirty="0"/>
              <a:t> de recevoir un lien HTTPS externe</a:t>
            </a:r>
          </a:p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5D374E-2FFE-4609-83C6-1078BF988C44}"/>
              </a:ext>
            </a:extLst>
          </p:cNvPr>
          <p:cNvSpPr/>
          <p:nvPr/>
        </p:nvSpPr>
        <p:spPr>
          <a:xfrm>
            <a:off x="1033287" y="2074519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Flask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DDD97C-1073-4E38-B492-4172458836D6}"/>
              </a:ext>
            </a:extLst>
          </p:cNvPr>
          <p:cNvSpPr/>
          <p:nvPr/>
        </p:nvSpPr>
        <p:spPr>
          <a:xfrm>
            <a:off x="4530058" y="2378791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90A87E-0DB0-41E8-95B1-92F989CD402A}"/>
              </a:ext>
            </a:extLst>
          </p:cNvPr>
          <p:cNvSpPr/>
          <p:nvPr/>
        </p:nvSpPr>
        <p:spPr>
          <a:xfrm>
            <a:off x="8213990" y="1677450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39440AD-57A9-4D98-8376-751D161FA456}"/>
              </a:ext>
            </a:extLst>
          </p:cNvPr>
          <p:cNvSpPr/>
          <p:nvPr/>
        </p:nvSpPr>
        <p:spPr>
          <a:xfrm>
            <a:off x="9902700" y="3429000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Run local api sh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2BFC87-BFF7-4FD5-A25E-BC385255825E}"/>
              </a:ext>
            </a:extLst>
          </p:cNvPr>
          <p:cNvSpPr/>
          <p:nvPr/>
        </p:nvSpPr>
        <p:spPr>
          <a:xfrm>
            <a:off x="9902700" y="4436508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 serveur.sh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338B73-B72A-43A0-99CB-ACF1A9F83077}"/>
              </a:ext>
            </a:extLst>
          </p:cNvPr>
          <p:cNvSpPr/>
          <p:nvPr/>
        </p:nvSpPr>
        <p:spPr>
          <a:xfrm>
            <a:off x="5175733" y="4332793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wsgi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10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9461E-AD48-4955-8AE0-151C8DE74575}"/>
              </a:ext>
            </a:extLst>
          </p:cNvPr>
          <p:cNvSpPr/>
          <p:nvPr/>
        </p:nvSpPr>
        <p:spPr>
          <a:xfrm>
            <a:off x="464326" y="855318"/>
            <a:ext cx="5977114" cy="46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indicateur + rajouter dans le dashboard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Proba client, à partir de ça on peut se dire qu’un crédit réussi à 3% de 3000 euros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Un crédit qui </a:t>
            </a:r>
            <a:r>
              <a:rPr lang="fr-FR" dirty="0" err="1"/>
              <a:t>faile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Qu’est-ce qu’il se passe si je rejette un client par erreur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Cout d’un crédit accepté qui va faire défaut, crédit non accepté qui ne va pas faire défaut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Ou le mettre dans le dashboard aussi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Base du crédit et son gain marginal, à partir de ça on sait combien on va gagner/perdre (taux x crédit ce qu’on gagne, le crédit pour ce qu’on perd)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48580-324C-4F83-A752-0961C6BE2DD1}"/>
              </a:ext>
            </a:extLst>
          </p:cNvPr>
          <p:cNvSpPr/>
          <p:nvPr/>
        </p:nvSpPr>
        <p:spPr>
          <a:xfrm>
            <a:off x="7183120" y="1113459"/>
            <a:ext cx="3870960" cy="46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6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sélectionnées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1316</Words>
  <Application>Microsoft Office PowerPoint</Application>
  <PresentationFormat>Grand écran</PresentationFormat>
  <Paragraphs>248</Paragraphs>
  <Slides>19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116</cp:revision>
  <dcterms:created xsi:type="dcterms:W3CDTF">2021-01-14T09:36:12Z</dcterms:created>
  <dcterms:modified xsi:type="dcterms:W3CDTF">2022-04-06T16:53:00Z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