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12" r:id="rId21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30098"/>
    <a:srgbClr val="6D41AE"/>
    <a:srgbClr val="000000"/>
    <a:srgbClr val="FFD1D1"/>
    <a:srgbClr val="2A0068"/>
    <a:srgbClr val="F0EA00"/>
    <a:srgbClr val="FF6565"/>
    <a:srgbClr val="D7D8D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45" d="100"/>
          <a:sy n="45" d="100"/>
        </p:scale>
        <p:origin x="142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24/03/2022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1.emf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BFD8E8-9BD9-4A8B-84C7-A6C0A9FFB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07551"/>
            <a:ext cx="12192000" cy="56428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417278-670D-43C6-BCCB-25A3733F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04719"/>
            <a:ext cx="12192000" cy="58485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B6D415-4EA5-415F-9831-96D92E93F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7666"/>
            <a:ext cx="12192000" cy="5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836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21" y="4178355"/>
            <a:ext cx="96428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7583561" y="432727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667880" y="1820525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2713902" y="2510151"/>
            <a:ext cx="3827989" cy="3028781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7202158" y="2016289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2787874" y="3227610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Modèle ML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1" y="3606800"/>
            <a:ext cx="8075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2787873" y="4044090"/>
            <a:ext cx="1992887" cy="124098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205381" y="3600949"/>
            <a:ext cx="1211116" cy="1623023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353596" y="3155712"/>
            <a:ext cx="1669217" cy="21931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Notebooks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898" y="4615475"/>
            <a:ext cx="1620000" cy="602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542" y="3452976"/>
            <a:ext cx="1532094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089"/>
          <a:stretch/>
        </p:blipFill>
        <p:spPr>
          <a:xfrm>
            <a:off x="3195314" y="4471273"/>
            <a:ext cx="1238549" cy="43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4B93F5-C4A7-4BE5-ACDE-09BE9CA0D5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6418" y="4733695"/>
            <a:ext cx="695325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354C13-879E-447F-88B9-5B3D689ED371}"/>
              </a:ext>
            </a:extLst>
          </p:cNvPr>
          <p:cNvSpPr/>
          <p:nvPr/>
        </p:nvSpPr>
        <p:spPr>
          <a:xfrm>
            <a:off x="7345122" y="3714800"/>
            <a:ext cx="202282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83F81-098E-4B90-B85D-02090F8DDD63}"/>
              </a:ext>
            </a:extLst>
          </p:cNvPr>
          <p:cNvSpPr/>
          <p:nvPr/>
        </p:nvSpPr>
        <p:spPr>
          <a:xfrm>
            <a:off x="10346382" y="3714672"/>
            <a:ext cx="141645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Navigateur/</a:t>
            </a:r>
          </a:p>
          <a:p>
            <a:pPr algn="ctr"/>
            <a:r>
              <a:rPr lang="fr-FR" b="1" dirty="0">
                <a:solidFill>
                  <a:srgbClr val="2A0068"/>
                </a:solidFill>
              </a:rPr>
              <a:t>page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7741B0-F790-4E26-B1DB-DCA4BF2067C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3A90DB"/>
              </a:clrFrom>
              <a:clrTo>
                <a:srgbClr val="3A90DB">
                  <a:alpha val="0"/>
                </a:srgbClr>
              </a:clrTo>
            </a:clrChange>
          </a:blip>
          <a:srcRect t="18169" b="27796"/>
          <a:stretch/>
        </p:blipFill>
        <p:spPr>
          <a:xfrm>
            <a:off x="7599883" y="5152512"/>
            <a:ext cx="1348398" cy="252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791530-BAC6-4A3C-B933-EE09D8ABD99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00794" y="3600951"/>
            <a:ext cx="7870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241CA47-1187-4041-99EC-D6444F84DD7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8200" y="4664583"/>
            <a:ext cx="7696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790DC1F-F06B-477A-807B-D12EB9F9B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760" y="4664583"/>
            <a:ext cx="43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2E5F60-0783-4EB2-94D2-9799E2DB3C31}"/>
              </a:ext>
            </a:extLst>
          </p:cNvPr>
          <p:cNvCxnSpPr>
            <a:cxnSpLocks/>
          </p:cNvCxnSpPr>
          <p:nvPr/>
        </p:nvCxnSpPr>
        <p:spPr>
          <a:xfrm flipH="1">
            <a:off x="4946553" y="3600950"/>
            <a:ext cx="4485" cy="1078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6B76ABA-31AC-494C-B95D-986073614291}"/>
              </a:ext>
            </a:extLst>
          </p:cNvPr>
          <p:cNvCxnSpPr>
            <a:cxnSpLocks/>
          </p:cNvCxnSpPr>
          <p:nvPr/>
        </p:nvCxnSpPr>
        <p:spPr>
          <a:xfrm>
            <a:off x="4780760" y="3616239"/>
            <a:ext cx="18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D90B80-8660-4AB0-87C3-E99BAA9DC9EB}"/>
              </a:ext>
            </a:extLst>
          </p:cNvPr>
          <p:cNvCxnSpPr>
            <a:cxnSpLocks/>
          </p:cNvCxnSpPr>
          <p:nvPr/>
        </p:nvCxnSpPr>
        <p:spPr>
          <a:xfrm>
            <a:off x="6549581" y="4816983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C62B3FB-DA89-4B86-91EC-505FF576D7BA}"/>
              </a:ext>
            </a:extLst>
          </p:cNvPr>
          <p:cNvCxnSpPr>
            <a:cxnSpLocks/>
          </p:cNvCxnSpPr>
          <p:nvPr/>
        </p:nvCxnSpPr>
        <p:spPr>
          <a:xfrm>
            <a:off x="9375834" y="481698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2D754E-6E83-4C49-AC72-0D5DC415B25D}"/>
              </a:ext>
            </a:extLst>
          </p:cNvPr>
          <p:cNvCxnSpPr>
            <a:cxnSpLocks/>
          </p:cNvCxnSpPr>
          <p:nvPr/>
        </p:nvCxnSpPr>
        <p:spPr>
          <a:xfrm flipH="1">
            <a:off x="9370282" y="446330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9393A8-74A3-4E2F-9D88-46BD5CB1881D}"/>
              </a:ext>
            </a:extLst>
          </p:cNvPr>
          <p:cNvCxnSpPr>
            <a:cxnSpLocks/>
          </p:cNvCxnSpPr>
          <p:nvPr/>
        </p:nvCxnSpPr>
        <p:spPr>
          <a:xfrm flipH="1">
            <a:off x="6539421" y="4450445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8D90A515-725F-4373-9270-91A78EA3E7AA}"/>
              </a:ext>
            </a:extLst>
          </p:cNvPr>
          <p:cNvSpPr/>
          <p:nvPr/>
        </p:nvSpPr>
        <p:spPr>
          <a:xfrm>
            <a:off x="1994269" y="4831584"/>
            <a:ext cx="1147315" cy="461048"/>
          </a:xfrm>
          <a:prstGeom prst="wedgeRoundRectCallout">
            <a:avLst>
              <a:gd name="adj1" fmla="val 11676"/>
              <a:gd name="adj2" fmla="val -75821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Excel </a:t>
            </a:r>
            <a:r>
              <a:rPr lang="fr-FR" sz="900" dirty="0">
                <a:solidFill>
                  <a:srgbClr val="C00000"/>
                </a:solidFill>
              </a:rPr>
              <a:t>avec les </a:t>
            </a:r>
            <a:r>
              <a:rPr lang="fr-FR" sz="900" b="1" dirty="0">
                <a:solidFill>
                  <a:srgbClr val="C00000"/>
                </a:solidFill>
              </a:rPr>
              <a:t>variables prédictrices </a:t>
            </a:r>
            <a:r>
              <a:rPr lang="fr-FR" sz="900" dirty="0">
                <a:solidFill>
                  <a:srgbClr val="C00000"/>
                </a:solidFill>
              </a:rPr>
              <a:t>utiles à notre modèle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A3F93-FA3B-4FA4-9F0F-1273F50B7294}"/>
              </a:ext>
            </a:extLst>
          </p:cNvPr>
          <p:cNvSpPr/>
          <p:nvPr/>
        </p:nvSpPr>
        <p:spPr>
          <a:xfrm>
            <a:off x="351265" y="2785553"/>
            <a:ext cx="9388636" cy="293583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3" name="Bulle narrative : rectangle à coins arrondis 62">
            <a:extLst>
              <a:ext uri="{FF2B5EF4-FFF2-40B4-BE49-F238E27FC236}">
                <a16:creationId xmlns:a16="http://schemas.microsoft.com/office/drawing/2014/main" id="{E1058163-7DD7-485A-A2D0-25E631D446FD}"/>
              </a:ext>
            </a:extLst>
          </p:cNvPr>
          <p:cNvSpPr/>
          <p:nvPr/>
        </p:nvSpPr>
        <p:spPr>
          <a:xfrm>
            <a:off x="1881639" y="2908175"/>
            <a:ext cx="1219370" cy="540000"/>
          </a:xfrm>
          <a:prstGeom prst="wedgeRoundRectCallout">
            <a:avLst>
              <a:gd name="adj1" fmla="val 19735"/>
              <a:gd name="adj2" fmla="val 6718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Modèle de ML (Random Forest) </a:t>
            </a:r>
            <a:r>
              <a:rPr lang="fr-FR" sz="900" dirty="0">
                <a:solidFill>
                  <a:srgbClr val="C00000"/>
                </a:solidFill>
              </a:rPr>
              <a:t>entrainé sur le training set (échantillon)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B2A46B-A6EB-4D64-87A1-D23057F7221C}"/>
              </a:ext>
            </a:extLst>
          </p:cNvPr>
          <p:cNvSpPr/>
          <p:nvPr/>
        </p:nvSpPr>
        <p:spPr>
          <a:xfrm>
            <a:off x="6986426" y="1990376"/>
            <a:ext cx="2753475" cy="7972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45D22-8121-487C-A31A-37BE54B1687C}"/>
              </a:ext>
            </a:extLst>
          </p:cNvPr>
          <p:cNvSpPr/>
          <p:nvPr/>
        </p:nvSpPr>
        <p:spPr>
          <a:xfrm>
            <a:off x="7004820" y="2686518"/>
            <a:ext cx="2719264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82C99-B3D3-46AC-B9E6-CDB1131AB760}"/>
              </a:ext>
            </a:extLst>
          </p:cNvPr>
          <p:cNvSpPr/>
          <p:nvPr/>
        </p:nvSpPr>
        <p:spPr>
          <a:xfrm>
            <a:off x="3272419" y="1750174"/>
            <a:ext cx="2753475" cy="761028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8180D6-D480-40DB-AD9A-CB56FAF96EBF}"/>
              </a:ext>
            </a:extLst>
          </p:cNvPr>
          <p:cNvSpPr/>
          <p:nvPr/>
        </p:nvSpPr>
        <p:spPr>
          <a:xfrm>
            <a:off x="3296725" y="2396559"/>
            <a:ext cx="2709696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8" name="Bulle narrative : rectangle à coins arrondis 67">
            <a:extLst>
              <a:ext uri="{FF2B5EF4-FFF2-40B4-BE49-F238E27FC236}">
                <a16:creationId xmlns:a16="http://schemas.microsoft.com/office/drawing/2014/main" id="{46E74D73-501E-46D8-9B4E-ECCD6F5F16FE}"/>
              </a:ext>
            </a:extLst>
          </p:cNvPr>
          <p:cNvSpPr/>
          <p:nvPr/>
        </p:nvSpPr>
        <p:spPr>
          <a:xfrm>
            <a:off x="6493730" y="5006350"/>
            <a:ext cx="1065319" cy="413262"/>
          </a:xfrm>
          <a:prstGeom prst="wedgeRoundRectCallout">
            <a:avLst>
              <a:gd name="adj1" fmla="val 21719"/>
              <a:gd name="adj2" fmla="val -80286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Dictionnaire JSON </a:t>
            </a:r>
            <a:r>
              <a:rPr lang="fr-FR" sz="900" dirty="0">
                <a:solidFill>
                  <a:srgbClr val="C00000"/>
                </a:solidFill>
              </a:rPr>
              <a:t>avec l'ID client et la prédiction associée</a:t>
            </a:r>
          </a:p>
        </p:txBody>
      </p:sp>
      <p:sp>
        <p:nvSpPr>
          <p:cNvPr id="72" name="Bulle narrative : rectangle à coins arrondis 71">
            <a:extLst>
              <a:ext uri="{FF2B5EF4-FFF2-40B4-BE49-F238E27FC236}">
                <a16:creationId xmlns:a16="http://schemas.microsoft.com/office/drawing/2014/main" id="{134E2823-B905-4B4B-9ADD-809C1858100E}"/>
              </a:ext>
            </a:extLst>
          </p:cNvPr>
          <p:cNvSpPr/>
          <p:nvPr/>
        </p:nvSpPr>
        <p:spPr>
          <a:xfrm>
            <a:off x="9449581" y="4145456"/>
            <a:ext cx="611490" cy="213696"/>
          </a:xfrm>
          <a:prstGeom prst="wedgeRoundRectCallout">
            <a:avLst>
              <a:gd name="adj1" fmla="val -39669"/>
              <a:gd name="adj2" fmla="val 7510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Lien https</a:t>
            </a:r>
            <a:endParaRPr lang="fr-FR" sz="900" dirty="0">
              <a:solidFill>
                <a:srgbClr val="C00000"/>
              </a:solidFill>
            </a:endParaRPr>
          </a:p>
        </p:txBody>
      </p:sp>
      <p:sp>
        <p:nvSpPr>
          <p:cNvPr id="76" name="Bulle narrative : rectangle à coins arrondis 75">
            <a:extLst>
              <a:ext uri="{FF2B5EF4-FFF2-40B4-BE49-F238E27FC236}">
                <a16:creationId xmlns:a16="http://schemas.microsoft.com/office/drawing/2014/main" id="{4AE10C5F-CE90-4452-A681-56DC53B1232A}"/>
              </a:ext>
            </a:extLst>
          </p:cNvPr>
          <p:cNvSpPr/>
          <p:nvPr/>
        </p:nvSpPr>
        <p:spPr>
          <a:xfrm>
            <a:off x="9694746" y="4945305"/>
            <a:ext cx="611490" cy="213696"/>
          </a:xfrm>
          <a:prstGeom prst="wedgeRoundRectCallout">
            <a:avLst>
              <a:gd name="adj1" fmla="val 42834"/>
              <a:gd name="adj2" fmla="val -7982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7" name="Bulle narrative : rectangle à coins arrondis 76">
            <a:extLst>
              <a:ext uri="{FF2B5EF4-FFF2-40B4-BE49-F238E27FC236}">
                <a16:creationId xmlns:a16="http://schemas.microsoft.com/office/drawing/2014/main" id="{B70527B8-8BD2-475B-A88A-399E14EAB2C4}"/>
              </a:ext>
            </a:extLst>
          </p:cNvPr>
          <p:cNvSpPr/>
          <p:nvPr/>
        </p:nvSpPr>
        <p:spPr>
          <a:xfrm>
            <a:off x="6584779" y="4121807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A3A0FAC1-E281-49BF-ACE7-DCEE62DA3512}"/>
              </a:ext>
            </a:extLst>
          </p:cNvPr>
          <p:cNvSpPr/>
          <p:nvPr/>
        </p:nvSpPr>
        <p:spPr>
          <a:xfrm rot="670712">
            <a:off x="5661095" y="2170253"/>
            <a:ext cx="1573361" cy="239978"/>
          </a:xfrm>
          <a:prstGeom prst="leftRightArrow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E8C5FB-1F78-4B28-894B-03967B6AAF71}"/>
              </a:ext>
            </a:extLst>
          </p:cNvPr>
          <p:cNvSpPr/>
          <p:nvPr/>
        </p:nvSpPr>
        <p:spPr>
          <a:xfrm>
            <a:off x="6164542" y="2157684"/>
            <a:ext cx="591207" cy="2915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6169142" y="2175134"/>
            <a:ext cx="58200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Bulle narrative : rectangle à coins arrondis 79">
            <a:extLst>
              <a:ext uri="{FF2B5EF4-FFF2-40B4-BE49-F238E27FC236}">
                <a16:creationId xmlns:a16="http://schemas.microsoft.com/office/drawing/2014/main" id="{4A84ED7F-B170-42A6-9478-5F1162B6E117}"/>
              </a:ext>
            </a:extLst>
          </p:cNvPr>
          <p:cNvSpPr/>
          <p:nvPr/>
        </p:nvSpPr>
        <p:spPr>
          <a:xfrm>
            <a:off x="6267070" y="2201772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1157</Words>
  <Application>Microsoft Office PowerPoint</Application>
  <PresentationFormat>Grand écran</PresentationFormat>
  <Paragraphs>226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110</cp:revision>
  <dcterms:created xsi:type="dcterms:W3CDTF">2021-01-14T09:36:12Z</dcterms:created>
  <dcterms:modified xsi:type="dcterms:W3CDTF">2022-03-24T09:52:19Z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