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11"/>
  </p:notesMasterIdLst>
  <p:sldIdLst>
    <p:sldId id="302" r:id="rId2"/>
    <p:sldId id="303" r:id="rId3"/>
    <p:sldId id="304" r:id="rId4"/>
    <p:sldId id="305" r:id="rId5"/>
    <p:sldId id="306" r:id="rId6"/>
    <p:sldId id="307" r:id="rId7"/>
    <p:sldId id="308" r:id="rId8"/>
    <p:sldId id="300" r:id="rId9"/>
    <p:sldId id="30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96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8B69B-CBF1-41D4-A99A-12E5BA6AD6E4}" type="datetimeFigureOut">
              <a:rPr lang="en-CA" smtClean="0"/>
              <a:pPr/>
              <a:t>19/05/2011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A37F3-8428-4B58-A2C2-6968857D56CB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FDB2-D170-4C11-8591-774F68999AA6}" type="slidenum">
              <a:rPr lang="en-CA" smtClean="0">
                <a:solidFill>
                  <a:prstClr val="black"/>
                </a:solidFill>
              </a:rPr>
              <a:pPr/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FDB2-D170-4C11-8591-774F68999AA6}" type="slidenum">
              <a:rPr lang="en-CA" smtClean="0">
                <a:solidFill>
                  <a:prstClr val="black"/>
                </a:solidFill>
              </a:rPr>
              <a:pPr/>
              <a:t>2</a:t>
            </a:fld>
            <a:endParaRPr lang="en-CA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FDB2-D170-4C11-8591-774F68999AA6}" type="slidenum">
              <a:rPr lang="en-CA" smtClean="0">
                <a:solidFill>
                  <a:prstClr val="black"/>
                </a:solidFill>
              </a:rPr>
              <a:pPr/>
              <a:t>3</a:t>
            </a:fld>
            <a:endParaRPr lang="en-CA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FDB2-D170-4C11-8591-774F68999AA6}" type="slidenum">
              <a:rPr lang="en-CA" smtClean="0">
                <a:solidFill>
                  <a:prstClr val="black"/>
                </a:solidFill>
              </a:rPr>
              <a:pPr/>
              <a:t>4</a:t>
            </a:fld>
            <a:endParaRPr lang="en-CA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FDB2-D170-4C11-8591-774F68999AA6}" type="slidenum">
              <a:rPr lang="en-CA" smtClean="0">
                <a:solidFill>
                  <a:prstClr val="black"/>
                </a:solidFill>
              </a:rPr>
              <a:pPr/>
              <a:t>5</a:t>
            </a:fld>
            <a:endParaRPr lang="en-CA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FDB2-D170-4C11-8591-774F68999AA6}" type="slidenum">
              <a:rPr lang="en-CA" smtClean="0">
                <a:solidFill>
                  <a:prstClr val="black"/>
                </a:solidFill>
              </a:rPr>
              <a:pPr/>
              <a:t>6</a:t>
            </a:fld>
            <a:endParaRPr lang="en-CA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FDB2-D170-4C11-8591-774F68999AA6}" type="slidenum">
              <a:rPr lang="en-CA" smtClean="0">
                <a:solidFill>
                  <a:prstClr val="black"/>
                </a:solidFill>
              </a:rPr>
              <a:pPr/>
              <a:t>7</a:t>
            </a:fld>
            <a:endParaRPr lang="en-CA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FDB2-D170-4C11-8591-774F68999AA6}" type="slidenum">
              <a:rPr lang="en-CA" smtClean="0">
                <a:solidFill>
                  <a:prstClr val="black"/>
                </a:solidFill>
              </a:rPr>
              <a:pPr/>
              <a:t>8</a:t>
            </a:fld>
            <a:endParaRPr lang="en-CA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FDB2-D170-4C11-8591-774F68999AA6}" type="slidenum">
              <a:rPr lang="en-CA" smtClean="0">
                <a:solidFill>
                  <a:prstClr val="black"/>
                </a:solidFill>
              </a:rPr>
              <a:pPr/>
              <a:t>9</a:t>
            </a:fld>
            <a:endParaRPr lang="en-CA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9F6E-AFD8-4AC4-85C0-AF79E532FD98}" type="datetime1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19/05/2011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7A4A62B-6675-4708-94DC-AF51C3DD81A6}" type="datetime1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19/05/2011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Analyzing a Poem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CA" sz="3200" b="1" dirty="0" smtClean="0">
                <a:solidFill>
                  <a:srgbClr val="0070C0"/>
                </a:solidFill>
              </a:rPr>
              <a:t>See “An Introduction to Poetry” [M]—pp. 1-3</a:t>
            </a:r>
          </a:p>
          <a:p>
            <a:pPr marL="320040" lvl="1" inden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CA" sz="3200" b="1" dirty="0" smtClean="0">
                <a:solidFill>
                  <a:srgbClr val="0070C0"/>
                </a:solidFill>
              </a:rPr>
              <a:t> What seems to stand out in the poem? What strikes you first?</a:t>
            </a:r>
          </a:p>
          <a:p>
            <a:pPr marL="320040" lvl="1" inden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CA" sz="3200" b="1" dirty="0" smtClean="0">
                <a:solidFill>
                  <a:srgbClr val="0070C0"/>
                </a:solidFill>
              </a:rPr>
              <a:t> Determine the poem’s structure (long poems)</a:t>
            </a:r>
          </a:p>
          <a:p>
            <a:pPr marL="585216" lvl="2" inden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CA" b="1" dirty="0" smtClean="0">
                <a:solidFill>
                  <a:srgbClr val="0070C0"/>
                </a:solidFill>
              </a:rPr>
              <a:t> </a:t>
            </a:r>
            <a:r>
              <a:rPr lang="en-CA" sz="2800" b="1" dirty="0" smtClean="0">
                <a:solidFill>
                  <a:srgbClr val="002060"/>
                </a:solidFill>
              </a:rPr>
              <a:t>divide into sections and look at relation to whole and relationship between parts</a:t>
            </a:r>
          </a:p>
          <a:p>
            <a:pPr marL="585216" lvl="2" inden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CA" sz="2800" b="1" dirty="0" smtClean="0">
                <a:solidFill>
                  <a:srgbClr val="002060"/>
                </a:solidFill>
              </a:rPr>
              <a:t> compare the beginning &amp; end of the poem, asking “Are we anywhere different? How did we get there?”</a:t>
            </a:r>
          </a:p>
          <a:p>
            <a:pPr marL="320040" lvl="1" inden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CA" sz="2600" b="1" dirty="0" smtClean="0">
                <a:solidFill>
                  <a:srgbClr val="0070C0"/>
                </a:solidFill>
              </a:rPr>
              <a:t> </a:t>
            </a:r>
            <a:r>
              <a:rPr lang="en-CA" sz="3200" b="1" dirty="0" smtClean="0">
                <a:solidFill>
                  <a:srgbClr val="0070C0"/>
                </a:solidFill>
              </a:rPr>
              <a:t>Looking for a </a:t>
            </a:r>
            <a:r>
              <a:rPr lang="en-CA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r>
              <a:rPr lang="en-CA" sz="3200" b="1" dirty="0" smtClean="0">
                <a:solidFill>
                  <a:srgbClr val="0070C0"/>
                </a:solidFill>
              </a:rPr>
              <a:t> is key to “unlocking” a poem’s theme</a:t>
            </a:r>
          </a:p>
          <a:p>
            <a:pPr marL="0" indent="0">
              <a:spcAft>
                <a:spcPts val="1800"/>
              </a:spcAft>
              <a:buNone/>
            </a:pPr>
            <a:endParaRPr lang="en-CA" sz="3000" b="1" dirty="0" smtClean="0">
              <a:solidFill>
                <a:srgbClr val="0070C0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n-CA" sz="3000" b="1" dirty="0" smtClean="0">
              <a:solidFill>
                <a:srgbClr val="00B050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n-CA" sz="3000" b="1" dirty="0" smtClean="0">
              <a:solidFill>
                <a:srgbClr val="00B050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n-CA" sz="3000" b="1" dirty="0" smtClean="0">
              <a:solidFill>
                <a:srgbClr val="00B05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C0000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1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Analyzing a Poem</a:t>
            </a:r>
          </a:p>
          <a:p>
            <a:pPr marL="320040" lvl="1" inden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CA" sz="3600" b="1" dirty="0" smtClean="0">
                <a:solidFill>
                  <a:srgbClr val="0070C0"/>
                </a:solidFill>
              </a:rPr>
              <a:t>Looking for a </a:t>
            </a:r>
            <a:r>
              <a:rPr lang="en-CA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r>
              <a:rPr lang="en-CA" sz="3600" b="1" dirty="0" smtClean="0">
                <a:solidFill>
                  <a:srgbClr val="0070C0"/>
                </a:solidFill>
              </a:rPr>
              <a:t> is key to “unlocking” a poem’s theme</a:t>
            </a:r>
          </a:p>
          <a:p>
            <a:pPr marL="585216" lvl="2" inden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CA" sz="3600" b="1" dirty="0" smtClean="0">
                <a:solidFill>
                  <a:srgbClr val="0070C0"/>
                </a:solidFill>
              </a:rPr>
              <a:t> </a:t>
            </a:r>
            <a:r>
              <a:rPr lang="en-CA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imagery</a:t>
            </a:r>
            <a:r>
              <a:rPr lang="en-CA" sz="3600" b="1" dirty="0" smtClean="0">
                <a:solidFill>
                  <a:srgbClr val="0070C0"/>
                </a:solidFill>
              </a:rPr>
              <a:t> (i.e., see if similar images recur throughout the poem &amp; look at their relationship)</a:t>
            </a:r>
          </a:p>
          <a:p>
            <a:pPr marL="804672" lvl="3" inden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CA" sz="3600" b="1" dirty="0" smtClean="0">
                <a:solidFill>
                  <a:srgbClr val="0070C0"/>
                </a:solidFill>
              </a:rPr>
              <a:t> words conveying sense impressions, especially sight, used to evoke a scene, setting, mood, character, or event; an image pattern  may point towards a theme</a:t>
            </a:r>
          </a:p>
          <a:p>
            <a:pPr marL="585216" lvl="2" inden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CA" sz="3600" b="1" dirty="0" smtClean="0">
              <a:solidFill>
                <a:srgbClr val="0070C0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n-CA" sz="3000" b="1" dirty="0" smtClean="0">
              <a:solidFill>
                <a:srgbClr val="0070C0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n-CA" sz="3000" b="1" dirty="0" smtClean="0">
              <a:solidFill>
                <a:srgbClr val="00B050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n-CA" sz="3000" b="1" dirty="0" smtClean="0">
              <a:solidFill>
                <a:srgbClr val="00B050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n-CA" sz="3000" b="1" dirty="0" smtClean="0">
              <a:solidFill>
                <a:srgbClr val="00B05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C0000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2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Analyzing a Poem</a:t>
            </a:r>
          </a:p>
          <a:p>
            <a:pPr marL="320040" lvl="1" inden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CA" sz="3200" b="1" dirty="0" smtClean="0">
                <a:solidFill>
                  <a:srgbClr val="0070C0"/>
                </a:solidFill>
              </a:rPr>
              <a:t> Other patterns to look for:</a:t>
            </a:r>
          </a:p>
          <a:p>
            <a:pPr marL="585216" lvl="2" inden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CA" sz="2800" b="1" dirty="0" smtClean="0">
                <a:solidFill>
                  <a:srgbClr val="0070C0"/>
                </a:solidFill>
              </a:rPr>
              <a:t> </a:t>
            </a:r>
            <a:r>
              <a:rPr lang="en-CA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 &amp; style</a:t>
            </a:r>
          </a:p>
          <a:p>
            <a:pPr marL="585216" lvl="2" inden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CA" sz="3200" b="1" dirty="0" smtClean="0">
                <a:solidFill>
                  <a:srgbClr val="0070C0"/>
                </a:solidFill>
              </a:rPr>
              <a:t> </a:t>
            </a:r>
            <a:r>
              <a:rPr lang="en-CA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diction</a:t>
            </a:r>
            <a:r>
              <a:rPr lang="en-CA" sz="3200" b="1" dirty="0" smtClean="0">
                <a:solidFill>
                  <a:srgbClr val="0070C0"/>
                </a:solidFill>
              </a:rPr>
              <a:t> (word choice)</a:t>
            </a:r>
          </a:p>
          <a:p>
            <a:pPr marL="585216" lvl="2" inden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CA" sz="3200" b="1" dirty="0" smtClean="0">
                <a:solidFill>
                  <a:srgbClr val="0070C0"/>
                </a:solidFill>
              </a:rPr>
              <a:t> </a:t>
            </a:r>
            <a:r>
              <a:rPr lang="en-CA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mood</a:t>
            </a:r>
            <a:r>
              <a:rPr lang="en-CA" sz="3200" b="1" dirty="0" smtClean="0">
                <a:solidFill>
                  <a:srgbClr val="0070C0"/>
                </a:solidFill>
              </a:rPr>
              <a:t> (emotional responses generated by the poem)</a:t>
            </a:r>
          </a:p>
          <a:p>
            <a:pPr marL="585216" lvl="2" inden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CA" sz="3200" b="1" dirty="0" smtClean="0">
                <a:solidFill>
                  <a:srgbClr val="0070C0"/>
                </a:solidFill>
              </a:rPr>
              <a:t> </a:t>
            </a:r>
            <a:r>
              <a:rPr lang="en-CA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voice</a:t>
            </a:r>
            <a:r>
              <a:rPr lang="en-CA" sz="3200" b="1" dirty="0" smtClean="0">
                <a:solidFill>
                  <a:srgbClr val="0070C0"/>
                </a:solidFill>
              </a:rPr>
              <a:t> (the “who”: who is speaking? qualities of the speaker/poet—e.g., calm, objective, intense) </a:t>
            </a:r>
          </a:p>
          <a:p>
            <a:pPr marL="585216" lvl="2" inden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CA" sz="3200" b="1" dirty="0" smtClean="0">
                <a:solidFill>
                  <a:srgbClr val="0070C0"/>
                </a:solidFill>
              </a:rPr>
              <a:t> </a:t>
            </a:r>
            <a:r>
              <a:rPr lang="en-CA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tone</a:t>
            </a:r>
            <a:r>
              <a:rPr lang="en-CA" sz="3200" b="1" dirty="0" smtClean="0">
                <a:solidFill>
                  <a:srgbClr val="0070C0"/>
                </a:solidFill>
              </a:rPr>
              <a:t> (the “how”: how poet’s attitude is conveyed—e.g., serious, ironic, comic) </a:t>
            </a:r>
          </a:p>
          <a:p>
            <a:pPr marL="320040" lvl="1" inden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CA" sz="3200" b="1" dirty="0" smtClean="0">
              <a:solidFill>
                <a:srgbClr val="0070C0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n-CA" sz="3000" b="1" dirty="0" smtClean="0">
              <a:solidFill>
                <a:srgbClr val="0070C0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n-CA" sz="3000" b="1" dirty="0" smtClean="0">
              <a:solidFill>
                <a:srgbClr val="00B050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n-CA" sz="3000" b="1" dirty="0" smtClean="0">
              <a:solidFill>
                <a:srgbClr val="00B050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n-CA" sz="3000" b="1" dirty="0" smtClean="0">
              <a:solidFill>
                <a:srgbClr val="00B05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C0000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3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Analyzing a Poem</a:t>
            </a:r>
          </a:p>
          <a:p>
            <a:pPr marL="320040" lvl="1" inden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CA" sz="3200" b="1" dirty="0" smtClean="0">
                <a:solidFill>
                  <a:srgbClr val="0070C0"/>
                </a:solidFill>
              </a:rPr>
              <a:t> Still other patterns play a supportive role;  though they may stand out, they are not good starting places—e.g., </a:t>
            </a:r>
          </a:p>
          <a:p>
            <a:pPr marL="585216" lvl="2" inden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CA" sz="2800" b="1" dirty="0" smtClean="0">
                <a:solidFill>
                  <a:srgbClr val="0070C0"/>
                </a:solidFill>
              </a:rPr>
              <a:t> </a:t>
            </a:r>
            <a:r>
              <a:rPr lang="en-CA" sz="3200" b="1" dirty="0" smtClean="0">
                <a:solidFill>
                  <a:srgbClr val="0070C0"/>
                </a:solidFill>
              </a:rPr>
              <a:t>figurative language</a:t>
            </a:r>
          </a:p>
          <a:p>
            <a:pPr marL="804672" lvl="3" inden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CA" sz="3200" b="1" dirty="0" smtClean="0">
                <a:solidFill>
                  <a:srgbClr val="0070C0"/>
                </a:solidFill>
              </a:rPr>
              <a:t> metaphors, similes, personification, allusions</a:t>
            </a:r>
          </a:p>
          <a:p>
            <a:pPr marL="585216" lvl="2" inden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CA" sz="3200" b="1" dirty="0" smtClean="0">
                <a:solidFill>
                  <a:srgbClr val="0070C0"/>
                </a:solidFill>
              </a:rPr>
              <a:t> sound devices</a:t>
            </a:r>
          </a:p>
          <a:p>
            <a:pPr marL="804672" lvl="3" inden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CA" sz="3000" b="1" dirty="0" smtClean="0">
                <a:solidFill>
                  <a:srgbClr val="0070C0"/>
                </a:solidFill>
              </a:rPr>
              <a:t> alliteration, assonance, consonance</a:t>
            </a:r>
          </a:p>
          <a:p>
            <a:pPr marL="804672" lvl="3" inden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CA" sz="3200" b="1" dirty="0" smtClean="0">
                <a:solidFill>
                  <a:srgbClr val="0070C0"/>
                </a:solidFill>
              </a:rPr>
              <a:t> rhyme</a:t>
            </a:r>
          </a:p>
          <a:p>
            <a:pPr marL="804672" lvl="3" inden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CA" sz="3200" b="1" dirty="0" smtClean="0">
                <a:solidFill>
                  <a:srgbClr val="0070C0"/>
                </a:solidFill>
              </a:rPr>
              <a:t> rhythm/metre</a:t>
            </a:r>
          </a:p>
          <a:p>
            <a:pPr marL="0" indent="0">
              <a:spcAft>
                <a:spcPts val="1800"/>
              </a:spcAft>
              <a:buNone/>
            </a:pPr>
            <a:endParaRPr lang="en-CA" sz="3000" b="1" dirty="0" smtClean="0">
              <a:solidFill>
                <a:srgbClr val="0070C0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n-CA" sz="3000" b="1" dirty="0" smtClean="0">
              <a:solidFill>
                <a:srgbClr val="00B050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n-CA" sz="3000" b="1" dirty="0" smtClean="0">
              <a:solidFill>
                <a:srgbClr val="00B050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n-CA" sz="3000" b="1" dirty="0" smtClean="0">
              <a:solidFill>
                <a:srgbClr val="00B05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C0000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4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Analyzing a Poem</a:t>
            </a:r>
          </a:p>
          <a:p>
            <a:pPr marL="320040" lvl="1" inden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CA" sz="3200" b="1" dirty="0" smtClean="0">
                <a:solidFill>
                  <a:srgbClr val="0070C0"/>
                </a:solidFill>
              </a:rPr>
              <a:t> Poems can be divided into 3 types</a:t>
            </a:r>
          </a:p>
          <a:p>
            <a:pPr lvl="1"/>
            <a:r>
              <a:rPr lang="en-CA" sz="4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LYRIC (“song”) poem</a:t>
            </a:r>
            <a:endParaRPr lang="en-CA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en-CA" sz="4400" b="1" dirty="0" smtClean="0">
                <a:solidFill>
                  <a:srgbClr val="0070C0"/>
                </a:solidFill>
              </a:rPr>
              <a:t> evokes a brief/intense experience</a:t>
            </a:r>
            <a:endParaRPr lang="en-CA" sz="4400" dirty="0" smtClean="0">
              <a:solidFill>
                <a:srgbClr val="0070C0"/>
              </a:solidFill>
            </a:endParaRPr>
          </a:p>
          <a:p>
            <a:pPr lvl="2"/>
            <a:r>
              <a:rPr lang="en-CA" sz="4400" b="1" dirty="0" smtClean="0">
                <a:solidFill>
                  <a:srgbClr val="0070C0"/>
                </a:solidFill>
              </a:rPr>
              <a:t> descriptive</a:t>
            </a:r>
            <a:endParaRPr lang="en-CA" sz="4400" dirty="0" smtClean="0">
              <a:solidFill>
                <a:srgbClr val="0070C0"/>
              </a:solidFill>
            </a:endParaRPr>
          </a:p>
          <a:p>
            <a:pPr lvl="2"/>
            <a:r>
              <a:rPr lang="en-CA" sz="4400" b="1" dirty="0" smtClean="0">
                <a:solidFill>
                  <a:srgbClr val="0070C0"/>
                </a:solidFill>
              </a:rPr>
              <a:t> appeals to senses</a:t>
            </a:r>
            <a:endParaRPr lang="en-CA" sz="4400" dirty="0" smtClean="0">
              <a:solidFill>
                <a:srgbClr val="0070C0"/>
              </a:solidFill>
            </a:endParaRPr>
          </a:p>
          <a:p>
            <a:pPr marL="320040" lvl="1" inden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CA" sz="3000" b="1" dirty="0" smtClean="0">
              <a:solidFill>
                <a:srgbClr val="0070C0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n-CA" sz="3000" b="1" dirty="0" smtClean="0">
              <a:solidFill>
                <a:srgbClr val="00B050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n-CA" sz="3000" b="1" dirty="0" smtClean="0">
              <a:solidFill>
                <a:srgbClr val="00B050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n-CA" sz="3000" b="1" dirty="0" smtClean="0">
              <a:solidFill>
                <a:srgbClr val="00B05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C0000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5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Analyzing a Poem</a:t>
            </a:r>
          </a:p>
          <a:p>
            <a:pPr marL="320040" lvl="1" inden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CA" sz="3200" b="1" dirty="0" smtClean="0">
                <a:solidFill>
                  <a:srgbClr val="0070C0"/>
                </a:solidFill>
              </a:rPr>
              <a:t> Poems can be divided into 3 types</a:t>
            </a:r>
          </a:p>
          <a:p>
            <a:pPr lvl="1"/>
            <a:r>
              <a:rPr lang="en-CA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Narrative poem</a:t>
            </a:r>
          </a:p>
          <a:p>
            <a:pPr lvl="2"/>
            <a:r>
              <a:rPr lang="en-CA" sz="3800" b="1" dirty="0" smtClean="0">
                <a:solidFill>
                  <a:srgbClr val="FF0000"/>
                </a:solidFill>
              </a:rPr>
              <a:t> </a:t>
            </a:r>
            <a:r>
              <a:rPr lang="en-CA" sz="4400" b="1" dirty="0" smtClean="0">
                <a:solidFill>
                  <a:srgbClr val="0070C0"/>
                </a:solidFill>
              </a:rPr>
              <a:t>tells a story</a:t>
            </a:r>
          </a:p>
          <a:p>
            <a:pPr lvl="2"/>
            <a:r>
              <a:rPr lang="en-CA" sz="4400" b="1" dirty="0" smtClean="0">
                <a:solidFill>
                  <a:srgbClr val="0070C0"/>
                </a:solidFill>
              </a:rPr>
              <a:t> may have characters, setting, situation, incident, plot</a:t>
            </a:r>
          </a:p>
          <a:p>
            <a:pPr lvl="2"/>
            <a:r>
              <a:rPr lang="en-CA" sz="4400" b="1" dirty="0" smtClean="0">
                <a:solidFill>
                  <a:srgbClr val="0070C0"/>
                </a:solidFill>
              </a:rPr>
              <a:t> literal (surface) vs. figurative (“hidden”) story</a:t>
            </a:r>
          </a:p>
          <a:p>
            <a:pPr lvl="2"/>
            <a:endParaRPr lang="en-CA" sz="4400" dirty="0" smtClean="0">
              <a:solidFill>
                <a:srgbClr val="FF0000"/>
              </a:solidFill>
            </a:endParaRPr>
          </a:p>
          <a:p>
            <a:pPr marL="320040" lvl="1" inden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CA" sz="3000" b="1" dirty="0" smtClean="0">
              <a:solidFill>
                <a:srgbClr val="0070C0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n-CA" sz="3000" b="1" dirty="0" smtClean="0">
              <a:solidFill>
                <a:srgbClr val="00B050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n-CA" sz="3000" b="1" dirty="0" smtClean="0">
              <a:solidFill>
                <a:srgbClr val="00B050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n-CA" sz="3000" b="1" dirty="0" smtClean="0">
              <a:solidFill>
                <a:srgbClr val="00B05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C0000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6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Analyzing a Poem</a:t>
            </a:r>
          </a:p>
          <a:p>
            <a:pPr marL="320040" lvl="1" inden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CA" sz="3200" b="1" dirty="0" smtClean="0">
                <a:solidFill>
                  <a:srgbClr val="0070C0"/>
                </a:solidFill>
              </a:rPr>
              <a:t> Poems can be divided into 3 types</a:t>
            </a:r>
          </a:p>
          <a:p>
            <a:pPr lvl="1"/>
            <a:r>
              <a:rPr lang="en-CA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Meditative</a:t>
            </a:r>
            <a:r>
              <a:rPr lang="en-CA" sz="4400" b="1" dirty="0" smtClean="0">
                <a:solidFill>
                  <a:srgbClr val="FF0000"/>
                </a:solidFill>
              </a:rPr>
              <a:t> poem</a:t>
            </a:r>
            <a:endParaRPr lang="en-CA" sz="4400" dirty="0" smtClean="0">
              <a:solidFill>
                <a:srgbClr val="FF0000"/>
              </a:solidFill>
            </a:endParaRPr>
          </a:p>
          <a:p>
            <a:pPr lvl="2"/>
            <a:r>
              <a:rPr lang="en-CA" sz="4400" b="1" dirty="0" smtClean="0">
                <a:solidFill>
                  <a:srgbClr val="FF0000"/>
                </a:solidFill>
              </a:rPr>
              <a:t> </a:t>
            </a:r>
            <a:r>
              <a:rPr lang="en-CA" sz="4400" b="1" dirty="0" smtClean="0">
                <a:solidFill>
                  <a:srgbClr val="0070C0"/>
                </a:solidFill>
              </a:rPr>
              <a:t>focuses on ideas, new perspective</a:t>
            </a:r>
            <a:endParaRPr lang="en-CA" sz="4400" dirty="0" smtClean="0">
              <a:solidFill>
                <a:srgbClr val="0070C0"/>
              </a:solidFill>
            </a:endParaRPr>
          </a:p>
          <a:p>
            <a:pPr lvl="2"/>
            <a:r>
              <a:rPr lang="en-CA" sz="4400" b="1" dirty="0" smtClean="0">
                <a:solidFill>
                  <a:srgbClr val="0070C0"/>
                </a:solidFill>
              </a:rPr>
              <a:t> abstract, impersonal</a:t>
            </a:r>
            <a:endParaRPr lang="en-CA" sz="4400" dirty="0" smtClean="0">
              <a:solidFill>
                <a:srgbClr val="0070C0"/>
              </a:solidFill>
            </a:endParaRPr>
          </a:p>
          <a:p>
            <a:pPr lvl="2"/>
            <a:r>
              <a:rPr lang="en-CA" sz="4400" b="1" dirty="0" smtClean="0">
                <a:solidFill>
                  <a:srgbClr val="0070C0"/>
                </a:solidFill>
              </a:rPr>
              <a:t> tone may be important (e.g., irony)</a:t>
            </a:r>
            <a:endParaRPr lang="en-CA" sz="4400" dirty="0" smtClean="0">
              <a:solidFill>
                <a:srgbClr val="0070C0"/>
              </a:solidFill>
            </a:endParaRPr>
          </a:p>
          <a:p>
            <a:pPr lvl="2"/>
            <a:endParaRPr lang="en-CA" sz="4400" dirty="0" smtClean="0">
              <a:solidFill>
                <a:srgbClr val="FF0000"/>
              </a:solidFill>
            </a:endParaRPr>
          </a:p>
          <a:p>
            <a:pPr marL="320040" lvl="1" inden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CA" sz="3000" b="1" dirty="0" smtClean="0">
              <a:solidFill>
                <a:srgbClr val="0070C0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n-CA" sz="3000" b="1" dirty="0" smtClean="0">
              <a:solidFill>
                <a:srgbClr val="00B050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n-CA" sz="3000" b="1" dirty="0" smtClean="0">
              <a:solidFill>
                <a:srgbClr val="00B050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n-CA" sz="3000" b="1" dirty="0" smtClean="0">
              <a:solidFill>
                <a:srgbClr val="00B05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C0000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7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CA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Analyzing a Poem II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CA" sz="3200" b="1" dirty="0" smtClean="0">
                <a:solidFill>
                  <a:srgbClr val="0070C0"/>
                </a:solidFill>
              </a:rPr>
              <a:t>For more on poetic analyses see “An Introduction to Poetry” [M]</a:t>
            </a:r>
          </a:p>
          <a:p>
            <a:pPr marL="320040" lvl="1" indent="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CA" sz="3200" b="1" dirty="0" smtClean="0">
                <a:solidFill>
                  <a:srgbClr val="0070C0"/>
                </a:solidFill>
              </a:rPr>
              <a:t> Should include a brief introduction (longer for longer analyses) that summarizes your approach to the poem</a:t>
            </a:r>
          </a:p>
          <a:p>
            <a:pPr marL="585216" lvl="2" indent="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CA" sz="3000" b="1" dirty="0" smtClean="0">
                <a:solidFill>
                  <a:srgbClr val="0070C0"/>
                </a:solidFill>
              </a:rPr>
              <a:t> i.e., what specific features are you considering and how do they relate to the poem’s theme?</a:t>
            </a:r>
          </a:p>
          <a:p>
            <a:pPr marL="320040" lvl="1" inden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CA" sz="3200" b="1" dirty="0" smtClean="0">
                <a:solidFill>
                  <a:srgbClr val="0070C0"/>
                </a:solidFill>
              </a:rPr>
              <a:t> In general, every point you make should be followed by at least one specific reference to the poem (include line #)</a:t>
            </a:r>
          </a:p>
          <a:p>
            <a:pPr marL="585216" lvl="2" inden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CA" sz="3200" b="1" dirty="0" smtClean="0">
                <a:solidFill>
                  <a:srgbClr val="0070C0"/>
                </a:solidFill>
              </a:rPr>
              <a:t> e.g., (Thomas line 8)  </a:t>
            </a:r>
          </a:p>
          <a:p>
            <a:pPr marL="0" indent="0">
              <a:spcAft>
                <a:spcPts val="1800"/>
              </a:spcAft>
              <a:buNone/>
            </a:pPr>
            <a:endParaRPr lang="en-CA" sz="3000" b="1" dirty="0" smtClean="0">
              <a:solidFill>
                <a:srgbClr val="0070C0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n-CA" sz="3000" b="1" dirty="0" smtClean="0">
              <a:solidFill>
                <a:srgbClr val="00B050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n-CA" sz="3000" b="1" dirty="0" smtClean="0">
              <a:solidFill>
                <a:srgbClr val="00B050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n-CA" sz="3000" b="1" dirty="0" smtClean="0">
              <a:solidFill>
                <a:srgbClr val="00B05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C0000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8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Analyzing a Poem II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CA" sz="3200" b="1" dirty="0" smtClean="0">
                <a:solidFill>
                  <a:srgbClr val="0070C0"/>
                </a:solidFill>
              </a:rPr>
              <a:t>The best poetic analyses are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None/>
            </a:pPr>
            <a:r>
              <a:rPr lang="en-CA" sz="3200" b="1" dirty="0" smtClean="0">
                <a:solidFill>
                  <a:srgbClr val="0070C0"/>
                </a:solidFill>
              </a:rPr>
              <a:t>1) </a:t>
            </a:r>
            <a:r>
              <a:rPr lang="en-CA" sz="3200" b="1" dirty="0" smtClean="0">
                <a:solidFill>
                  <a:schemeClr val="bg1"/>
                </a:solidFill>
              </a:rPr>
              <a:t>Coherent</a:t>
            </a:r>
          </a:p>
          <a:p>
            <a:pPr marL="834390" lvl="1" indent="-51435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CA" sz="3200" b="1" dirty="0" smtClean="0">
                <a:solidFill>
                  <a:srgbClr val="0070C0"/>
                </a:solidFill>
              </a:rPr>
              <a:t>Makes sense, is easy to follow, hangs together</a:t>
            </a:r>
          </a:p>
          <a:p>
            <a:pPr marL="742950" indent="-742950">
              <a:lnSpc>
                <a:spcPct val="120000"/>
              </a:lnSpc>
              <a:spcBef>
                <a:spcPts val="600"/>
              </a:spcBef>
              <a:buNone/>
            </a:pPr>
            <a:r>
              <a:rPr lang="en-CA" sz="3200" b="1" dirty="0" smtClean="0">
                <a:solidFill>
                  <a:srgbClr val="0070C0"/>
                </a:solidFill>
              </a:rPr>
              <a:t>2) </a:t>
            </a:r>
            <a:r>
              <a:rPr lang="en-CA" sz="3200" b="1" dirty="0" smtClean="0">
                <a:solidFill>
                  <a:schemeClr val="bg1"/>
                </a:solidFill>
              </a:rPr>
              <a:t>Consistent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CA" sz="3200" b="1" dirty="0" smtClean="0">
                <a:solidFill>
                  <a:srgbClr val="0070C0"/>
                </a:solidFill>
              </a:rPr>
              <a:t>Points are consistent with other points;  does not exaggerate the importance of one aspect of the poem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3200" b="1" dirty="0" smtClean="0">
                <a:solidFill>
                  <a:srgbClr val="0070C0"/>
                </a:solidFill>
              </a:rPr>
              <a:t>3) </a:t>
            </a:r>
            <a:r>
              <a:rPr lang="en-CA" sz="3200" b="1" dirty="0" smtClean="0">
                <a:solidFill>
                  <a:schemeClr val="bg1"/>
                </a:solidFill>
              </a:rPr>
              <a:t>Complex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CA" sz="3200" b="1" dirty="0" smtClean="0">
                <a:solidFill>
                  <a:srgbClr val="0070C0"/>
                </a:solidFill>
              </a:rPr>
              <a:t>Goes beyond a surface reading of a work; challenges a reader</a:t>
            </a:r>
          </a:p>
          <a:p>
            <a:pPr marL="1328166" lvl="2" indent="0">
              <a:spcBef>
                <a:spcPts val="600"/>
              </a:spcBef>
              <a:buNone/>
            </a:pPr>
            <a:endParaRPr lang="en-CA" b="1" dirty="0" smtClean="0">
              <a:solidFill>
                <a:srgbClr val="0070C0"/>
              </a:solidFill>
            </a:endParaRPr>
          </a:p>
          <a:p>
            <a:pPr marL="1328166" lvl="2" indent="-74295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q"/>
            </a:pPr>
            <a:endParaRPr lang="en-CA" b="1" dirty="0" smtClean="0">
              <a:solidFill>
                <a:srgbClr val="0070C0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n-CA" sz="3000" b="1" dirty="0" smtClean="0">
              <a:solidFill>
                <a:srgbClr val="00B050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n-CA" sz="3000" b="1" dirty="0" smtClean="0">
              <a:solidFill>
                <a:srgbClr val="00B050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n-CA" sz="3000" b="1" dirty="0" smtClean="0">
              <a:solidFill>
                <a:srgbClr val="00B05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C00000"/>
              </a:solidFill>
            </a:endParaRPr>
          </a:p>
          <a:p>
            <a:pPr algn="ctr">
              <a:buNone/>
            </a:pPr>
            <a:endParaRPr lang="en-CA" sz="30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>
                <a:solidFill>
                  <a:prstClr val="white">
                    <a:shade val="50000"/>
                  </a:prstClr>
                </a:solidFill>
              </a:rPr>
              <a:pPr/>
              <a:t>9</a:t>
            </a:fld>
            <a:endParaRPr lang="en-CA">
              <a:solidFill>
                <a:prstClr val="white">
                  <a:shade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2954</TotalTime>
  <Words>545</Words>
  <Application>Microsoft Office PowerPoint</Application>
  <PresentationFormat>On-screen Show (4:3)</PresentationFormat>
  <Paragraphs>135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UVic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mistress’ eyes are nothing like the sun</dc:title>
  <dc:creator>Eric </dc:creator>
  <cp:lastModifiedBy>Eric </cp:lastModifiedBy>
  <cp:revision>263</cp:revision>
  <dcterms:created xsi:type="dcterms:W3CDTF">2011-05-15T14:38:19Z</dcterms:created>
  <dcterms:modified xsi:type="dcterms:W3CDTF">2011-05-20T05:51:29Z</dcterms:modified>
</cp:coreProperties>
</file>