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1" r:id="rId2"/>
    <p:sldId id="300" r:id="rId3"/>
    <p:sldId id="280" r:id="rId4"/>
    <p:sldId id="281" r:id="rId5"/>
    <p:sldId id="276" r:id="rId6"/>
    <p:sldId id="278" r:id="rId7"/>
    <p:sldId id="282" r:id="rId8"/>
    <p:sldId id="283" r:id="rId9"/>
    <p:sldId id="284" r:id="rId10"/>
    <p:sldId id="287" r:id="rId11"/>
    <p:sldId id="294" r:id="rId12"/>
    <p:sldId id="299" r:id="rId13"/>
    <p:sldId id="288" r:id="rId14"/>
    <p:sldId id="322" r:id="rId15"/>
    <p:sldId id="290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2688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9855-E4BD-4557-AF12-409848242D85}" type="datetimeFigureOut">
              <a:rPr lang="en-CA" smtClean="0"/>
              <a:pPr/>
              <a:t>26/02/2012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C92AA-5966-413E-ACA4-14FCF393E9F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5E30-95C2-432C-87FD-32693D3C5C0D}" type="datetimeFigureOut">
              <a:rPr lang="en-CA" smtClean="0"/>
              <a:pPr/>
              <a:t>26/02/2012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FFDB2-D170-4C11-8591-774F68999AA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66389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</a:t>
            </a:r>
            <a:r>
              <a:rPr lang="en-CA" smtClean="0"/>
              <a:t>reverse clauses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</a:t>
            </a:r>
            <a:r>
              <a:rPr lang="en-CA" smtClean="0"/>
              <a:t>reverse clauses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</a:t>
            </a:r>
            <a:r>
              <a:rPr lang="en-CA" smtClean="0"/>
              <a:t>reverse clauses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Can </a:t>
            </a:r>
            <a:r>
              <a:rPr lang="en-CA" smtClean="0"/>
              <a:t>reverse clauses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FFDB2-D170-4C11-8591-774F68999AA6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199E-03F1-4281-88D3-7F159870E8A5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D2B2-500C-4A55-98E4-9484032E9236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4436-BD6E-4BA4-9A59-2E467DE47C9D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9F6E-AFD8-4AC4-85C0-AF79E532FD98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9406-0B30-43B6-A4AC-8EF321B11A25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8C8-26C6-4E05-B00D-19E61BCAB27D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9AAE-3A9A-4AF4-B99E-3C111469B3D3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739-76D1-47C6-A883-F0199C203509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BA1F-3036-4F74-97DD-2C62F28F097C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7FFB-90F2-4AE6-9296-1C21319A68C4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2DB0-BC1F-463B-A9B5-00B8F0A180C2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A4A62B-6675-4708-94DC-AF51C3DD81A6}" type="datetime1">
              <a:rPr lang="en-CA" smtClean="0"/>
              <a:pPr/>
              <a:t>26/02/2012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82DA8F-6D7B-474B-9C62-BF3B9B5D1F7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b="0" dirty="0" smtClean="0">
                <a:solidFill>
                  <a:schemeClr val="tx1"/>
                </a:solidFill>
                <a:effectLst/>
              </a:rPr>
              <a:t>Fragments (p. 138)</a:t>
            </a:r>
            <a:endParaRPr lang="en-CA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000" dirty="0" smtClean="0"/>
              <a:t>Fragment = incomplete sentence</a:t>
            </a:r>
          </a:p>
          <a:p>
            <a:pPr>
              <a:buNone/>
            </a:pPr>
            <a:r>
              <a:rPr lang="en-CA" sz="3000" dirty="0" smtClean="0"/>
              <a:t>Type 1: missing subject, predicate, or </a:t>
            </a:r>
            <a:r>
              <a:rPr lang="en-CA" sz="3000" dirty="0" smtClean="0"/>
              <a:t>both</a:t>
            </a:r>
          </a:p>
          <a:p>
            <a:pPr>
              <a:buNone/>
            </a:pPr>
            <a:endParaRPr lang="en-CA" sz="3000" dirty="0" smtClean="0"/>
          </a:p>
          <a:p>
            <a:pPr algn="ctr">
              <a:buNone/>
            </a:pPr>
            <a:r>
              <a:rPr lang="en-CA" sz="3000" dirty="0" smtClean="0"/>
              <a:t>All students in my English classes</a:t>
            </a:r>
          </a:p>
          <a:p>
            <a:pPr algn="ctr">
              <a:buNone/>
            </a:pPr>
            <a:r>
              <a:rPr lang="en-CA" sz="3000" dirty="0" smtClean="0"/>
              <a:t>(no predicate</a:t>
            </a:r>
            <a:r>
              <a:rPr lang="en-CA" sz="3000" dirty="0" smtClean="0"/>
              <a:t>)</a:t>
            </a:r>
          </a:p>
          <a:p>
            <a:pPr algn="ctr">
              <a:buNone/>
            </a:pPr>
            <a:endParaRPr lang="en-CA" sz="3000" dirty="0" smtClean="0"/>
          </a:p>
          <a:p>
            <a:pPr>
              <a:buNone/>
            </a:pPr>
            <a:r>
              <a:rPr lang="en-CA" sz="3000" dirty="0" smtClean="0"/>
              <a:t>All students in my English classes will improve their ability to analyze literary works.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  <a:effectLst/>
              </a:rPr>
              <a:t>Joining Clauses</a:t>
            </a: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sz="3000" dirty="0" smtClean="0"/>
              <a:t>Subordinating conjunctions ( p. 133) join independent + dependent clauses to make complex sentences. (p. 133)</a:t>
            </a:r>
          </a:p>
          <a:p>
            <a:pPr>
              <a:buNone/>
            </a:pPr>
            <a:r>
              <a:rPr lang="en-CA" sz="3000" dirty="0" smtClean="0"/>
              <a:t>1 </a:t>
            </a:r>
            <a:r>
              <a:rPr lang="en-CA" sz="3000" dirty="0" err="1" smtClean="0"/>
              <a:t>indep</a:t>
            </a:r>
            <a:r>
              <a:rPr lang="en-CA" sz="3000" dirty="0" smtClean="0"/>
              <a:t>. + 1 or more dependent clauses = complex sentence</a:t>
            </a:r>
          </a:p>
          <a:p>
            <a:pPr>
              <a:buNone/>
            </a:pPr>
            <a:r>
              <a:rPr lang="en-CA" sz="3000" dirty="0" smtClean="0"/>
              <a:t>Example of complex </a:t>
            </a:r>
            <a:r>
              <a:rPr lang="en-CA" sz="3000" dirty="0" smtClean="0"/>
              <a:t>sentence:</a:t>
            </a:r>
            <a:endParaRPr lang="en-CA" sz="3000" dirty="0" smtClean="0"/>
          </a:p>
          <a:p>
            <a:pPr algn="ctr">
              <a:buNone/>
            </a:pPr>
            <a:r>
              <a:rPr lang="en-CA" sz="3000" u="sng" dirty="0" smtClean="0"/>
              <a:t>When</a:t>
            </a:r>
            <a:r>
              <a:rPr lang="en-CA" sz="3000" dirty="0" smtClean="0"/>
              <a:t> I was twelve, my mother announced </a:t>
            </a:r>
            <a:r>
              <a:rPr lang="en-CA" sz="3000" u="sng" dirty="0" smtClean="0"/>
              <a:t>that</a:t>
            </a:r>
            <a:r>
              <a:rPr lang="en-CA" sz="3000" dirty="0" smtClean="0"/>
              <a:t> we were going to Salt Lake </a:t>
            </a:r>
            <a:r>
              <a:rPr lang="en-CA" sz="3000" dirty="0" smtClean="0"/>
              <a:t>City.</a:t>
            </a:r>
            <a:endParaRPr lang="en-CA" sz="3000" dirty="0" smtClean="0"/>
          </a:p>
          <a:p>
            <a:pPr>
              <a:buNone/>
            </a:pPr>
            <a:endParaRPr lang="en-CA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10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 smtClean="0"/>
              <a:t>Underline the independent clause(s), circle the joiner, and place parentheses around the dependent clause (if there is one).</a:t>
            </a:r>
          </a:p>
          <a:p>
            <a:pPr>
              <a:buNone/>
            </a:pPr>
            <a:r>
              <a:rPr lang="en-CA" dirty="0" smtClean="0"/>
              <a:t>1. The class average was low in the first term, but it has gone up in the second.</a:t>
            </a:r>
          </a:p>
          <a:p>
            <a:pPr>
              <a:buNone/>
            </a:pPr>
            <a:r>
              <a:rPr lang="en-CA" dirty="0" smtClean="0"/>
              <a:t>2. Since the beginning of time, people have worn fur for warmth.</a:t>
            </a:r>
          </a:p>
          <a:p>
            <a:pPr>
              <a:buNone/>
            </a:pPr>
            <a:r>
              <a:rPr lang="en-CA" dirty="0" smtClean="0"/>
              <a:t>3. Snowboarding began in the early 70s, and it has grown in popularity ever since.</a:t>
            </a:r>
          </a:p>
          <a:p>
            <a:pPr>
              <a:buNone/>
            </a:pPr>
            <a:r>
              <a:rPr lang="en-CA" dirty="0" smtClean="0"/>
              <a:t>4. Music is essential in schools because it gives students a chance to excel in a non-academic subject.</a:t>
            </a:r>
          </a:p>
          <a:p>
            <a:pPr>
              <a:buNone/>
            </a:pPr>
            <a:r>
              <a:rPr lang="en-CA" dirty="0" smtClean="0"/>
              <a:t>5. I was surprised when she bought two new tires for the car.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067944" y="4725144"/>
            <a:ext cx="864096" cy="576064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6012160" y="3356992"/>
            <a:ext cx="1224136" cy="64807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7380312" y="2420888"/>
            <a:ext cx="720080" cy="576064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71600" y="980728"/>
            <a:ext cx="720080" cy="576064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80"/>
          </a:xfrm>
        </p:spPr>
        <p:txBody>
          <a:bodyPr>
            <a:normAutofit/>
          </a:bodyPr>
          <a:lstStyle/>
          <a:p>
            <a:r>
              <a:rPr lang="en-CA" dirty="0" smtClean="0"/>
              <a:t>1. </a:t>
            </a:r>
            <a:r>
              <a:rPr lang="en-CA" u="sng" dirty="0" smtClean="0"/>
              <a:t>The class average was low in the first term</a:t>
            </a:r>
            <a:r>
              <a:rPr lang="en-CA" dirty="0" smtClean="0"/>
              <a:t>, but </a:t>
            </a:r>
            <a:r>
              <a:rPr lang="en-CA" u="sng" dirty="0" smtClean="0"/>
              <a:t>it has gone up in the second</a:t>
            </a:r>
            <a:r>
              <a:rPr lang="en-CA" dirty="0" smtClean="0"/>
              <a:t>.</a:t>
            </a:r>
          </a:p>
          <a:p>
            <a:r>
              <a:rPr lang="en-CA" dirty="0" smtClean="0"/>
              <a:t>2. (Since the beginning of time), </a:t>
            </a:r>
            <a:r>
              <a:rPr lang="en-CA" u="sng" dirty="0" smtClean="0"/>
              <a:t>people have worn fur for warmth</a:t>
            </a:r>
            <a:r>
              <a:rPr lang="en-CA" dirty="0" smtClean="0"/>
              <a:t>.</a:t>
            </a:r>
          </a:p>
          <a:p>
            <a:r>
              <a:rPr lang="en-CA" dirty="0" smtClean="0"/>
              <a:t>3. </a:t>
            </a:r>
            <a:r>
              <a:rPr lang="en-CA" u="sng" dirty="0" smtClean="0"/>
              <a:t>Snowboarding began in the early 70s</a:t>
            </a:r>
            <a:r>
              <a:rPr lang="en-CA" dirty="0" smtClean="0"/>
              <a:t>, and </a:t>
            </a:r>
            <a:r>
              <a:rPr lang="en-CA" u="sng" dirty="0" smtClean="0"/>
              <a:t>it has grown in popularity ever since</a:t>
            </a:r>
            <a:r>
              <a:rPr lang="en-CA" dirty="0" smtClean="0"/>
              <a:t>.</a:t>
            </a:r>
          </a:p>
          <a:p>
            <a:r>
              <a:rPr lang="en-CA" dirty="0" smtClean="0"/>
              <a:t>4. </a:t>
            </a:r>
            <a:r>
              <a:rPr lang="en-CA" u="sng" dirty="0" smtClean="0"/>
              <a:t>Music is essential in schools</a:t>
            </a:r>
            <a:r>
              <a:rPr lang="en-CA" dirty="0" smtClean="0"/>
              <a:t> (because it gives students a chance to excel in a non-academic subject.)</a:t>
            </a:r>
          </a:p>
          <a:p>
            <a:r>
              <a:rPr lang="en-CA" dirty="0" smtClean="0"/>
              <a:t>5. </a:t>
            </a:r>
            <a:r>
              <a:rPr lang="en-CA" u="sng" dirty="0" smtClean="0"/>
              <a:t>I was surprised </a:t>
            </a:r>
            <a:r>
              <a:rPr lang="en-CA" dirty="0" smtClean="0"/>
              <a:t>(when she bought two new tires for the car.)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dirty="0" smtClean="0"/>
              <a:t>Fragment errors from your writing</a:t>
            </a:r>
          </a:p>
          <a:p>
            <a:pPr>
              <a:buNone/>
            </a:pPr>
            <a:r>
              <a:rPr lang="en-CA" dirty="0" smtClean="0"/>
              <a:t>Error: Personification is shown in lines 29-30. As the frogs offer “obscene threats.”</a:t>
            </a:r>
          </a:p>
          <a:p>
            <a:pPr>
              <a:buNone/>
            </a:pPr>
            <a:r>
              <a:rPr lang="en-CA" dirty="0" smtClean="0"/>
              <a:t>Fixed: Personification is shown in lines 29-30 as the frogs offer “obscene threats.”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Hardy creates a feeling of hopelessness and despair. A time when everyone is in their homes.</a:t>
            </a:r>
          </a:p>
          <a:p>
            <a:pPr>
              <a:buNone/>
            </a:pPr>
            <a:r>
              <a:rPr lang="en-CA" dirty="0" smtClean="0"/>
              <a:t>Hardy creates a feeling of hopelessness and despair, a time when everyone is in their homes.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  <a:effectLst/>
              </a:rPr>
              <a:t>Errors of Joining (p. 139)</a:t>
            </a: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Run-on sentence =  joining two independent clauses (sentences) without anything in between</a:t>
            </a:r>
          </a:p>
          <a:p>
            <a:pPr algn="ctr">
              <a:buNone/>
            </a:pPr>
            <a:r>
              <a:rPr lang="en-CA" dirty="0" err="1" smtClean="0"/>
              <a:t>Torvald</a:t>
            </a:r>
            <a:r>
              <a:rPr lang="en-CA" dirty="0" smtClean="0"/>
              <a:t> uses demeaning phrases showing </a:t>
            </a:r>
            <a:r>
              <a:rPr lang="en-CA" u="sng" dirty="0" smtClean="0"/>
              <a:t>ownership he</a:t>
            </a:r>
            <a:r>
              <a:rPr lang="en-CA" dirty="0" smtClean="0"/>
              <a:t> even calls her "my little squirrel.“ </a:t>
            </a:r>
          </a:p>
          <a:p>
            <a:pPr>
              <a:buNone/>
            </a:pPr>
            <a:r>
              <a:rPr lang="en-CA" dirty="0" smtClean="0"/>
              <a:t>Fixed: </a:t>
            </a:r>
          </a:p>
          <a:p>
            <a:pPr algn="ctr">
              <a:buNone/>
            </a:pPr>
            <a:r>
              <a:rPr lang="en-CA" u="sng" dirty="0" smtClean="0"/>
              <a:t>; he </a:t>
            </a:r>
            <a:r>
              <a:rPr lang="en-CA" dirty="0" smtClean="0"/>
              <a:t>even calls her "my little squirrel."</a:t>
            </a:r>
          </a:p>
          <a:p>
            <a:pPr algn="ctr">
              <a:buNone/>
            </a:pPr>
            <a:r>
              <a:rPr lang="en-CA" u="sng" dirty="0" smtClean="0"/>
              <a:t>, and he </a:t>
            </a:r>
            <a:r>
              <a:rPr lang="en-CA" dirty="0" smtClean="0"/>
              <a:t>even calls her "my little squirrel."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14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  <a:effectLst/>
              </a:rPr>
              <a:t>Errors of Joining (pp. 138-139)</a:t>
            </a: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sz="3200" dirty="0" smtClean="0"/>
              <a:t>Comma splice</a:t>
            </a:r>
          </a:p>
          <a:p>
            <a:pPr>
              <a:buNone/>
            </a:pPr>
            <a:r>
              <a:rPr lang="en-CA" sz="3200" dirty="0" smtClean="0"/>
              <a:t>-a serious error in sentence construction</a:t>
            </a:r>
          </a:p>
          <a:p>
            <a:pPr>
              <a:buNone/>
            </a:pPr>
            <a:r>
              <a:rPr lang="en-CA" sz="3200" dirty="0" smtClean="0"/>
              <a:t>-often occurs if two clauses are closely related</a:t>
            </a:r>
          </a:p>
          <a:p>
            <a:pPr>
              <a:buNone/>
            </a:pPr>
            <a:r>
              <a:rPr lang="en-CA" sz="3200" dirty="0" smtClean="0"/>
              <a:t>-often occurs if the second clause begins with a pronoun (e.g., he, she, they, it)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15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88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Comma splice = </a:t>
            </a:r>
          </a:p>
          <a:p>
            <a:pPr>
              <a:buNone/>
            </a:pPr>
            <a:r>
              <a:rPr lang="en-CA" dirty="0" smtClean="0"/>
              <a:t>joining two independent clauses (sentences) with only a comma</a:t>
            </a:r>
          </a:p>
          <a:p>
            <a:pPr algn="ctr">
              <a:buNone/>
            </a:pPr>
            <a:r>
              <a:rPr lang="en-CA" dirty="0" smtClean="0"/>
              <a:t>The ending ties into the story's main </a:t>
            </a:r>
            <a:r>
              <a:rPr lang="en-CA" u="sng" dirty="0" smtClean="0"/>
              <a:t>theme, it </a:t>
            </a:r>
            <a:r>
              <a:rPr lang="en-CA" dirty="0" smtClean="0"/>
              <a:t>shows the girls trying to go on with their daily lives.</a:t>
            </a:r>
          </a:p>
          <a:p>
            <a:pPr>
              <a:buNone/>
            </a:pPr>
            <a:r>
              <a:rPr lang="en-CA" dirty="0" smtClean="0"/>
              <a:t>Fixed: The ending ties into the story's main theme</a:t>
            </a:r>
            <a:r>
              <a:rPr lang="en-CA" u="sng" dirty="0" smtClean="0"/>
              <a:t>, for it </a:t>
            </a:r>
            <a:r>
              <a:rPr lang="en-CA" dirty="0" smtClean="0"/>
              <a:t>shows the girls trying to go on with their daily lives. </a:t>
            </a:r>
          </a:p>
          <a:p>
            <a:pPr algn="ctr">
              <a:buNone/>
            </a:pPr>
            <a:r>
              <a:rPr lang="en-CA" dirty="0" smtClean="0"/>
              <a:t>The ending ties into the story's main theme</a:t>
            </a:r>
            <a:r>
              <a:rPr lang="en-CA" u="sng" dirty="0" smtClean="0"/>
              <a:t>: it </a:t>
            </a:r>
            <a:r>
              <a:rPr lang="en-CA" dirty="0" smtClean="0"/>
              <a:t>shows the girls trying to go on with their daily lives. 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16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b="0" dirty="0" smtClean="0">
                <a:solidFill>
                  <a:schemeClr val="tx1"/>
                </a:solidFill>
                <a:effectLst/>
              </a:rPr>
              <a:t>Fragments</a:t>
            </a:r>
            <a:endParaRPr lang="en-CA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dirty="0" smtClean="0"/>
              <a:t>Fragment = incomplete sentence</a:t>
            </a:r>
          </a:p>
          <a:p>
            <a:pPr>
              <a:buNone/>
            </a:pPr>
            <a:r>
              <a:rPr lang="en-CA" sz="3200" dirty="0" smtClean="0"/>
              <a:t>Type 1: missing subject, predicate, or both</a:t>
            </a:r>
          </a:p>
          <a:p>
            <a:pPr algn="ctr">
              <a:buNone/>
            </a:pPr>
            <a:endParaRPr lang="en-CA" sz="3200" dirty="0" smtClean="0"/>
          </a:p>
          <a:p>
            <a:pPr algn="ctr">
              <a:buNone/>
            </a:pPr>
            <a:r>
              <a:rPr lang="en-CA" sz="3200" dirty="0" smtClean="0"/>
              <a:t>The </a:t>
            </a:r>
            <a:r>
              <a:rPr lang="en-CA" sz="3200" dirty="0" smtClean="0"/>
              <a:t>child went often to the dam. Revealing his fascination with it.</a:t>
            </a:r>
          </a:p>
          <a:p>
            <a:pPr>
              <a:buNone/>
            </a:pPr>
            <a:r>
              <a:rPr lang="en-CA" sz="3200" dirty="0" smtClean="0"/>
              <a:t>(missing subject &amp; predicate)</a:t>
            </a:r>
          </a:p>
          <a:p>
            <a:pPr algn="ctr">
              <a:buNone/>
            </a:pPr>
            <a:r>
              <a:rPr lang="en-CA" sz="3200" dirty="0" smtClean="0"/>
              <a:t>Fixed: The </a:t>
            </a:r>
            <a:r>
              <a:rPr lang="en-CA" sz="3200" dirty="0" smtClean="0"/>
              <a:t>child went often to the dam, revealing his fascination with it.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b="0" dirty="0" smtClean="0">
                <a:solidFill>
                  <a:schemeClr val="tx1"/>
                </a:solidFill>
                <a:effectLst/>
              </a:rPr>
              <a:t>Clauses</a:t>
            </a:r>
            <a:endParaRPr lang="en-CA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sz="3000" dirty="0" smtClean="0"/>
              <a:t>Clause (pp. 132-133): group of words containing both a subject &amp; a predicate</a:t>
            </a:r>
          </a:p>
          <a:p>
            <a:pPr>
              <a:buNone/>
            </a:pPr>
            <a:r>
              <a:rPr lang="en-CA" sz="3000" dirty="0" smtClean="0"/>
              <a:t>two types:</a:t>
            </a:r>
          </a:p>
          <a:p>
            <a:pPr>
              <a:buNone/>
            </a:pPr>
            <a:r>
              <a:rPr lang="en-CA" sz="3000" dirty="0" smtClean="0"/>
              <a:t>1) Independent </a:t>
            </a:r>
            <a:r>
              <a:rPr lang="en-CA" sz="3000" dirty="0" smtClean="0"/>
              <a:t>clause: contains subject &amp; predicate &amp; needs nothing to complete it.</a:t>
            </a:r>
          </a:p>
          <a:p>
            <a:pPr>
              <a:buNone/>
            </a:pPr>
            <a:r>
              <a:rPr lang="en-CA" sz="3000" dirty="0" smtClean="0"/>
              <a:t>= simple sentence</a:t>
            </a:r>
          </a:p>
          <a:p>
            <a:pPr>
              <a:buNone/>
            </a:pPr>
            <a:r>
              <a:rPr lang="en-CA" sz="3000" dirty="0" smtClean="0"/>
              <a:t>2) Dependent </a:t>
            </a:r>
            <a:r>
              <a:rPr lang="en-CA" sz="3000" dirty="0" smtClean="0"/>
              <a:t>clause: contains subject &amp; predicate but can’t stand alone as a </a:t>
            </a:r>
            <a:r>
              <a:rPr lang="en-CA" sz="3000" dirty="0" smtClean="0"/>
              <a:t>sentence.</a:t>
            </a:r>
            <a:endParaRPr lang="en-CA" sz="3000" dirty="0" smtClean="0"/>
          </a:p>
          <a:p>
            <a:pPr>
              <a:buNone/>
            </a:pPr>
            <a:r>
              <a:rPr lang="en-CA" sz="3000" dirty="0" smtClean="0"/>
              <a:t>= sentence fragment 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  <a:effectLst/>
              </a:rPr>
              <a:t>Clauses</a:t>
            </a: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dirty="0" smtClean="0"/>
              <a:t>When the child went to the dam later, he was frightened</a:t>
            </a:r>
            <a:r>
              <a:rPr lang="en-CA" sz="3200" dirty="0" smtClean="0"/>
              <a:t>.</a:t>
            </a:r>
          </a:p>
          <a:p>
            <a:pPr>
              <a:buNone/>
            </a:pPr>
            <a:endParaRPr lang="en-CA" sz="3200" dirty="0" smtClean="0"/>
          </a:p>
          <a:p>
            <a:pPr algn="ctr">
              <a:buNone/>
            </a:pPr>
            <a:r>
              <a:rPr lang="en-CA" sz="3200" dirty="0" smtClean="0"/>
              <a:t>Independent clause (main idea): </a:t>
            </a:r>
          </a:p>
          <a:p>
            <a:pPr algn="ctr">
              <a:buNone/>
            </a:pPr>
            <a:r>
              <a:rPr lang="en-CA" sz="3200" dirty="0" smtClean="0"/>
              <a:t>He was frightened.</a:t>
            </a:r>
          </a:p>
          <a:p>
            <a:pPr algn="ctr">
              <a:buNone/>
            </a:pPr>
            <a:endParaRPr lang="en-CA" sz="3200" dirty="0" smtClean="0"/>
          </a:p>
          <a:p>
            <a:pPr algn="ctr">
              <a:buNone/>
            </a:pPr>
            <a:r>
              <a:rPr lang="en-CA" sz="3200" dirty="0" smtClean="0"/>
              <a:t>Dependent </a:t>
            </a:r>
            <a:r>
              <a:rPr lang="en-CA" sz="3200" dirty="0" smtClean="0"/>
              <a:t>clause (less important idea):</a:t>
            </a:r>
          </a:p>
          <a:p>
            <a:pPr algn="ctr">
              <a:buNone/>
            </a:pPr>
            <a:r>
              <a:rPr lang="en-CA" sz="3200" dirty="0" smtClean="0"/>
              <a:t>When the child went to the dam </a:t>
            </a:r>
            <a:r>
              <a:rPr lang="en-CA" sz="3200" dirty="0" smtClean="0"/>
              <a:t>later. . .</a:t>
            </a:r>
            <a:endParaRPr lang="en-CA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  <a:effectLst/>
              </a:rPr>
              <a:t>Fragments</a:t>
            </a:r>
            <a:endParaRPr lang="en-CA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000" dirty="0" smtClean="0"/>
              <a:t>Type 2: dependent clause fragment</a:t>
            </a:r>
          </a:p>
          <a:p>
            <a:pPr>
              <a:buNone/>
            </a:pPr>
            <a:r>
              <a:rPr lang="en-CA" sz="3000" dirty="0" smtClean="0"/>
              <a:t>-most common kind of fragment</a:t>
            </a:r>
          </a:p>
          <a:p>
            <a:pPr>
              <a:buNone/>
            </a:pPr>
            <a:r>
              <a:rPr lang="en-CA" sz="3000" dirty="0" smtClean="0"/>
              <a:t>-contains both subject and predicate. . .so why is it a fragment?</a:t>
            </a:r>
          </a:p>
          <a:p>
            <a:pPr algn="ctr">
              <a:buNone/>
            </a:pPr>
            <a:r>
              <a:rPr lang="en-CA" sz="3000" dirty="0" smtClean="0"/>
              <a:t>Because it doesn’t express a complete thought.</a:t>
            </a:r>
          </a:p>
          <a:p>
            <a:pPr algn="ctr">
              <a:buNone/>
            </a:pPr>
            <a:r>
              <a:rPr lang="en-CA" sz="3000" dirty="0" smtClean="0"/>
              <a:t>(dependent clause fragment)</a:t>
            </a:r>
          </a:p>
          <a:p>
            <a:pPr algn="ctr">
              <a:buNone/>
            </a:pPr>
            <a:r>
              <a:rPr lang="en-CA" sz="3000" dirty="0" smtClean="0"/>
              <a:t>Because it doesn’t express a complete thought, a dependent clause is a fragment.</a:t>
            </a:r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b="0" dirty="0" smtClean="0">
                <a:solidFill>
                  <a:schemeClr val="tx1"/>
                </a:solidFill>
                <a:effectLst/>
              </a:rPr>
              <a:t>Fragments</a:t>
            </a:r>
            <a:endParaRPr lang="en-CA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Common subordinating conjunctions that begin dependent clauses:</a:t>
            </a:r>
          </a:p>
          <a:p>
            <a:pPr algn="ctr">
              <a:buNone/>
            </a:pPr>
            <a:r>
              <a:rPr lang="en-CA" dirty="0" smtClean="0"/>
              <a:t>because</a:t>
            </a:r>
          </a:p>
          <a:p>
            <a:pPr algn="ctr">
              <a:buNone/>
            </a:pPr>
            <a:r>
              <a:rPr lang="en-CA" dirty="0" smtClean="0"/>
              <a:t>when</a:t>
            </a:r>
          </a:p>
          <a:p>
            <a:pPr algn="ctr">
              <a:buNone/>
            </a:pPr>
            <a:r>
              <a:rPr lang="en-CA" dirty="0" smtClean="0"/>
              <a:t>since</a:t>
            </a:r>
          </a:p>
          <a:p>
            <a:pPr algn="ctr">
              <a:buNone/>
            </a:pPr>
            <a:r>
              <a:rPr lang="en-CA" dirty="0" smtClean="0"/>
              <a:t>although</a:t>
            </a:r>
          </a:p>
          <a:p>
            <a:pPr algn="ctr">
              <a:buNone/>
            </a:pPr>
            <a:r>
              <a:rPr lang="en-CA" dirty="0" smtClean="0"/>
              <a:t>if</a:t>
            </a:r>
          </a:p>
          <a:p>
            <a:pPr algn="ctr">
              <a:buNone/>
            </a:pPr>
            <a:r>
              <a:rPr lang="en-CA" dirty="0" smtClean="0"/>
              <a:t>until</a:t>
            </a:r>
          </a:p>
          <a:p>
            <a:pPr algn="ctr">
              <a:buNone/>
            </a:pPr>
            <a:r>
              <a:rPr lang="en-CA" dirty="0" smtClean="0"/>
              <a:t>whereas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CA" b="0" dirty="0" smtClean="0">
                <a:solidFill>
                  <a:schemeClr val="tx1"/>
                </a:solidFill>
                <a:effectLst/>
              </a:rPr>
              <a:t>Joining Clauses</a:t>
            </a:r>
            <a:endParaRPr lang="en-CA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3200" dirty="0" smtClean="0"/>
              <a:t>Clauses are joined by conjunctions to make different kinds of sentences:</a:t>
            </a:r>
          </a:p>
          <a:p>
            <a:pPr algn="ctr">
              <a:buNone/>
            </a:pPr>
            <a:r>
              <a:rPr lang="en-CA" sz="3200" dirty="0" smtClean="0"/>
              <a:t>Independent clause = </a:t>
            </a:r>
          </a:p>
          <a:p>
            <a:pPr algn="ctr">
              <a:buNone/>
            </a:pPr>
            <a:r>
              <a:rPr lang="en-CA" sz="3200" dirty="0" smtClean="0"/>
              <a:t>simple sentence (p. 133)</a:t>
            </a:r>
          </a:p>
          <a:p>
            <a:pPr algn="ctr">
              <a:buNone/>
            </a:pPr>
            <a:endParaRPr lang="en-CA" sz="3200" dirty="0" smtClean="0"/>
          </a:p>
          <a:p>
            <a:pPr algn="ctr">
              <a:buNone/>
            </a:pPr>
            <a:r>
              <a:rPr lang="en-CA" sz="3200" dirty="0" smtClean="0"/>
              <a:t>Independent clause + Independent clause =</a:t>
            </a:r>
          </a:p>
          <a:p>
            <a:pPr algn="ctr">
              <a:buNone/>
            </a:pPr>
            <a:r>
              <a:rPr lang="en-CA" sz="3200" dirty="0" smtClean="0"/>
              <a:t>compound (“two”) sentence (p. 133)</a:t>
            </a:r>
            <a:endParaRPr lang="en-CA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CA" b="0" dirty="0" smtClean="0">
                <a:solidFill>
                  <a:schemeClr val="tx1"/>
                </a:solidFill>
                <a:effectLst/>
              </a:rPr>
              <a:t>Joining Clauses</a:t>
            </a:r>
            <a:endParaRPr lang="en-CA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Coordinating conjunctions (p. 131) join independent clauses, preceded by a comma</a:t>
            </a:r>
          </a:p>
          <a:p>
            <a:pPr algn="ctr">
              <a:buNone/>
            </a:pPr>
            <a:r>
              <a:rPr lang="en-CA" dirty="0" smtClean="0"/>
              <a:t>For</a:t>
            </a:r>
          </a:p>
          <a:p>
            <a:pPr algn="ctr">
              <a:buNone/>
            </a:pPr>
            <a:r>
              <a:rPr lang="en-CA" dirty="0" smtClean="0"/>
              <a:t>And</a:t>
            </a:r>
          </a:p>
          <a:p>
            <a:pPr algn="ctr">
              <a:buNone/>
            </a:pPr>
            <a:r>
              <a:rPr lang="en-CA" dirty="0" smtClean="0"/>
              <a:t>Nor</a:t>
            </a:r>
          </a:p>
          <a:p>
            <a:pPr algn="ctr">
              <a:buNone/>
            </a:pPr>
            <a:r>
              <a:rPr lang="en-CA" dirty="0" smtClean="0"/>
              <a:t>But</a:t>
            </a:r>
          </a:p>
          <a:p>
            <a:pPr algn="ctr">
              <a:buNone/>
            </a:pPr>
            <a:r>
              <a:rPr lang="en-CA" dirty="0" smtClean="0"/>
              <a:t>Or</a:t>
            </a:r>
          </a:p>
          <a:p>
            <a:pPr algn="ctr">
              <a:buNone/>
            </a:pPr>
            <a:r>
              <a:rPr lang="en-CA" dirty="0" smtClean="0"/>
              <a:t>Yet</a:t>
            </a:r>
          </a:p>
          <a:p>
            <a:pPr algn="ctr">
              <a:buNone/>
            </a:pPr>
            <a:r>
              <a:rPr lang="en-CA" dirty="0" smtClean="0"/>
              <a:t>So</a:t>
            </a:r>
          </a:p>
          <a:p>
            <a:pPr algn="ctr">
              <a:buNone/>
            </a:pPr>
            <a:r>
              <a:rPr lang="en-CA" dirty="0" smtClean="0"/>
              <a:t>= FANBOYS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CA" b="0" dirty="0" smtClean="0">
                <a:solidFill>
                  <a:schemeClr val="tx1"/>
                </a:solidFill>
                <a:effectLst/>
              </a:rPr>
              <a:t>Joining Clauses</a:t>
            </a:r>
            <a:endParaRPr lang="en-CA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/>
          <a:lstStyle/>
          <a:p>
            <a:pPr algn="ctr">
              <a:buNone/>
            </a:pPr>
            <a:r>
              <a:rPr lang="en-CA" dirty="0" smtClean="0"/>
              <a:t>Examples</a:t>
            </a:r>
          </a:p>
          <a:p>
            <a:pPr>
              <a:buNone/>
            </a:pPr>
            <a:r>
              <a:rPr lang="en-CA" dirty="0" err="1" smtClean="0"/>
              <a:t>Laetitia</a:t>
            </a:r>
            <a:r>
              <a:rPr lang="en-CA" dirty="0" smtClean="0"/>
              <a:t> packed her things</a:t>
            </a:r>
            <a:r>
              <a:rPr lang="en-CA" u="sng" dirty="0" smtClean="0"/>
              <a:t>, and</a:t>
            </a:r>
            <a:r>
              <a:rPr lang="en-CA" dirty="0" smtClean="0"/>
              <a:t> we headed for the </a:t>
            </a:r>
          </a:p>
          <a:p>
            <a:pPr>
              <a:buNone/>
            </a:pPr>
            <a:r>
              <a:rPr lang="en-CA" dirty="0" smtClean="0"/>
              <a:t>border.</a:t>
            </a:r>
          </a:p>
          <a:p>
            <a:endParaRPr lang="en-CA" dirty="0" smtClean="0"/>
          </a:p>
          <a:p>
            <a:pPr>
              <a:buNone/>
            </a:pPr>
            <a:r>
              <a:rPr lang="en-CA" dirty="0" smtClean="0"/>
              <a:t>I had to dress up</a:t>
            </a:r>
            <a:r>
              <a:rPr lang="en-CA" u="sng" dirty="0" smtClean="0"/>
              <a:t>, for</a:t>
            </a:r>
            <a:r>
              <a:rPr lang="en-CA" dirty="0" smtClean="0"/>
              <a:t> my mother did not want us</a:t>
            </a:r>
          </a:p>
          <a:p>
            <a:pPr>
              <a:buNone/>
            </a:pPr>
            <a:r>
              <a:rPr lang="en-CA" dirty="0" smtClean="0"/>
              <a:t>looking like Americans.   BUT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My </a:t>
            </a:r>
            <a:r>
              <a:rPr lang="en-CA" dirty="0" smtClean="0"/>
              <a:t>mother stopped at the convenience store </a:t>
            </a:r>
            <a:r>
              <a:rPr lang="en-CA" u="sng" dirty="0" smtClean="0"/>
              <a:t>and</a:t>
            </a:r>
            <a:r>
              <a:rPr lang="en-CA" dirty="0" smtClean="0"/>
              <a:t> bought a cup of coffee</a:t>
            </a:r>
            <a:r>
              <a:rPr lang="en-CA" dirty="0" smtClean="0"/>
              <a:t>. (no comma)</a:t>
            </a: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A8F-6D7B-474B-9C62-BF3B9B5D1F79}" type="slidenum">
              <a:rPr lang="en-CA" smtClean="0"/>
              <a:pPr/>
              <a:t>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3741</TotalTime>
  <Words>957</Words>
  <Application>Microsoft Office PowerPoint</Application>
  <PresentationFormat>On-screen Show (4:3)</PresentationFormat>
  <Paragraphs>178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Fragments (p. 138)</vt:lpstr>
      <vt:lpstr>Fragments</vt:lpstr>
      <vt:lpstr>Clauses</vt:lpstr>
      <vt:lpstr>Clauses</vt:lpstr>
      <vt:lpstr>Fragments</vt:lpstr>
      <vt:lpstr>Fragments</vt:lpstr>
      <vt:lpstr>Joining Clauses</vt:lpstr>
      <vt:lpstr>Joining Clauses</vt:lpstr>
      <vt:lpstr>Joining Clauses</vt:lpstr>
      <vt:lpstr>Joining Clauses</vt:lpstr>
      <vt:lpstr>Slide 11</vt:lpstr>
      <vt:lpstr>Slide 12</vt:lpstr>
      <vt:lpstr>Slide 13</vt:lpstr>
      <vt:lpstr>Errors of Joining (p. 139)</vt:lpstr>
      <vt:lpstr>Errors of Joining (pp. 138-139)</vt:lpstr>
      <vt:lpstr>Slide 16</vt:lpstr>
    </vt:vector>
  </TitlesOfParts>
  <Company>UVic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QUIZ</dc:title>
  <dc:creator>Eric</dc:creator>
  <cp:lastModifiedBy>Eric </cp:lastModifiedBy>
  <cp:revision>246</cp:revision>
  <dcterms:created xsi:type="dcterms:W3CDTF">2011-02-09T03:23:21Z</dcterms:created>
  <dcterms:modified xsi:type="dcterms:W3CDTF">2012-02-26T20:15:39Z</dcterms:modified>
</cp:coreProperties>
</file>