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5" r:id="rId3"/>
    <p:sldId id="258" r:id="rId4"/>
    <p:sldId id="260" r:id="rId5"/>
    <p:sldId id="259" r:id="rId6"/>
    <p:sldId id="261" r:id="rId7"/>
    <p:sldId id="262" r:id="rId8"/>
    <p:sldId id="263" r:id="rId9"/>
    <p:sldId id="269" r:id="rId10"/>
    <p:sldId id="266" r:id="rId11"/>
    <p:sldId id="267" r:id="rId12"/>
    <p:sldId id="268" r:id="rId13"/>
    <p:sldId id="270" r:id="rId14"/>
    <p:sldId id="271" r:id="rId15"/>
    <p:sldId id="257"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02" autoAdjust="0"/>
    <p:restoredTop sz="94673" autoAdjust="0"/>
  </p:normalViewPr>
  <p:slideViewPr>
    <p:cSldViewPr snapToGrid="0" snapToObjects="1">
      <p:cViewPr>
        <p:scale>
          <a:sx n="76" d="100"/>
          <a:sy n="76" d="100"/>
        </p:scale>
        <p:origin x="-1824" y="-840"/>
      </p:cViewPr>
      <p:guideLst>
        <p:guide orient="horz" pos="2160"/>
        <p:guide pos="2880"/>
      </p:guideLst>
    </p:cSldViewPr>
  </p:slideViewPr>
  <p:outlineViewPr>
    <p:cViewPr>
      <p:scale>
        <a:sx n="33" d="100"/>
        <a:sy n="33" d="100"/>
      </p:scale>
      <p:origin x="0" y="142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slide" Target="slides/slide18.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3ADAC6E-C821-124B-893D-086597FA46E5}"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734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ADAC6E-C821-124B-893D-086597FA46E5}"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790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ADAC6E-C821-124B-893D-086597FA46E5}"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902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ADAC6E-C821-124B-893D-086597FA46E5}"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127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3ADAC6E-C821-124B-893D-086597FA46E5}"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1011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3ADAC6E-C821-124B-893D-086597FA46E5}"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045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3ADAC6E-C821-124B-893D-086597FA46E5}" type="datetimeFigureOut">
              <a:rPr lang="en-US" smtClean="0"/>
              <a:pPr/>
              <a:t>12/4/12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0797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3ADAC6E-C821-124B-893D-086597FA46E5}" type="datetimeFigureOut">
              <a:rPr lang="en-US" smtClean="0"/>
              <a:pPr/>
              <a:t>12/4/12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496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DAC6E-C821-124B-893D-086597FA46E5}" type="datetimeFigureOut">
              <a:rPr lang="en-US" smtClean="0"/>
              <a:pPr/>
              <a:t>12/4/12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358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3ADAC6E-C821-124B-893D-086597FA46E5}"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5299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3ADAC6E-C821-124B-893D-086597FA46E5}"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689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DAC6E-C821-124B-893D-086597FA46E5}" type="datetimeFigureOut">
              <a:rPr lang="en-US" smtClean="0"/>
              <a:pPr/>
              <a:t>12/4/12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532BE-E2F1-D945-B0A6-CB0EAFD2883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486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Integrating Poetry Quotations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29303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Citing Works from the Web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9138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Sources from the Web</a:t>
            </a:r>
            <a:endParaRPr lang="en-US" dirty="0"/>
          </a:p>
        </p:txBody>
      </p:sp>
      <p:sp>
        <p:nvSpPr>
          <p:cNvPr id="3" name="Content Placeholder 2"/>
          <p:cNvSpPr>
            <a:spLocks noGrp="1"/>
          </p:cNvSpPr>
          <p:nvPr>
            <p:ph idx="1"/>
          </p:nvPr>
        </p:nvSpPr>
        <p:spPr/>
        <p:txBody>
          <a:bodyPr>
            <a:normAutofit/>
          </a:bodyPr>
          <a:lstStyle/>
          <a:p>
            <a:r>
              <a:rPr lang="en-US" dirty="0" smtClean="0"/>
              <a:t>All entries in your works cited must indicate </a:t>
            </a:r>
            <a:r>
              <a:rPr lang="en-US" u="sng" dirty="0" smtClean="0"/>
              <a:t>print</a:t>
            </a:r>
            <a:r>
              <a:rPr lang="en-US" dirty="0" smtClean="0"/>
              <a:t> or </a:t>
            </a:r>
            <a:r>
              <a:rPr lang="en-US" u="sng" dirty="0" smtClean="0"/>
              <a:t>web</a:t>
            </a:r>
            <a:r>
              <a:rPr lang="en-US" dirty="0" smtClean="0"/>
              <a:t>. </a:t>
            </a:r>
          </a:p>
          <a:p>
            <a:r>
              <a:rPr lang="en-US" dirty="0" smtClean="0"/>
              <a:t>For journal articles, indicate not the original format (</a:t>
            </a:r>
            <a:r>
              <a:rPr lang="en-US" dirty="0" err="1" smtClean="0"/>
              <a:t>ie</a:t>
            </a:r>
            <a:r>
              <a:rPr lang="en-US" dirty="0" smtClean="0"/>
              <a:t>. was it ever in print?) but how </a:t>
            </a:r>
            <a:r>
              <a:rPr lang="en-US" i="1" dirty="0" smtClean="0"/>
              <a:t>you</a:t>
            </a:r>
            <a:r>
              <a:rPr lang="en-US" dirty="0" smtClean="0"/>
              <a:t> accessed it (did you find it via the internet or in the print version). </a:t>
            </a:r>
          </a:p>
          <a:p>
            <a:r>
              <a:rPr lang="en-US" dirty="0"/>
              <a:t>MLA no longer requires the use of URLs in </a:t>
            </a:r>
            <a:r>
              <a:rPr lang="en-US" dirty="0" smtClean="0"/>
              <a:t>citations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4922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F</a:t>
            </a:r>
            <a:r>
              <a:rPr lang="en-US" dirty="0" smtClean="0"/>
              <a:t>ormat for Web Citations</a:t>
            </a:r>
            <a:endParaRPr lang="en-US" dirty="0"/>
          </a:p>
        </p:txBody>
      </p:sp>
      <p:sp>
        <p:nvSpPr>
          <p:cNvPr id="3" name="Content Placeholder 2"/>
          <p:cNvSpPr>
            <a:spLocks noGrp="1"/>
          </p:cNvSpPr>
          <p:nvPr>
            <p:ph idx="1"/>
          </p:nvPr>
        </p:nvSpPr>
        <p:spPr>
          <a:xfrm>
            <a:off x="457200" y="1600200"/>
            <a:ext cx="8229600" cy="4984148"/>
          </a:xfrm>
        </p:spPr>
        <p:txBody>
          <a:bodyPr>
            <a:normAutofit fontScale="92500" lnSpcReduction="10000"/>
          </a:bodyPr>
          <a:lstStyle/>
          <a:p>
            <a:r>
              <a:rPr lang="en-US" dirty="0" smtClean="0"/>
              <a:t>Author </a:t>
            </a:r>
            <a:r>
              <a:rPr lang="en-US" dirty="0"/>
              <a:t>and/or editor names (if available)</a:t>
            </a:r>
          </a:p>
          <a:p>
            <a:r>
              <a:rPr lang="en-US" dirty="0"/>
              <a:t>Article name in quotation marks (if applicable)</a:t>
            </a:r>
          </a:p>
          <a:p>
            <a:r>
              <a:rPr lang="en-US" dirty="0"/>
              <a:t>Title of the Website, project, or book in italics. </a:t>
            </a:r>
            <a:endParaRPr lang="en-US" dirty="0" smtClean="0"/>
          </a:p>
          <a:p>
            <a:r>
              <a:rPr lang="en-US" dirty="0" smtClean="0"/>
              <a:t>Any </a:t>
            </a:r>
            <a:r>
              <a:rPr lang="en-US" dirty="0"/>
              <a:t>version numbers available, including revisions, posting dates, volumes, or issue numbers.</a:t>
            </a:r>
          </a:p>
          <a:p>
            <a:r>
              <a:rPr lang="en-US" dirty="0"/>
              <a:t>Publisher information, including the publisher name and publishing date.</a:t>
            </a:r>
          </a:p>
          <a:p>
            <a:r>
              <a:rPr lang="en-US" dirty="0" smtClean="0"/>
              <a:t>Medium </a:t>
            </a:r>
            <a:r>
              <a:rPr lang="en-US" dirty="0"/>
              <a:t>of </a:t>
            </a:r>
            <a:r>
              <a:rPr lang="en-US" dirty="0" smtClean="0"/>
              <a:t>publication (web).</a:t>
            </a:r>
            <a:endParaRPr lang="en-US" dirty="0"/>
          </a:p>
          <a:p>
            <a:r>
              <a:rPr lang="en-US" dirty="0"/>
              <a:t>Date you accessed the material</a:t>
            </a:r>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59247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a:t>
            </a:r>
            <a:endParaRPr lang="en-US" dirty="0"/>
          </a:p>
        </p:txBody>
      </p:sp>
      <p:sp>
        <p:nvSpPr>
          <p:cNvPr id="3" name="Content Placeholder 2"/>
          <p:cNvSpPr>
            <a:spLocks noGrp="1"/>
          </p:cNvSpPr>
          <p:nvPr>
            <p:ph idx="1"/>
          </p:nvPr>
        </p:nvSpPr>
        <p:spPr>
          <a:xfrm>
            <a:off x="457200" y="1600200"/>
            <a:ext cx="8229600" cy="4950725"/>
          </a:xfrm>
        </p:spPr>
        <p:txBody>
          <a:bodyPr>
            <a:normAutofit/>
          </a:bodyPr>
          <a:lstStyle/>
          <a:p>
            <a:r>
              <a:rPr lang="en-US" dirty="0"/>
              <a:t>Editor, author, or compiler name (if available)</a:t>
            </a:r>
            <a:r>
              <a:rPr lang="en-US" dirty="0" smtClean="0"/>
              <a:t>. “Title of Article.” </a:t>
            </a:r>
            <a:r>
              <a:rPr lang="en-US" i="1" dirty="0"/>
              <a:t>Name of Site</a:t>
            </a:r>
            <a:r>
              <a:rPr lang="en-US" dirty="0" smtClean="0"/>
              <a:t>. Editor of Site. </a:t>
            </a:r>
            <a:r>
              <a:rPr lang="en-US" dirty="0"/>
              <a:t>Version number. Name of institution/organization affiliated with the site (sponsor or publisher), date of resource creation (if available). Medium of publication. Date of access</a:t>
            </a:r>
            <a:r>
              <a:rPr lang="en-US" dirty="0" smtClean="0"/>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9710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68194"/>
            <a:ext cx="8229600" cy="5557970"/>
          </a:xfrm>
        </p:spPr>
        <p:txBody>
          <a:bodyPr>
            <a:normAutofit/>
          </a:bodyPr>
          <a:lstStyle/>
          <a:p>
            <a:r>
              <a:rPr lang="en-US" dirty="0" err="1"/>
              <a:t>Langhamer</a:t>
            </a:r>
            <a:r>
              <a:rPr lang="en-US" dirty="0"/>
              <a:t>, Claire. “Love and Courtship in Mid-Twentieth-Century England.” </a:t>
            </a:r>
            <a:r>
              <a:rPr lang="en-US" i="1" dirty="0"/>
              <a:t>Historical Journal</a:t>
            </a:r>
            <a:r>
              <a:rPr lang="en-US" dirty="0"/>
              <a:t> 50.1 (2007): 173-96. </a:t>
            </a:r>
            <a:r>
              <a:rPr lang="en-US" i="1" dirty="0" err="1"/>
              <a:t>ProQuest</a:t>
            </a:r>
            <a:r>
              <a:rPr lang="en-US" dirty="0"/>
              <a:t>. Web. 27 May 2009</a:t>
            </a:r>
            <a:r>
              <a:rPr lang="en-US" dirty="0" smtClean="0"/>
              <a:t>.</a:t>
            </a:r>
          </a:p>
          <a:p>
            <a:r>
              <a:rPr lang="en-US" dirty="0"/>
              <a:t>Dolby, Nadine. “Research in Youth Culture and Policy: Current Conditions and Future Directions.” </a:t>
            </a:r>
            <a:r>
              <a:rPr lang="en-US" i="1" dirty="0"/>
              <a:t>Social Work and Society: The International Online-Only Journal</a:t>
            </a:r>
            <a:r>
              <a:rPr lang="en-US" dirty="0"/>
              <a:t> 6.2 (2008): n. </a:t>
            </a:r>
            <a:r>
              <a:rPr lang="en-US" dirty="0" err="1"/>
              <a:t>pag</a:t>
            </a:r>
            <a:r>
              <a:rPr lang="en-US" dirty="0"/>
              <a:t>. Web. 20 May 2009.</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2126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6429805"/>
          </a:xfrm>
        </p:spPr>
        <p:txBody>
          <a:bodyPr>
            <a:normAutofit fontScale="77500" lnSpcReduction="20000"/>
          </a:bodyPr>
          <a:lstStyle/>
          <a:p>
            <a:r>
              <a:rPr lang="en-US" dirty="0"/>
              <a:t>Like many novels that </a:t>
            </a:r>
            <a:r>
              <a:rPr lang="en-US" dirty="0" err="1"/>
              <a:t>centre</a:t>
            </a:r>
            <a:r>
              <a:rPr lang="en-US" dirty="0"/>
              <a:t> on adolescent protagonists </a:t>
            </a:r>
            <a:r>
              <a:rPr lang="en-US" dirty="0" err="1"/>
              <a:t>Mirian</a:t>
            </a:r>
            <a:r>
              <a:rPr lang="en-US" dirty="0"/>
              <a:t> </a:t>
            </a:r>
            <a:r>
              <a:rPr lang="en-US" dirty="0" err="1"/>
              <a:t>Toews</a:t>
            </a:r>
            <a:r>
              <a:rPr lang="en-US" dirty="0"/>
              <a:t> A Complicated Kindness is a retrospective novel written in a first person, confessional voice, by a somewhat unreliable narrator, looking back on the recent past. The first and best known of this genre is J.D. Salinger’s </a:t>
            </a:r>
            <a:r>
              <a:rPr lang="en-US" i="1" dirty="0"/>
              <a:t>A Catcher in the Rye</a:t>
            </a:r>
            <a:r>
              <a:rPr lang="en-US" dirty="0"/>
              <a:t> (1951); whose narrator, Holden Caulfield, examines, a bit naively, the phoniness of the adult world around him. That being both false and undesirable. One reviewer draws the parallel by claiming, “Nomi Nickel is Canada’s answer to Holden Caulfield.” (Smith, 133). She might be referring to her iconoclasm, her irreverence, or, her at times painful confessions and revelations. In order to take on this teenage persona, you’ll note that the sentence structures in the novel tends toward a breakneck pace, this adds to it’s confessional quality do to the unadulterated grief and at times the innocence or lack of knowledge due to </a:t>
            </a:r>
            <a:r>
              <a:rPr lang="en-US" dirty="0" err="1"/>
              <a:t>Nomis</a:t>
            </a:r>
            <a:r>
              <a:rPr lang="en-US" dirty="0"/>
              <a:t> youth. The story we read is later revealed to be a project that she may or may not hand in, it is both an accusation and an confession.</a:t>
            </a:r>
          </a:p>
          <a:p>
            <a:pPr marL="0" indent="0">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81676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Conjunctions</a:t>
            </a:r>
            <a:endParaRPr lang="en-US" dirty="0"/>
          </a:p>
        </p:txBody>
      </p:sp>
      <p:sp>
        <p:nvSpPr>
          <p:cNvPr id="3" name="Content Placeholder 2"/>
          <p:cNvSpPr>
            <a:spLocks noGrp="1"/>
          </p:cNvSpPr>
          <p:nvPr>
            <p:ph idx="1"/>
          </p:nvPr>
        </p:nvSpPr>
        <p:spPr/>
        <p:txBody>
          <a:bodyPr/>
          <a:lstStyle/>
          <a:p>
            <a:r>
              <a:rPr lang="en-US" dirty="0"/>
              <a:t>Conjunctions </a:t>
            </a:r>
            <a:r>
              <a:rPr lang="en-US" dirty="0" smtClean="0"/>
              <a:t>allow </a:t>
            </a:r>
            <a:r>
              <a:rPr lang="en-US" dirty="0"/>
              <a:t>you to connect two sentences without having to change any of the words in the original </a:t>
            </a:r>
            <a:r>
              <a:rPr lang="en-US" dirty="0" smtClean="0"/>
              <a:t>sentences </a:t>
            </a:r>
          </a:p>
          <a:p>
            <a:r>
              <a:rPr lang="en-US" dirty="0" smtClean="0"/>
              <a:t>Remember the acronym FANBOYS</a:t>
            </a:r>
            <a:r>
              <a:rPr lang="en-US" dirty="0" smtClean="0">
                <a:solidFill>
                  <a:srgbClr val="FF0000"/>
                </a:solidFill>
              </a:rPr>
              <a:t>: for, and</a:t>
            </a:r>
            <a:r>
              <a:rPr lang="en-US" dirty="0">
                <a:solidFill>
                  <a:srgbClr val="FF0000"/>
                </a:solidFill>
              </a:rPr>
              <a:t>, </a:t>
            </a:r>
            <a:r>
              <a:rPr lang="en-US" dirty="0" smtClean="0">
                <a:solidFill>
                  <a:srgbClr val="FF0000"/>
                </a:solidFill>
              </a:rPr>
              <a:t>nor, but, </a:t>
            </a:r>
            <a:r>
              <a:rPr lang="en-US" dirty="0">
                <a:solidFill>
                  <a:srgbClr val="FF0000"/>
                </a:solidFill>
              </a:rPr>
              <a:t>or, </a:t>
            </a:r>
            <a:r>
              <a:rPr lang="en-US" dirty="0" smtClean="0">
                <a:solidFill>
                  <a:srgbClr val="FF0000"/>
                </a:solidFill>
              </a:rPr>
              <a:t>yet, so </a:t>
            </a:r>
          </a:p>
          <a:p>
            <a:r>
              <a:rPr lang="en-US" dirty="0" smtClean="0"/>
              <a:t>Format: </a:t>
            </a:r>
            <a:r>
              <a:rPr lang="en-US" dirty="0" smtClean="0">
                <a:solidFill>
                  <a:srgbClr val="FF0000"/>
                </a:solidFill>
              </a:rPr>
              <a:t>clause + comma + conjunction + clause</a:t>
            </a:r>
            <a:endParaRPr lang="en-US" dirty="0">
              <a:solidFill>
                <a:srgbClr val="FF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0160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Subordination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Unlike conjunctions, </a:t>
            </a:r>
            <a:r>
              <a:rPr lang="en-US" i="1" dirty="0" smtClean="0"/>
              <a:t>subordinating expressions </a:t>
            </a:r>
            <a:r>
              <a:rPr lang="en-US" dirty="0" smtClean="0"/>
              <a:t>change </a:t>
            </a:r>
            <a:r>
              <a:rPr lang="en-US" dirty="0"/>
              <a:t>one of the two sentences so that it </a:t>
            </a:r>
            <a:r>
              <a:rPr lang="en-US" dirty="0" smtClean="0"/>
              <a:t>is </a:t>
            </a:r>
            <a:r>
              <a:rPr lang="en-US" dirty="0"/>
              <a:t>subordinated to the other </a:t>
            </a:r>
            <a:r>
              <a:rPr lang="en-US" dirty="0" smtClean="0"/>
              <a:t>sentence </a:t>
            </a:r>
          </a:p>
          <a:p>
            <a:r>
              <a:rPr lang="en-US" dirty="0" smtClean="0"/>
              <a:t>Subordination </a:t>
            </a:r>
            <a:r>
              <a:rPr lang="en-US" dirty="0"/>
              <a:t>words and clauses do </a:t>
            </a:r>
            <a:r>
              <a:rPr lang="en-US" u="sng" dirty="0"/>
              <a:t>not</a:t>
            </a:r>
            <a:r>
              <a:rPr lang="en-US" dirty="0"/>
              <a:t> always go between sentences</a:t>
            </a:r>
            <a:r>
              <a:rPr lang="en-US" dirty="0" smtClean="0"/>
              <a:t>. They simply begin the subordinate clause. </a:t>
            </a:r>
          </a:p>
          <a:p>
            <a:pPr marL="514350" indent="-514350">
              <a:buFont typeface="+mj-lt"/>
              <a:buAutoNum type="arabicPeriod"/>
            </a:pPr>
            <a:r>
              <a:rPr lang="en-US" dirty="0" smtClean="0"/>
              <a:t>Sub. Word + sub. Clause+ comma + MC</a:t>
            </a:r>
          </a:p>
          <a:p>
            <a:pPr marL="514350" indent="-514350">
              <a:buFont typeface="+mj-lt"/>
              <a:buAutoNum type="arabicPeriod"/>
            </a:pPr>
            <a:r>
              <a:rPr lang="en-US" dirty="0" smtClean="0"/>
              <a:t>MC + sub word + sub clause</a:t>
            </a:r>
            <a:endParaRPr lang="en-US" dirty="0"/>
          </a:p>
          <a:p>
            <a:r>
              <a:rPr lang="en-US" dirty="0"/>
              <a:t>Subordination </a:t>
            </a:r>
            <a:r>
              <a:rPr lang="en-US" dirty="0" smtClean="0"/>
              <a:t>words: </a:t>
            </a:r>
            <a:r>
              <a:rPr lang="en-US" dirty="0" smtClean="0">
                <a:solidFill>
                  <a:srgbClr val="FF0000"/>
                </a:solidFill>
              </a:rPr>
              <a:t>after</a:t>
            </a:r>
            <a:r>
              <a:rPr lang="en-US" dirty="0">
                <a:solidFill>
                  <a:srgbClr val="FF0000"/>
                </a:solidFill>
              </a:rPr>
              <a:t>, although, as, as if, because, before, even if, even though, for, if, if only, rather than, since, that, though, unless, until, when, where, whereas, wherever, whether, which, while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5779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Subordinate Clauses</a:t>
            </a:r>
            <a:endParaRPr lang="en-US"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u="sng" dirty="0" smtClean="0">
                <a:solidFill>
                  <a:srgbClr val="FF0000"/>
                </a:solidFill>
              </a:rPr>
              <a:t>Because</a:t>
            </a:r>
            <a:r>
              <a:rPr lang="en-US" u="sng" dirty="0" smtClean="0"/>
              <a:t> he was allergic to gluten</a:t>
            </a:r>
            <a:r>
              <a:rPr lang="en-US" dirty="0" smtClean="0"/>
              <a:t>, he avoided all breads and baking. </a:t>
            </a:r>
          </a:p>
          <a:p>
            <a:r>
              <a:rPr lang="en-US" dirty="0" smtClean="0"/>
              <a:t>He </a:t>
            </a:r>
            <a:r>
              <a:rPr lang="en-US" dirty="0"/>
              <a:t>avoided all breads and </a:t>
            </a:r>
            <a:r>
              <a:rPr lang="en-US" dirty="0" smtClean="0"/>
              <a:t>baking </a:t>
            </a:r>
            <a:r>
              <a:rPr lang="en-US" u="sng" dirty="0" smtClean="0">
                <a:solidFill>
                  <a:srgbClr val="FF0000"/>
                </a:solidFill>
              </a:rPr>
              <a:t>because</a:t>
            </a:r>
            <a:r>
              <a:rPr lang="en-US" u="sng" dirty="0" smtClean="0"/>
              <a:t> </a:t>
            </a:r>
            <a:r>
              <a:rPr lang="en-US" u="sng" dirty="0"/>
              <a:t>he was allergic to gluten</a:t>
            </a:r>
            <a:r>
              <a:rPr lang="en-US" dirty="0" smtClean="0"/>
              <a:t>. </a:t>
            </a:r>
            <a:endParaRPr lang="en-US" dirty="0"/>
          </a:p>
          <a:p>
            <a:r>
              <a:rPr lang="en-US" u="sng" dirty="0" smtClean="0">
                <a:solidFill>
                  <a:srgbClr val="FF0000"/>
                </a:solidFill>
              </a:rPr>
              <a:t>As if </a:t>
            </a:r>
            <a:r>
              <a:rPr lang="en-US" u="sng" dirty="0" smtClean="0"/>
              <a:t>she sensed my fear</a:t>
            </a:r>
            <a:r>
              <a:rPr lang="en-US" dirty="0" smtClean="0"/>
              <a:t>, she took my hand and led me to the edge of the cliff. </a:t>
            </a:r>
          </a:p>
          <a:p>
            <a:r>
              <a:rPr lang="en-US" dirty="0" smtClean="0"/>
              <a:t>She </a:t>
            </a:r>
            <a:r>
              <a:rPr lang="en-US" dirty="0"/>
              <a:t>took my hand and led me to the edge of the </a:t>
            </a:r>
            <a:r>
              <a:rPr lang="en-US" dirty="0" smtClean="0"/>
              <a:t>cliff </a:t>
            </a:r>
            <a:r>
              <a:rPr lang="en-US" u="sng" dirty="0" smtClean="0">
                <a:solidFill>
                  <a:srgbClr val="FF0000"/>
                </a:solidFill>
              </a:rPr>
              <a:t>as </a:t>
            </a:r>
            <a:r>
              <a:rPr lang="en-US" u="sng" dirty="0">
                <a:solidFill>
                  <a:srgbClr val="FF0000"/>
                </a:solidFill>
              </a:rPr>
              <a:t>if </a:t>
            </a:r>
            <a:r>
              <a:rPr lang="en-US" u="sng" dirty="0"/>
              <a:t>she sensed my </a:t>
            </a:r>
            <a:r>
              <a:rPr lang="en-US" u="sng" dirty="0" smtClean="0"/>
              <a:t>fear</a:t>
            </a:r>
            <a:r>
              <a:rPr lang="en-US" dirty="0" smtClean="0"/>
              <a:t>. </a:t>
            </a:r>
          </a:p>
          <a:p>
            <a:r>
              <a:rPr lang="en-US" dirty="0">
                <a:solidFill>
                  <a:srgbClr val="FF0000"/>
                </a:solidFill>
              </a:rPr>
              <a:t>after, although, as, as if, because, before, even if, even though, for, if, if </a:t>
            </a:r>
            <a:r>
              <a:rPr lang="en-US" dirty="0" smtClean="0">
                <a:solidFill>
                  <a:srgbClr val="FF0000"/>
                </a:solidFill>
              </a:rPr>
              <a:t>only</a:t>
            </a:r>
            <a:r>
              <a:rPr lang="en-US" dirty="0">
                <a:solidFill>
                  <a:srgbClr val="FF0000"/>
                </a:solidFill>
              </a:rPr>
              <a:t> </a:t>
            </a:r>
            <a:r>
              <a:rPr lang="en-US" dirty="0" smtClean="0">
                <a:solidFill>
                  <a:srgbClr val="FF0000"/>
                </a:solidFill>
              </a:rPr>
              <a:t>since</a:t>
            </a:r>
            <a:r>
              <a:rPr lang="en-US" dirty="0">
                <a:solidFill>
                  <a:srgbClr val="FF0000"/>
                </a:solidFill>
              </a:rPr>
              <a:t>, that, though, unless, until, when, where, whereas, wherever, whether, which, while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99655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Titles of Poems</a:t>
            </a:r>
            <a:endParaRPr lang="en-US" dirty="0"/>
          </a:p>
        </p:txBody>
      </p:sp>
      <p:sp>
        <p:nvSpPr>
          <p:cNvPr id="3" name="Content Placeholder 2"/>
          <p:cNvSpPr>
            <a:spLocks noGrp="1"/>
          </p:cNvSpPr>
          <p:nvPr>
            <p:ph idx="1"/>
          </p:nvPr>
        </p:nvSpPr>
        <p:spPr/>
        <p:txBody>
          <a:bodyPr>
            <a:normAutofit/>
          </a:bodyPr>
          <a:lstStyle/>
          <a:p>
            <a:r>
              <a:rPr lang="en-US" dirty="0" smtClean="0"/>
              <a:t>If the poem was published in a collection of poetry or a journal or a book, put in quotation marks (“Lines Written a Few Miles Above </a:t>
            </a:r>
            <a:r>
              <a:rPr lang="en-US" dirty="0" err="1" smtClean="0"/>
              <a:t>Tintern</a:t>
            </a:r>
            <a:r>
              <a:rPr lang="en-US" dirty="0" smtClean="0"/>
              <a:t> Abbey” was part of </a:t>
            </a:r>
            <a:r>
              <a:rPr lang="en-US" i="1" dirty="0" smtClean="0"/>
              <a:t>Lyrical Ballads—</a:t>
            </a:r>
            <a:r>
              <a:rPr lang="en-US" dirty="0" smtClean="0"/>
              <a:t>hence you would use quotation marks)</a:t>
            </a:r>
          </a:p>
          <a:p>
            <a:r>
              <a:rPr lang="en-US" dirty="0" smtClean="0"/>
              <a:t>If it was published as a book in its own right, italicize (</a:t>
            </a:r>
            <a:r>
              <a:rPr lang="en-US" i="1" dirty="0" smtClean="0"/>
              <a:t>Paradise Lost </a:t>
            </a:r>
            <a:r>
              <a:rPr lang="en-US" dirty="0" smtClean="0"/>
              <a:t>was published as a text on its own—hence italicize)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676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Quotations</a:t>
            </a:r>
            <a:endParaRPr lang="en-US" dirty="0"/>
          </a:p>
        </p:txBody>
      </p:sp>
      <p:sp>
        <p:nvSpPr>
          <p:cNvPr id="3" name="Content Placeholder 2"/>
          <p:cNvSpPr>
            <a:spLocks noGrp="1"/>
          </p:cNvSpPr>
          <p:nvPr>
            <p:ph idx="1"/>
          </p:nvPr>
        </p:nvSpPr>
        <p:spPr>
          <a:xfrm>
            <a:off x="457200" y="1417638"/>
            <a:ext cx="8229600" cy="5440362"/>
          </a:xfrm>
        </p:spPr>
        <p:txBody>
          <a:bodyPr>
            <a:normAutofit/>
          </a:bodyPr>
          <a:lstStyle/>
          <a:p>
            <a:r>
              <a:rPr lang="en-US" dirty="0" smtClean="0"/>
              <a:t>Short = three or fewer lines </a:t>
            </a:r>
            <a:r>
              <a:rPr lang="en-US" dirty="0"/>
              <a:t>of </a:t>
            </a:r>
            <a:r>
              <a:rPr lang="en-US" dirty="0" smtClean="0"/>
              <a:t>verse</a:t>
            </a:r>
          </a:p>
          <a:p>
            <a:r>
              <a:rPr lang="en-US" dirty="0" smtClean="0"/>
              <a:t>These can be integrated into your text without indentation. </a:t>
            </a:r>
          </a:p>
          <a:p>
            <a:r>
              <a:rPr lang="en-US" dirty="0" smtClean="0"/>
              <a:t>Indicate line breaks with </a:t>
            </a:r>
            <a:r>
              <a:rPr lang="en-US" dirty="0"/>
              <a:t>a </a:t>
            </a:r>
            <a:r>
              <a:rPr lang="en-US" dirty="0" smtClean="0"/>
              <a:t>slash (/) </a:t>
            </a:r>
            <a:r>
              <a:rPr lang="en-US" dirty="0"/>
              <a:t>at the end of each line of verse </a:t>
            </a:r>
            <a:r>
              <a:rPr lang="en-US" dirty="0" smtClean="0"/>
              <a:t>with a space before and after the slash.</a:t>
            </a:r>
          </a:p>
          <a:p>
            <a:r>
              <a:rPr lang="en-US" dirty="0" smtClean="0"/>
              <a:t>Indicate line numbers in </a:t>
            </a:r>
            <a:r>
              <a:rPr lang="en-US" dirty="0"/>
              <a:t>A</a:t>
            </a:r>
            <a:r>
              <a:rPr lang="en-US" dirty="0" smtClean="0"/>
              <a:t>rabic numerals in parentheses.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9533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of Short Quotation from Poetry</a:t>
            </a:r>
            <a:endParaRPr lang="en-US" dirty="0"/>
          </a:p>
        </p:txBody>
      </p:sp>
      <p:sp>
        <p:nvSpPr>
          <p:cNvPr id="3" name="Content Placeholder 2"/>
          <p:cNvSpPr>
            <a:spLocks noGrp="1"/>
          </p:cNvSpPr>
          <p:nvPr>
            <p:ph idx="1"/>
          </p:nvPr>
        </p:nvSpPr>
        <p:spPr/>
        <p:txBody>
          <a:bodyPr/>
          <a:lstStyle/>
          <a:p>
            <a:r>
              <a:rPr lang="en-US" dirty="0" smtClean="0"/>
              <a:t>Elizabeth Barrett Browning’s most famous sonnet  opens with the question, </a:t>
            </a:r>
            <a:r>
              <a:rPr lang="en-CA" dirty="0" smtClean="0"/>
              <a:t>“How do I love thee?” (1). </a:t>
            </a:r>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30380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Quotations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Long = four or more lines </a:t>
            </a:r>
            <a:r>
              <a:rPr lang="en-US" dirty="0"/>
              <a:t>of verse or </a:t>
            </a:r>
            <a:r>
              <a:rPr lang="en-US" dirty="0" smtClean="0"/>
              <a:t>prose</a:t>
            </a:r>
          </a:p>
          <a:p>
            <a:r>
              <a:rPr lang="en-US" dirty="0" smtClean="0"/>
              <a:t>Indent from left margin by one inch</a:t>
            </a:r>
          </a:p>
          <a:p>
            <a:r>
              <a:rPr lang="en-US" dirty="0" smtClean="0"/>
              <a:t>Omit quotation marks</a:t>
            </a:r>
          </a:p>
          <a:p>
            <a:r>
              <a:rPr lang="en-US" dirty="0" smtClean="0"/>
              <a:t>Double space</a:t>
            </a:r>
          </a:p>
          <a:p>
            <a:r>
              <a:rPr lang="en-US" dirty="0"/>
              <a:t>M</a:t>
            </a:r>
            <a:r>
              <a:rPr lang="en-US" dirty="0" smtClean="0"/>
              <a:t>aintain </a:t>
            </a:r>
            <a:r>
              <a:rPr lang="en-US" dirty="0"/>
              <a:t>original line </a:t>
            </a:r>
            <a:r>
              <a:rPr lang="en-US" dirty="0" smtClean="0"/>
              <a:t>breaks</a:t>
            </a:r>
          </a:p>
          <a:p>
            <a:r>
              <a:rPr lang="en-US" dirty="0" smtClean="0"/>
              <a:t>No need to use the slash (/)</a:t>
            </a:r>
          </a:p>
          <a:p>
            <a:r>
              <a:rPr lang="en-US" dirty="0" smtClean="0"/>
              <a:t>Show line numbers in parentheses after the final punctuation.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39614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of Long Quotation from Poetry</a:t>
            </a:r>
            <a:endParaRPr lang="en-US" dirty="0"/>
          </a:p>
        </p:txBody>
      </p:sp>
      <p:sp>
        <p:nvSpPr>
          <p:cNvPr id="3" name="Content Placeholder 2"/>
          <p:cNvSpPr>
            <a:spLocks noGrp="1"/>
          </p:cNvSpPr>
          <p:nvPr>
            <p:ph idx="1"/>
          </p:nvPr>
        </p:nvSpPr>
        <p:spPr>
          <a:xfrm>
            <a:off x="457200" y="1600200"/>
            <a:ext cx="8686800" cy="4967437"/>
          </a:xfrm>
        </p:spPr>
        <p:txBody>
          <a:bodyPr>
            <a:normAutofit lnSpcReduction="10000"/>
          </a:bodyPr>
          <a:lstStyle/>
          <a:p>
            <a:r>
              <a:rPr lang="en-US" dirty="0" smtClean="0"/>
              <a:t>In “Lines Written a Few Miles above </a:t>
            </a:r>
            <a:r>
              <a:rPr lang="en-US" dirty="0" err="1" smtClean="0"/>
              <a:t>Tintern</a:t>
            </a:r>
            <a:r>
              <a:rPr lang="en-US" dirty="0" smtClean="0"/>
              <a:t> Abbey,” William Wordsworth describes the landscape’s important role in his memory: </a:t>
            </a:r>
          </a:p>
          <a:p>
            <a:pPr marL="400050" lvl="1" indent="0">
              <a:buNone/>
            </a:pPr>
            <a:r>
              <a:rPr lang="en-US" dirty="0" smtClean="0"/>
              <a:t>							</a:t>
            </a:r>
            <a:r>
              <a:rPr lang="en-US" dirty="0"/>
              <a:t>Though absent long,		</a:t>
            </a:r>
          </a:p>
          <a:p>
            <a:pPr marL="400050" lvl="1" indent="0">
              <a:buNone/>
            </a:pPr>
            <a:r>
              <a:rPr lang="en-US" dirty="0"/>
              <a:t>These forms of beauty have not been to me,		</a:t>
            </a:r>
          </a:p>
          <a:p>
            <a:pPr marL="400050" lvl="1" indent="0">
              <a:buNone/>
            </a:pPr>
            <a:r>
              <a:rPr lang="en-US" dirty="0"/>
              <a:t>As is a landscape to a blind man's eye:		</a:t>
            </a:r>
          </a:p>
          <a:p>
            <a:pPr marL="400050" lvl="1" indent="0">
              <a:buNone/>
            </a:pPr>
            <a:r>
              <a:rPr lang="en-US" dirty="0"/>
              <a:t>But oft, in lonely rooms, and mid the din		</a:t>
            </a:r>
          </a:p>
          <a:p>
            <a:pPr marL="400050" lvl="1" indent="0">
              <a:buNone/>
            </a:pPr>
            <a:r>
              <a:rPr lang="en-US" dirty="0"/>
              <a:t>Of towns and cities, I have owed to them,		</a:t>
            </a:r>
          </a:p>
          <a:p>
            <a:pPr marL="400050" lvl="1" indent="0">
              <a:buNone/>
            </a:pPr>
            <a:r>
              <a:rPr lang="en-US" dirty="0"/>
              <a:t>In hours of weariness, sensations sweet,		</a:t>
            </a:r>
          </a:p>
          <a:p>
            <a:pPr marL="400050" lvl="1" indent="0">
              <a:buNone/>
            </a:pPr>
            <a:r>
              <a:rPr lang="en-US" dirty="0"/>
              <a:t>Felt in the blood, and felt along the </a:t>
            </a:r>
            <a:r>
              <a:rPr lang="en-US" dirty="0" smtClean="0"/>
              <a:t>heart… (23-28)</a:t>
            </a:r>
            <a:r>
              <a:rPr lang="en-US" dirty="0"/>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852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of Words</a:t>
            </a:r>
            <a:endParaRPr lang="en-US" dirty="0"/>
          </a:p>
        </p:txBody>
      </p:sp>
      <p:sp>
        <p:nvSpPr>
          <p:cNvPr id="3" name="Content Placeholder 2"/>
          <p:cNvSpPr>
            <a:spLocks noGrp="1"/>
          </p:cNvSpPr>
          <p:nvPr>
            <p:ph idx="1"/>
          </p:nvPr>
        </p:nvSpPr>
        <p:spPr>
          <a:xfrm>
            <a:off x="457200" y="1417638"/>
            <a:ext cx="8229600" cy="5182699"/>
          </a:xfrm>
        </p:spPr>
        <p:txBody>
          <a:bodyPr>
            <a:normAutofit lnSpcReduction="10000"/>
          </a:bodyPr>
          <a:lstStyle/>
          <a:p>
            <a:r>
              <a:rPr lang="en-US" dirty="0"/>
              <a:t>If you omit a word or </a:t>
            </a:r>
            <a:r>
              <a:rPr lang="en-US" dirty="0" smtClean="0"/>
              <a:t>a few words </a:t>
            </a:r>
            <a:r>
              <a:rPr lang="en-US" dirty="0"/>
              <a:t>from a quotation, </a:t>
            </a:r>
            <a:r>
              <a:rPr lang="en-US" dirty="0" smtClean="0"/>
              <a:t>indicate </a:t>
            </a:r>
            <a:r>
              <a:rPr lang="en-US" dirty="0"/>
              <a:t>the </a:t>
            </a:r>
            <a:r>
              <a:rPr lang="en-US" dirty="0" smtClean="0"/>
              <a:t>deletion by </a:t>
            </a:r>
            <a:r>
              <a:rPr lang="en-US" dirty="0"/>
              <a:t>using </a:t>
            </a:r>
            <a:r>
              <a:rPr lang="en-US" dirty="0" smtClean="0"/>
              <a:t>an ellipsis. </a:t>
            </a:r>
          </a:p>
          <a:p>
            <a:r>
              <a:rPr lang="en-US" dirty="0" smtClean="0"/>
              <a:t>An ellipsis consists of three </a:t>
            </a:r>
            <a:r>
              <a:rPr lang="en-US" dirty="0"/>
              <a:t>periods ( . . . ) </a:t>
            </a:r>
            <a:r>
              <a:rPr lang="en-US" dirty="0" smtClean="0"/>
              <a:t>with a space before and after it. </a:t>
            </a:r>
          </a:p>
          <a:p>
            <a:r>
              <a:rPr lang="en-US" dirty="0" smtClean="0"/>
              <a:t>Do not put the ellipsis in square brackets</a:t>
            </a:r>
          </a:p>
          <a:p>
            <a:r>
              <a:rPr lang="en-US" dirty="0"/>
              <a:t>In </a:t>
            </a:r>
            <a:r>
              <a:rPr lang="en-US" dirty="0" smtClean="0"/>
              <a:t>Elizabeth Barrett Browning’s verse</a:t>
            </a:r>
            <a:r>
              <a:rPr lang="en-US" dirty="0"/>
              <a:t>-novel </a:t>
            </a:r>
            <a:r>
              <a:rPr lang="en-US" i="1" dirty="0"/>
              <a:t>Aurora Leigh </a:t>
            </a:r>
            <a:r>
              <a:rPr lang="en-US" dirty="0"/>
              <a:t>(1856), Marion </a:t>
            </a:r>
            <a:r>
              <a:rPr lang="en-US" dirty="0" err="1"/>
              <a:t>Erle</a:t>
            </a:r>
            <a:r>
              <a:rPr lang="en-US" dirty="0"/>
              <a:t> wishes to “be sicker yet, if sickness made / The world so </a:t>
            </a:r>
            <a:r>
              <a:rPr lang="en-US" dirty="0" smtClean="0"/>
              <a:t>. . . kind</a:t>
            </a:r>
            <a:r>
              <a:rPr lang="en-US" dirty="0"/>
              <a:t>” </a:t>
            </a:r>
            <a:r>
              <a:rPr lang="en-US" dirty="0" smtClean="0"/>
              <a:t>(1127</a:t>
            </a:r>
            <a:r>
              <a:rPr lang="en-US" dirty="0"/>
              <a:t>-28).</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558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of Whole </a:t>
            </a:r>
            <a:r>
              <a:rPr lang="en-US" dirty="0"/>
              <a:t>L</a:t>
            </a:r>
            <a:r>
              <a:rPr lang="en-US" dirty="0" smtClean="0"/>
              <a:t>ines</a:t>
            </a:r>
            <a:endParaRPr lang="en-US" dirty="0"/>
          </a:p>
        </p:txBody>
      </p:sp>
      <p:sp>
        <p:nvSpPr>
          <p:cNvPr id="3" name="Content Placeholder 2"/>
          <p:cNvSpPr>
            <a:spLocks noGrp="1"/>
          </p:cNvSpPr>
          <p:nvPr>
            <p:ph idx="1"/>
          </p:nvPr>
        </p:nvSpPr>
        <p:spPr/>
        <p:txBody>
          <a:bodyPr/>
          <a:lstStyle/>
          <a:p>
            <a:r>
              <a:rPr lang="en-US" dirty="0"/>
              <a:t>When </a:t>
            </a:r>
            <a:r>
              <a:rPr lang="en-US" dirty="0" smtClean="0"/>
              <a:t>omitting one </a:t>
            </a:r>
            <a:r>
              <a:rPr lang="en-US" dirty="0"/>
              <a:t>or more full lines of poetry, space several periods to about the length of a complete line in the </a:t>
            </a:r>
            <a:r>
              <a:rPr lang="en-US" dirty="0" smtClean="0"/>
              <a:t>poem</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7285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69122" y="274638"/>
            <a:ext cx="7717678" cy="6583362"/>
          </a:xfrm>
        </p:spPr>
        <p:txBody>
          <a:bodyPr>
            <a:normAutofit fontScale="92500" lnSpcReduction="10000"/>
          </a:bodyPr>
          <a:lstStyle/>
          <a:p>
            <a:pPr marL="0" indent="0">
              <a:buNone/>
            </a:pPr>
            <a:r>
              <a:rPr lang="en-CA" dirty="0"/>
              <a:t>Since EBB had considerable control over the publication of her poetry, she deliberately used “The Soul’s Expression” (1843), her sonnet about the authenticity of the genre, to introduce groupings of miscellaneous sonnets in her publications after 1843:</a:t>
            </a:r>
            <a:endParaRPr lang="en-US" dirty="0"/>
          </a:p>
          <a:p>
            <a:pPr marL="400050" lvl="1" indent="0">
              <a:buNone/>
            </a:pPr>
            <a:r>
              <a:rPr lang="en-CA" dirty="0"/>
              <a:t>With stammering lips and insufficient sound</a:t>
            </a:r>
            <a:endParaRPr lang="en-US" dirty="0"/>
          </a:p>
          <a:p>
            <a:pPr marL="400050" lvl="1" indent="0">
              <a:buNone/>
            </a:pPr>
            <a:r>
              <a:rPr lang="en-CA" dirty="0"/>
              <a:t>I strive and struggle to deliver right</a:t>
            </a:r>
            <a:endParaRPr lang="en-US" dirty="0"/>
          </a:p>
          <a:p>
            <a:pPr marL="400050" lvl="1" indent="0">
              <a:buNone/>
            </a:pPr>
            <a:r>
              <a:rPr lang="en-CA" dirty="0"/>
              <a:t>That music of my nature, day and night</a:t>
            </a:r>
            <a:endParaRPr lang="en-US" dirty="0"/>
          </a:p>
          <a:p>
            <a:pPr marL="400050" lvl="1" indent="0">
              <a:buNone/>
            </a:pPr>
            <a:r>
              <a:rPr lang="en-CA" dirty="0"/>
              <a:t>With dream and though and feeling </a:t>
            </a:r>
            <a:r>
              <a:rPr lang="en-CA" dirty="0" err="1"/>
              <a:t>interwound</a:t>
            </a:r>
            <a:r>
              <a:rPr lang="en-CA" dirty="0"/>
              <a:t>,</a:t>
            </a:r>
            <a:endParaRPr lang="en-US" dirty="0"/>
          </a:p>
          <a:p>
            <a:pPr marL="400050" lvl="1" indent="0">
              <a:buNone/>
            </a:pPr>
            <a:r>
              <a:rPr lang="en-CA" dirty="0" smtClean="0"/>
              <a:t>.  .  .  .  .  .  .  .  .  .  .  .  .  .  .  .  .  .  .  .  .  .  .</a:t>
            </a:r>
            <a:endParaRPr lang="en-US" dirty="0"/>
          </a:p>
          <a:p>
            <a:pPr marL="400050" lvl="1" indent="0">
              <a:buNone/>
            </a:pPr>
            <a:r>
              <a:rPr lang="en-CA" dirty="0"/>
              <a:t>This song of soul I struggle to </a:t>
            </a:r>
            <a:r>
              <a:rPr lang="en-CA" dirty="0" err="1"/>
              <a:t>outbear</a:t>
            </a:r>
            <a:endParaRPr lang="en-US" dirty="0"/>
          </a:p>
          <a:p>
            <a:pPr marL="400050" lvl="1" indent="0">
              <a:buNone/>
            </a:pPr>
            <a:r>
              <a:rPr lang="en-CA" dirty="0"/>
              <a:t>Through portals of sense, sublime and whole, </a:t>
            </a:r>
            <a:endParaRPr lang="en-US" dirty="0"/>
          </a:p>
          <a:p>
            <a:pPr marL="400050" lvl="1" indent="0">
              <a:buNone/>
            </a:pPr>
            <a:r>
              <a:rPr lang="en-CA" dirty="0"/>
              <a:t>And utter all myself into the air. </a:t>
            </a:r>
            <a:r>
              <a:rPr lang="en-CA" dirty="0" smtClean="0"/>
              <a:t>(61</a:t>
            </a:r>
            <a:r>
              <a:rPr lang="en-CA" dirty="0"/>
              <a:t>-</a:t>
            </a:r>
            <a:r>
              <a:rPr lang="en-CA" dirty="0" smtClean="0"/>
              <a:t>68)</a:t>
            </a:r>
            <a:endParaRPr lang="en-US" dirty="0"/>
          </a:p>
          <a:p>
            <a:pPr marL="0" indent="0">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2984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620</TotalTime>
  <Words>1362</Words>
  <Application>Microsoft Macintosh PowerPoint</Application>
  <PresentationFormat>On-screen Show (4:3)</PresentationFormat>
  <Paragraphs>78</Paragraphs>
  <Slides>18</Slides>
  <Notes>0</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Office Theme</vt:lpstr>
      <vt:lpstr>Integrating Poetry Quotations</vt:lpstr>
      <vt:lpstr>Titles of Poems</vt:lpstr>
      <vt:lpstr>Short Quotations</vt:lpstr>
      <vt:lpstr>Integration of Short Quotation from Poetry</vt:lpstr>
      <vt:lpstr>Long Quotations</vt:lpstr>
      <vt:lpstr>Integration of Long Quotation from Poetry</vt:lpstr>
      <vt:lpstr>Omission of Words</vt:lpstr>
      <vt:lpstr>Omission of Whole Lines</vt:lpstr>
      <vt:lpstr>Slide 9</vt:lpstr>
      <vt:lpstr>Citing Works from the Web</vt:lpstr>
      <vt:lpstr>Citing Sources from the Web</vt:lpstr>
      <vt:lpstr>Basic Format for Web Citations</vt:lpstr>
      <vt:lpstr>Citation</vt:lpstr>
      <vt:lpstr>Slide 14</vt:lpstr>
      <vt:lpstr>Slide 15</vt:lpstr>
      <vt:lpstr>Conjunctions</vt:lpstr>
      <vt:lpstr>Subordination</vt:lpstr>
      <vt:lpstr>Examples of Subordinate Clauses</vt:lpstr>
    </vt:vector>
  </TitlesOfParts>
  <Company>UVic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Surridge</dc:creator>
  <cp:lastModifiedBy>Misao Dean</cp:lastModifiedBy>
  <cp:revision>26</cp:revision>
  <dcterms:created xsi:type="dcterms:W3CDTF">2012-12-04T20:08:10Z</dcterms:created>
  <dcterms:modified xsi:type="dcterms:W3CDTF">2012-12-04T20:50:57Z</dcterms:modified>
</cp:coreProperties>
</file>