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9" r:id="rId3"/>
    <p:sldId id="263" r:id="rId4"/>
    <p:sldId id="268" r:id="rId5"/>
    <p:sldId id="258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1FB8A-5D3D-49DA-B462-991201841E8F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A437-19FB-413C-A848-6DFBF09CC65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527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7982E-7CA7-4707-B5CA-67D8CCDADE9B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2AE59-B78A-4D62-A928-B1EFB56B7E7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10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2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06EC-9697-4059-A2A7-840D4BD956A3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4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06EC-9697-4059-A2A7-840D4BD956A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06EC-9697-4059-A2A7-840D4BD956A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06EC-9697-4059-A2A7-840D4BD956A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06EC-9697-4059-A2A7-840D4BD956A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06EC-9697-4059-A2A7-840D4BD956A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83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5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33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9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4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8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21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9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8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7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5620-A1CD-40F1-9B3D-E03A7E429880}" type="datetimeFigureOut">
              <a:rPr lang="en-CA" smtClean="0"/>
              <a:pPr/>
              <a:t>06/02/2013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98DD2-AF74-4E38-8B3D-A63D27BDEFE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8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 III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FF0000"/>
                </a:solidFill>
              </a:rPr>
              <a:t>Looking for Connections (for example between an image in stanza 1 and a similar 1 in stanza 2; connections can also be contrasts) </a:t>
            </a:r>
            <a:endParaRPr lang="en-CA" sz="3000" b="1" i="1" dirty="0" smtClean="0">
              <a:solidFill>
                <a:srgbClr val="FF0000"/>
              </a:solidFill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chemeClr val="accent6">
                    <a:lumMod val="50000"/>
                  </a:schemeClr>
                </a:solidFill>
              </a:rPr>
              <a:t>Uncovering Patterns at work (e.g., image pattern—sensual, light-dark, nature, etc.)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002060"/>
                </a:solidFill>
              </a:rPr>
              <a:t>Summarizing the work’s theme in a sentence (theme = overarching meaning or universal element(s) in a work)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7030A0"/>
                </a:solidFill>
              </a:rPr>
              <a:t>Connecting specific lines/passages to theme, relying on patterns (</a:t>
            </a:r>
            <a:r>
              <a:rPr lang="en-CA" sz="3000" b="1" dirty="0" smtClean="0">
                <a:solidFill>
                  <a:schemeClr val="accent6">
                    <a:lumMod val="50000"/>
                  </a:schemeClr>
                </a:solidFill>
              </a:rPr>
              <a:t>see 2</a:t>
            </a:r>
            <a:r>
              <a:rPr lang="en-CA" sz="3000" b="1" dirty="0" smtClean="0">
                <a:solidFill>
                  <a:srgbClr val="7030A0"/>
                </a:solidFill>
              </a:rPr>
              <a:t>) &amp; considering technical devices like alliteration, rhythm, enjambment, anaphora, and the like)</a:t>
            </a: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 III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2060"/>
                </a:solidFill>
              </a:rPr>
              <a:t>Introductions of analyses aren’t mechanical but should include the following (not necessarily in this order):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FF0000"/>
                </a:solidFill>
              </a:rPr>
              <a:t>The name of the work and author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chemeClr val="accent6">
                    <a:lumMod val="50000"/>
                  </a:schemeClr>
                </a:solidFill>
              </a:rPr>
              <a:t>Your approach to the work (its main features and/or theme)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002060"/>
                </a:solidFill>
              </a:rPr>
              <a:t>Perhaps a comment on the significance of the poem, subject matter, or theme (as in a generalization)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7030A0"/>
                </a:solidFill>
              </a:rPr>
              <a:t>Specific devices, techniques, or other elements you will use to explore the feature(s) or theme</a:t>
            </a: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39952" y="49411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CA" b="1" dirty="0" smtClean="0">
                <a:solidFill>
                  <a:srgbClr val="FF0000"/>
                </a:solidFill>
              </a:rPr>
              <a:t>In the poem “Packing for the Future: Instructions,” by Lorna </a:t>
            </a:r>
            <a:r>
              <a:rPr lang="en-CA" b="1" dirty="0" err="1" smtClean="0">
                <a:solidFill>
                  <a:srgbClr val="FF0000"/>
                </a:solidFill>
              </a:rPr>
              <a:t>Crozier</a:t>
            </a:r>
            <a:r>
              <a:rPr lang="en-CA" b="1" dirty="0" smtClean="0"/>
              <a:t>, the poet warns her audience about the future, the unknown, but more importantly, she talks about </a:t>
            </a:r>
            <a:r>
              <a:rPr lang="en-CA" b="1" dirty="0" smtClean="0">
                <a:solidFill>
                  <a:srgbClr val="002060"/>
                </a:solidFill>
              </a:rPr>
              <a:t>life in general, how life can be hard and can defeat us if we are not well-prepared to face the challenges that await us. </a:t>
            </a:r>
            <a:r>
              <a:rPr lang="en-CA" b="1" dirty="0" smtClean="0">
                <a:solidFill>
                  <a:schemeClr val="accent6">
                    <a:lumMod val="50000"/>
                  </a:schemeClr>
                </a:solidFill>
              </a:rPr>
              <a:t>The theme of the poem concerns hardship, but also the ability to overcome anything that life or nature throws at us.</a:t>
            </a:r>
            <a:r>
              <a:rPr lang="en-CA" b="1" dirty="0" smtClean="0"/>
              <a:t> </a:t>
            </a:r>
            <a:r>
              <a:rPr lang="en-CA" b="1" dirty="0" smtClean="0">
                <a:solidFill>
                  <a:srgbClr val="7030A0"/>
                </a:solidFill>
              </a:rPr>
              <a:t>To convey this theme, </a:t>
            </a:r>
            <a:r>
              <a:rPr lang="en-CA" b="1" dirty="0" err="1" smtClean="0">
                <a:solidFill>
                  <a:srgbClr val="7030A0"/>
                </a:solidFill>
              </a:rPr>
              <a:t>Crozier</a:t>
            </a:r>
            <a:r>
              <a:rPr lang="en-CA" b="1" dirty="0" smtClean="0">
                <a:solidFill>
                  <a:srgbClr val="7030A0"/>
                </a:solidFill>
              </a:rPr>
              <a:t> uses poetic devices such as structure, diction, metaphor and imagery.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CA" dirty="0" smtClean="0">
                <a:solidFill>
                  <a:srgbClr val="FF0000"/>
                </a:solidFill>
              </a:rPr>
              <a:t>1) names;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2) theme; </a:t>
            </a:r>
            <a:r>
              <a:rPr lang="en-CA" dirty="0" smtClean="0">
                <a:solidFill>
                  <a:srgbClr val="002060"/>
                </a:solidFill>
              </a:rPr>
              <a:t>3)</a:t>
            </a:r>
            <a:r>
              <a:rPr lang="en-CA" dirty="0" smtClean="0">
                <a:solidFill>
                  <a:srgbClr val="7030A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relevance/significance</a:t>
            </a: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(everyone has a life journey); </a:t>
            </a:r>
            <a:r>
              <a:rPr lang="en-CA" dirty="0" smtClean="0">
                <a:solidFill>
                  <a:srgbClr val="7030A0"/>
                </a:solidFill>
              </a:rPr>
              <a:t>4) devices/techniques 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16D2CFD-1BFD-41E1-8941-FAFDBD7E7A1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0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 III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2060"/>
                </a:solidFill>
              </a:rPr>
              <a:t>Middle/body paragraphs should be: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FF0000"/>
                </a:solidFill>
              </a:rPr>
              <a:t>Unified (focused on one important point)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FF0000"/>
                </a:solidFill>
              </a:rPr>
              <a:t>Well-developed</a:t>
            </a:r>
          </a:p>
          <a:p>
            <a:pPr marL="914400" lvl="1" indent="-514350">
              <a:spcAft>
                <a:spcPts val="1800"/>
              </a:spcAft>
              <a:buFont typeface="+mj-lt"/>
              <a:buAutoNum type="alphaLcParenR"/>
            </a:pPr>
            <a:r>
              <a:rPr lang="en-CA" sz="2600" b="1" dirty="0" smtClean="0">
                <a:solidFill>
                  <a:srgbClr val="FF0000"/>
                </a:solidFill>
              </a:rPr>
              <a:t>More than a couple of sentences</a:t>
            </a:r>
          </a:p>
          <a:p>
            <a:pPr marL="914400" lvl="1" indent="-514350">
              <a:spcAft>
                <a:spcPts val="1800"/>
              </a:spcAft>
              <a:buFont typeface="+mj-lt"/>
              <a:buAutoNum type="alphaLcParenR"/>
            </a:pPr>
            <a:r>
              <a:rPr lang="en-CA" sz="2600" b="1" dirty="0" smtClean="0">
                <a:solidFill>
                  <a:srgbClr val="FF0000"/>
                </a:solidFill>
              </a:rPr>
              <a:t>Replete with specific examples, such as direct quotations that are grammatically and clearly embedded in your own sentence (i.e., integrated)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CA" sz="3000" b="1" dirty="0" smtClean="0">
                <a:solidFill>
                  <a:srgbClr val="FF0000"/>
                </a:solidFill>
              </a:rPr>
              <a:t>As a general rule, each point should be supported by at least one example, but if you’re referring to a feature throughout the poem, several examples are better </a:t>
            </a: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4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39952" y="49411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2500" b="1" dirty="0" smtClean="0">
                <a:solidFill>
                  <a:srgbClr val="FF0000"/>
                </a:solidFill>
              </a:rPr>
              <a:t>The theme of innocence is addressed in the first stanza of the poem, which is written in a very child-like manner.</a:t>
            </a:r>
            <a:r>
              <a:rPr lang="en-CA" sz="2500" b="1" dirty="0" smtClean="0"/>
              <a:t> </a:t>
            </a:r>
            <a:r>
              <a:rPr lang="en-CA" sz="2500" b="1" dirty="0" smtClean="0">
                <a:solidFill>
                  <a:schemeClr val="accent2">
                    <a:lumMod val="50000"/>
                  </a:schemeClr>
                </a:solidFill>
              </a:rPr>
              <a:t>When the speaker is explaining the lessons his childhood teacher taught the class on frogs and frogspawn, the entire passage is four clauses separated by “and” (</a:t>
            </a:r>
            <a:r>
              <a:rPr lang="en-CA" sz="2500" b="1" dirty="0" err="1" smtClean="0">
                <a:solidFill>
                  <a:schemeClr val="accent2">
                    <a:lumMod val="50000"/>
                  </a:schemeClr>
                </a:solidFill>
              </a:rPr>
              <a:t>polysyndeton</a:t>
            </a:r>
            <a:r>
              <a:rPr lang="en-CA" sz="2500" b="1" dirty="0" smtClean="0">
                <a:solidFill>
                  <a:schemeClr val="accent2">
                    <a:lumMod val="50000"/>
                  </a:schemeClr>
                </a:solidFill>
              </a:rPr>
              <a:t>), which represents a child-like explanation of things: </a:t>
            </a:r>
            <a:r>
              <a:rPr lang="en-CA" sz="2500" b="1" dirty="0" smtClean="0">
                <a:solidFill>
                  <a:srgbClr val="002060"/>
                </a:solidFill>
              </a:rPr>
              <a:t>“Miss Walls would tell us how/The daddy frog was called a bullfrog/And how he croaked and…” (15-17). </a:t>
            </a:r>
            <a:r>
              <a:rPr lang="en-CA" sz="2500" b="1" dirty="0" smtClean="0">
                <a:solidFill>
                  <a:schemeClr val="accent2">
                    <a:lumMod val="50000"/>
                  </a:schemeClr>
                </a:solidFill>
              </a:rPr>
              <a:t>This run on sentence as well as the use of words such as “mammy” and “daddy” exemplifies the speaker’s state of innocence at this age. </a:t>
            </a:r>
            <a:r>
              <a:rPr lang="en-CA" sz="2500" b="1" dirty="0" smtClean="0">
                <a:solidFill>
                  <a:schemeClr val="accent6">
                    <a:lumMod val="50000"/>
                  </a:schemeClr>
                </a:solidFill>
              </a:rPr>
              <a:t>Another example of the child like tone comes earlier in the stanza when the child’s words are strung together and a little out of order, as he refers to “</a:t>
            </a:r>
            <a:r>
              <a:rPr lang="en-CA" sz="2500" b="1" dirty="0" err="1" smtClean="0">
                <a:solidFill>
                  <a:schemeClr val="accent6">
                    <a:lumMod val="50000"/>
                  </a:schemeClr>
                </a:solidFill>
              </a:rPr>
              <a:t>jampotfuls</a:t>
            </a:r>
            <a:r>
              <a:rPr lang="en-CA" sz="2500" b="1" dirty="0" smtClean="0">
                <a:solidFill>
                  <a:schemeClr val="accent6">
                    <a:lumMod val="50000"/>
                  </a:schemeClr>
                </a:solidFill>
              </a:rPr>
              <a:t>” rather than jam pots full [of frogspawn].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CA" sz="2400" b="1" dirty="0" smtClean="0">
                <a:solidFill>
                  <a:srgbClr val="FF0000"/>
                </a:solidFill>
              </a:rPr>
              <a:t>Topic sentence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CA" sz="2400" b="1" dirty="0" smtClean="0">
                <a:solidFill>
                  <a:schemeClr val="accent2">
                    <a:lumMod val="50000"/>
                  </a:schemeClr>
                </a:solidFill>
              </a:rPr>
              <a:t>Expansion of/ support for topic sentence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CA" sz="2400" b="1" dirty="0" smtClean="0">
                <a:solidFill>
                  <a:srgbClr val="002060"/>
                </a:solidFill>
              </a:rPr>
              <a:t>Direct quotation with final line reference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CA" sz="2400" b="1" dirty="0" smtClean="0">
                <a:solidFill>
                  <a:schemeClr val="accent6">
                    <a:lumMod val="50000"/>
                  </a:schemeClr>
                </a:solidFill>
              </a:rPr>
              <a:t>Second example supported by text</a:t>
            </a:r>
          </a:p>
          <a:p>
            <a:pPr marL="0" indent="0">
              <a:spcBef>
                <a:spcPts val="0"/>
              </a:spcBef>
              <a:buNone/>
            </a:pPr>
            <a:endParaRPr lang="en-CA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16D2CFD-1BFD-41E1-8941-FAFDBD7E7A18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39952" y="49411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dirty="0" smtClean="0"/>
              <a:t> </a:t>
            </a:r>
            <a:r>
              <a:rPr lang="en-CA" sz="2800" b="1" dirty="0" smtClean="0">
                <a:solidFill>
                  <a:srgbClr val="C00000"/>
                </a:solidFill>
              </a:rPr>
              <a:t>Title of poems and short stories are put between quotation marks:</a:t>
            </a:r>
          </a:p>
          <a:p>
            <a:pPr marL="347980" lvl="1" indent="0">
              <a:spcBef>
                <a:spcPts val="600"/>
              </a:spcBef>
              <a:buNone/>
            </a:pPr>
            <a:r>
              <a:rPr lang="en-CA" sz="2500" b="1" dirty="0" smtClean="0"/>
              <a:t>In the poem “My Papa’s Waltz,” by Theodore Roethke, </a:t>
            </a:r>
            <a:r>
              <a:rPr lang="en-CA" sz="2500" dirty="0" smtClean="0"/>
              <a:t>...</a:t>
            </a:r>
          </a:p>
          <a:p>
            <a:pPr marL="0" lvl="1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200" dirty="0" smtClean="0"/>
              <a:t> </a:t>
            </a:r>
            <a:r>
              <a:rPr lang="en-CA" sz="2800" b="1" dirty="0" smtClean="0">
                <a:solidFill>
                  <a:srgbClr val="C00000"/>
                </a:solidFill>
              </a:rPr>
              <a:t>Place commas and periods inside quotation marks unless a citation follows:</a:t>
            </a:r>
          </a:p>
          <a:p>
            <a:pPr marL="182880" lvl="2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500" dirty="0" smtClean="0">
                <a:solidFill>
                  <a:schemeClr val="tx1"/>
                </a:solidFill>
              </a:rPr>
              <a:t> </a:t>
            </a:r>
            <a:r>
              <a:rPr lang="en-CA" sz="2500" b="1" dirty="0" smtClean="0">
                <a:solidFill>
                  <a:schemeClr val="tx1"/>
                </a:solidFill>
              </a:rPr>
              <a:t>see above</a:t>
            </a:r>
          </a:p>
          <a:p>
            <a:pPr marL="182880" lvl="2" indent="0">
              <a:spcBef>
                <a:spcPts val="600"/>
              </a:spcBef>
            </a:pPr>
            <a:r>
              <a:rPr lang="en-CA" sz="2500" b="1" dirty="0" smtClean="0">
                <a:solidFill>
                  <a:schemeClr val="tx1"/>
                </a:solidFill>
              </a:rPr>
              <a:t> </a:t>
            </a:r>
            <a:r>
              <a:rPr lang="en-CA" sz="2500" b="1" dirty="0" smtClean="0">
                <a:solidFill>
                  <a:srgbClr val="C00000"/>
                </a:solidFill>
              </a:rPr>
              <a:t>Citation follows: </a:t>
            </a:r>
            <a:r>
              <a:rPr lang="en-US" sz="2500" b="1" dirty="0" smtClean="0"/>
              <a:t>In the second last stanza, the tree is “resigned” (30), and it has decided to “be dumb” (31). </a:t>
            </a:r>
            <a:endParaRPr lang="en-CA" sz="2500" b="1" dirty="0" smtClean="0">
              <a:solidFill>
                <a:schemeClr val="tx1"/>
              </a:solidFill>
            </a:endParaRPr>
          </a:p>
          <a:p>
            <a:pPr marL="0" lvl="1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b="1" dirty="0" smtClean="0">
                <a:solidFill>
                  <a:srgbClr val="C00000"/>
                </a:solidFill>
              </a:rPr>
              <a:t>Drop any punctuation at the end of a quotation</a:t>
            </a:r>
          </a:p>
          <a:p>
            <a:pPr marL="182880" lvl="2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500" b="1" dirty="0" smtClean="0">
                <a:solidFill>
                  <a:srgbClr val="C00000"/>
                </a:solidFill>
              </a:rPr>
              <a:t> </a:t>
            </a:r>
            <a:r>
              <a:rPr lang="en-CA" sz="2500" b="1" dirty="0" smtClean="0">
                <a:solidFill>
                  <a:schemeClr val="tx1"/>
                </a:solidFill>
              </a:rPr>
              <a:t>“viewless wings of  Poesy,” (33). </a:t>
            </a:r>
            <a:r>
              <a:rPr lang="en-CA" sz="2500" dirty="0" smtClean="0">
                <a:solidFill>
                  <a:schemeClr val="tx1"/>
                </a:solidFill>
              </a:rPr>
              <a:t>	  </a:t>
            </a:r>
            <a:r>
              <a:rPr lang="en-CA" sz="2500" b="1" dirty="0" smtClean="0">
                <a:solidFill>
                  <a:schemeClr val="tx1"/>
                </a:solidFill>
              </a:rPr>
              <a:t>“... Poesy” (33). </a:t>
            </a:r>
            <a:r>
              <a:rPr lang="en-CA" sz="2500" dirty="0" smtClean="0">
                <a:solidFill>
                  <a:schemeClr val="tx1"/>
                </a:solidFill>
              </a:rPr>
              <a:t>	</a:t>
            </a:r>
          </a:p>
          <a:p>
            <a:pPr marL="0" lvl="1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b="1" dirty="0" smtClean="0">
                <a:solidFill>
                  <a:srgbClr val="C00000"/>
                </a:solidFill>
              </a:rPr>
              <a:t>Indicate line divisions </a:t>
            </a:r>
          </a:p>
          <a:p>
            <a:pPr marL="182880" lvl="2" indent="0">
              <a:spcBef>
                <a:spcPts val="600"/>
              </a:spcBef>
            </a:pPr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“There may be doors nailed shut./ There may be painted windows” (28-29). </a:t>
            </a:r>
            <a:endParaRPr lang="en-CA" b="1" dirty="0">
              <a:solidFill>
                <a:schemeClr val="tx1"/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endParaRPr lang="en-CA" sz="27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16D2CFD-1BFD-41E1-8941-FAFDBD7E7A18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39952" y="49411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dirty="0" smtClean="0"/>
              <a:t> </a:t>
            </a:r>
            <a:r>
              <a:rPr lang="en-CA" sz="2800" b="1" dirty="0" smtClean="0">
                <a:solidFill>
                  <a:srgbClr val="C00000"/>
                </a:solidFill>
              </a:rPr>
              <a:t>Write in the present tense when analyzing the work:</a:t>
            </a:r>
          </a:p>
          <a:p>
            <a:pPr marL="347980" lvl="1" indent="0">
              <a:spcBef>
                <a:spcPts val="600"/>
              </a:spcBef>
              <a:buNone/>
            </a:pPr>
            <a:r>
              <a:rPr lang="en-CA" sz="2800" b="1" dirty="0" smtClean="0"/>
              <a:t>The poet</a:t>
            </a:r>
            <a:r>
              <a:rPr lang="en-CA" sz="2800" b="1" i="1" dirty="0" smtClean="0"/>
              <a:t> </a:t>
            </a:r>
            <a:r>
              <a:rPr lang="en-CA" sz="2800" b="1" dirty="0" smtClean="0">
                <a:solidFill>
                  <a:srgbClr val="C00000"/>
                </a:solidFill>
              </a:rPr>
              <a:t>uses</a:t>
            </a:r>
            <a:r>
              <a:rPr lang="en-CA" sz="2800" b="1" dirty="0" smtClean="0"/>
              <a:t> exact rhyme in lines 2 and 5.</a:t>
            </a:r>
          </a:p>
          <a:p>
            <a:pPr marL="0" lvl="1" indent="0">
              <a:spcBef>
                <a:spcPts val="600"/>
              </a:spcBef>
              <a:buFont typeface="Arial" pitchFamily="34" charset="0"/>
              <a:buChar char="•"/>
            </a:pPr>
            <a:endParaRPr lang="en-CA" sz="2800" b="1" dirty="0" smtClean="0">
              <a:solidFill>
                <a:srgbClr val="C00000"/>
              </a:solidFill>
            </a:endParaRPr>
          </a:p>
          <a:p>
            <a:pPr marL="0" lvl="1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b="1" dirty="0" smtClean="0">
                <a:solidFill>
                  <a:srgbClr val="C00000"/>
                </a:solidFill>
              </a:rPr>
              <a:t>Integrate quotations</a:t>
            </a:r>
          </a:p>
          <a:p>
            <a:pPr marL="182880" lvl="2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CA" sz="2800" b="1" dirty="0" smtClean="0">
                <a:solidFill>
                  <a:schemeClr val="tx1"/>
                </a:solidFill>
              </a:rPr>
              <a:t> The socks are described as </a:t>
            </a:r>
            <a:r>
              <a:rPr lang="en-CA" sz="2800" b="1" dirty="0" smtClean="0"/>
              <a:t>“must be blue as a wish.”</a:t>
            </a:r>
          </a:p>
          <a:p>
            <a:pPr marL="182880" lvl="2" indent="0">
              <a:spcBef>
                <a:spcPts val="1200"/>
              </a:spcBef>
            </a:pPr>
            <a:r>
              <a:rPr lang="en-CA" sz="2800" b="1" dirty="0" smtClean="0"/>
              <a:t> </a:t>
            </a:r>
            <a:r>
              <a:rPr lang="en-CA" sz="2800" b="1" dirty="0">
                <a:solidFill>
                  <a:schemeClr val="tx1"/>
                </a:solidFill>
              </a:rPr>
              <a:t>The </a:t>
            </a:r>
            <a:r>
              <a:rPr lang="en-CA" sz="2800" b="1" dirty="0" smtClean="0">
                <a:solidFill>
                  <a:schemeClr val="tx1"/>
                </a:solidFill>
              </a:rPr>
              <a:t>socks are described as having to be “blue as a wish.”  OR, The socks must be as “blue as a wish.”</a:t>
            </a:r>
            <a:endParaRPr lang="en-CA" sz="2800" b="1" dirty="0">
              <a:solidFill>
                <a:schemeClr val="tx1"/>
              </a:solidFill>
            </a:endParaRPr>
          </a:p>
          <a:p>
            <a:pPr marL="182880" lvl="2" indent="0">
              <a:spcBef>
                <a:spcPts val="1200"/>
              </a:spcBef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Match verbs to subjects</a:t>
            </a:r>
          </a:p>
          <a:p>
            <a:pPr marL="182880" lvl="2" indent="0">
              <a:spcBef>
                <a:spcPts val="1200"/>
              </a:spcBef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The </a:t>
            </a:r>
            <a:r>
              <a:rPr lang="en-CA" sz="2800" b="1" u="sng" dirty="0" smtClean="0">
                <a:solidFill>
                  <a:schemeClr val="tx1"/>
                </a:solidFill>
              </a:rPr>
              <a:t>first line </a:t>
            </a:r>
            <a:r>
              <a:rPr lang="en-CA" sz="2800" b="1" dirty="0" smtClean="0">
                <a:solidFill>
                  <a:schemeClr val="tx1"/>
                </a:solidFill>
              </a:rPr>
              <a:t>discusses the need for socks.</a:t>
            </a:r>
          </a:p>
          <a:p>
            <a:pPr marL="182880" lvl="2" indent="0">
              <a:spcBef>
                <a:spcPts val="1200"/>
              </a:spcBef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In the first line, </a:t>
            </a:r>
            <a:r>
              <a:rPr lang="en-CA" sz="2800" b="1" u="sng" dirty="0" smtClean="0">
                <a:solidFill>
                  <a:schemeClr val="tx1"/>
                </a:solidFill>
              </a:rPr>
              <a:t>the speaker</a:t>
            </a:r>
            <a:r>
              <a:rPr lang="en-CA" sz="2800" b="1" dirty="0" smtClean="0">
                <a:solidFill>
                  <a:schemeClr val="tx1"/>
                </a:solidFill>
              </a:rPr>
              <a:t> expresses the need for socks.</a:t>
            </a:r>
            <a:endParaRPr lang="en-CA" sz="27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16D2CFD-1BFD-41E1-8941-FAFDBD7E7A18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39952" y="49411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CA" sz="2800" b="1" dirty="0" smtClean="0">
                <a:solidFill>
                  <a:srgbClr val="C0000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Don’t </a:t>
            </a:r>
            <a:r>
              <a:rPr lang="en-CA" b="1" dirty="0" smtClean="0">
                <a:solidFill>
                  <a:srgbClr val="002060"/>
                </a:solidFill>
              </a:rPr>
              <a:t>restate; analyze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Don’t</a:t>
            </a:r>
            <a:r>
              <a:rPr lang="en-CA" b="1" dirty="0" smtClean="0">
                <a:solidFill>
                  <a:srgbClr val="002060"/>
                </a:solidFill>
              </a:rPr>
              <a:t> begin your point with a quotation and </a:t>
            </a:r>
            <a:r>
              <a:rPr lang="en-CA" b="1" i="1" dirty="0" smtClean="0">
                <a:solidFill>
                  <a:srgbClr val="002060"/>
                </a:solidFill>
              </a:rPr>
              <a:t>then </a:t>
            </a:r>
            <a:r>
              <a:rPr lang="en-CA" b="1" dirty="0" smtClean="0">
                <a:solidFill>
                  <a:srgbClr val="002060"/>
                </a:solidFill>
              </a:rPr>
              <a:t>explain it: make your point and use the quote as support for the point; </a:t>
            </a:r>
            <a:r>
              <a:rPr lang="en-CA" b="1" i="1" dirty="0" smtClean="0">
                <a:solidFill>
                  <a:srgbClr val="002060"/>
                </a:solidFill>
              </a:rPr>
              <a:t>then</a:t>
            </a:r>
            <a:r>
              <a:rPr lang="en-CA" b="1" dirty="0" smtClean="0">
                <a:solidFill>
                  <a:srgbClr val="002060"/>
                </a:solidFill>
              </a:rPr>
              <a:t>, put the line/page ref.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Don’t </a:t>
            </a:r>
            <a:r>
              <a:rPr lang="en-CA" b="1" dirty="0" smtClean="0">
                <a:solidFill>
                  <a:srgbClr val="002060"/>
                </a:solidFill>
              </a:rPr>
              <a:t>continue to use the author’s first &amp; last names throughout or rename the work unnecessarily</a:t>
            </a:r>
          </a:p>
          <a:p>
            <a:pPr marL="0" indent="0">
              <a:spcBef>
                <a:spcPts val="1200"/>
              </a:spcBef>
            </a:pPr>
            <a:r>
              <a:rPr lang="en-CA" b="1" dirty="0" smtClean="0">
                <a:solidFill>
                  <a:srgbClr val="FF0000"/>
                </a:solidFill>
              </a:rPr>
              <a:t> Don’t </a:t>
            </a:r>
            <a:r>
              <a:rPr lang="en-CA" b="1" dirty="0" smtClean="0">
                <a:solidFill>
                  <a:srgbClr val="002060"/>
                </a:solidFill>
              </a:rPr>
              <a:t>state what’s not in the poem</a:t>
            </a:r>
            <a:endParaRPr lang="en-CA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Do </a:t>
            </a:r>
            <a:r>
              <a:rPr lang="en-CA" b="1" dirty="0" smtClean="0">
                <a:solidFill>
                  <a:srgbClr val="002060"/>
                </a:solidFill>
              </a:rPr>
              <a:t>focus your analysis on </a:t>
            </a:r>
            <a:r>
              <a:rPr lang="en-CA" b="1" i="1" dirty="0" smtClean="0">
                <a:solidFill>
                  <a:srgbClr val="002060"/>
                </a:solidFill>
              </a:rPr>
              <a:t>the poem</a:t>
            </a:r>
            <a:r>
              <a:rPr lang="en-CA" b="1" dirty="0" smtClean="0">
                <a:solidFill>
                  <a:srgbClr val="002060"/>
                </a:solidFill>
              </a:rPr>
              <a:t>, not on your opinions, likes, or impressions about the poem; using 1</a:t>
            </a:r>
            <a:r>
              <a:rPr lang="en-CA" b="1" baseline="30000" dirty="0" smtClean="0">
                <a:solidFill>
                  <a:srgbClr val="002060"/>
                </a:solidFill>
              </a:rPr>
              <a:t>st</a:t>
            </a:r>
            <a:r>
              <a:rPr lang="en-CA" b="1" dirty="0" smtClean="0">
                <a:solidFill>
                  <a:srgbClr val="002060"/>
                </a:solidFill>
              </a:rPr>
              <a:t> person is therefore unnecessary</a:t>
            </a:r>
          </a:p>
          <a:p>
            <a:pPr marL="0" indent="0">
              <a:spcBef>
                <a:spcPts val="600"/>
              </a:spcBef>
              <a:buNone/>
            </a:pPr>
            <a:endParaRPr lang="en-CA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16D2CFD-1BFD-41E1-8941-FAFDBD7E7A18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39952" y="49411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b="1" dirty="0" smtClean="0">
                <a:solidFill>
                  <a:srgbClr val="FF0000"/>
                </a:solidFill>
              </a:rPr>
              <a:t>Do </a:t>
            </a:r>
            <a:r>
              <a:rPr lang="en-CA" sz="2800" b="1" dirty="0" smtClean="0">
                <a:solidFill>
                  <a:srgbClr val="002060"/>
                </a:solidFill>
              </a:rPr>
              <a:t>use paragraph structure!!!!!</a:t>
            </a:r>
          </a:p>
          <a:p>
            <a:pPr marL="0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b="1" dirty="0">
                <a:solidFill>
                  <a:srgbClr val="002060"/>
                </a:solidFill>
              </a:rPr>
              <a:t> </a:t>
            </a:r>
            <a:r>
              <a:rPr lang="en-CA" sz="2800" b="1" dirty="0" smtClean="0">
                <a:solidFill>
                  <a:srgbClr val="002060"/>
                </a:solidFill>
              </a:rPr>
              <a:t>In your conclusion, </a:t>
            </a:r>
            <a:r>
              <a:rPr lang="en-CA" sz="2800" b="1" dirty="0" smtClean="0">
                <a:solidFill>
                  <a:srgbClr val="FF0000"/>
                </a:solidFill>
              </a:rPr>
              <a:t>do not </a:t>
            </a:r>
            <a:r>
              <a:rPr lang="en-CA" sz="2800" b="1" dirty="0" smtClean="0">
                <a:solidFill>
                  <a:srgbClr val="002060"/>
                </a:solidFill>
              </a:rPr>
              <a:t>repeat your thesis word for word </a:t>
            </a:r>
          </a:p>
          <a:p>
            <a:pPr marL="0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b="1" dirty="0">
                <a:solidFill>
                  <a:srgbClr val="002060"/>
                </a:solidFill>
              </a:rPr>
              <a:t> </a:t>
            </a:r>
            <a:r>
              <a:rPr lang="en-CA" sz="2800" b="1" dirty="0" smtClean="0">
                <a:solidFill>
                  <a:srgbClr val="002060"/>
                </a:solidFill>
              </a:rPr>
              <a:t>Your conclusion </a:t>
            </a:r>
            <a:r>
              <a:rPr lang="en-CA" sz="2800" b="1" dirty="0" smtClean="0">
                <a:solidFill>
                  <a:srgbClr val="FF0000"/>
                </a:solidFill>
              </a:rPr>
              <a:t>could discuss </a:t>
            </a:r>
            <a:r>
              <a:rPr lang="en-CA" sz="2800" b="1" dirty="0" smtClean="0">
                <a:solidFill>
                  <a:srgbClr val="002060"/>
                </a:solidFill>
              </a:rPr>
              <a:t>the poem’s significance/ relevance to the reader, society, etc.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b="1" dirty="0">
                <a:solidFill>
                  <a:srgbClr val="002060"/>
                </a:solidFill>
              </a:rPr>
              <a:t> </a:t>
            </a:r>
            <a:r>
              <a:rPr lang="en-CA" sz="2800" b="1" dirty="0" smtClean="0">
                <a:solidFill>
                  <a:srgbClr val="002060"/>
                </a:solidFill>
              </a:rPr>
              <a:t>In your intro or conclusion, </a:t>
            </a:r>
            <a:r>
              <a:rPr lang="en-CA" sz="2800" b="1" dirty="0" smtClean="0">
                <a:solidFill>
                  <a:srgbClr val="FF0000"/>
                </a:solidFill>
              </a:rPr>
              <a:t>do not </a:t>
            </a:r>
            <a:r>
              <a:rPr lang="en-CA" sz="2800" b="1" dirty="0" smtClean="0">
                <a:solidFill>
                  <a:srgbClr val="002060"/>
                </a:solidFill>
              </a:rPr>
              <a:t>exaggerate the poem’s excellence (you can assume it’s a good poem without announcing it)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Char char="•"/>
            </a:pPr>
            <a:r>
              <a:rPr lang="en-CA" sz="2800" b="1" dirty="0" smtClean="0">
                <a:solidFill>
                  <a:srgbClr val="C00000"/>
                </a:solidFill>
              </a:rPr>
              <a:t> Instead of </a:t>
            </a:r>
          </a:p>
          <a:p>
            <a:pPr>
              <a:spcBef>
                <a:spcPts val="600"/>
              </a:spcBef>
              <a:buFont typeface="Courier New" pitchFamily="49" charset="0"/>
              <a:buChar char="o"/>
            </a:pPr>
            <a:r>
              <a:rPr lang="en-CA" sz="2800" b="1" i="1" dirty="0">
                <a:solidFill>
                  <a:srgbClr val="C00000"/>
                </a:solidFill>
              </a:rPr>
              <a:t> </a:t>
            </a:r>
            <a:r>
              <a:rPr lang="en-CA" sz="2800" b="1" i="1" dirty="0" smtClean="0">
                <a:solidFill>
                  <a:schemeClr val="tx1"/>
                </a:solidFill>
              </a:rPr>
              <a:t>message</a:t>
            </a:r>
            <a:r>
              <a:rPr lang="en-CA" sz="2800" b="1" i="1" dirty="0" smtClean="0">
                <a:solidFill>
                  <a:srgbClr val="C00000"/>
                </a:solidFill>
              </a:rPr>
              <a:t>   </a:t>
            </a:r>
            <a:r>
              <a:rPr lang="en-CA" sz="2800" b="1" dirty="0" smtClean="0">
                <a:solidFill>
                  <a:srgbClr val="C00000"/>
                </a:solidFill>
              </a:rPr>
              <a:t>        </a:t>
            </a:r>
            <a:r>
              <a:rPr lang="en-CA" sz="2800" b="1" i="1" dirty="0" smtClean="0">
                <a:solidFill>
                  <a:srgbClr val="C00000"/>
                </a:solidFill>
              </a:rPr>
              <a:t>theme, meaning</a:t>
            </a:r>
          </a:p>
          <a:p>
            <a:pPr marL="457200" lvl="1" indent="-457200">
              <a:spcBef>
                <a:spcPts val="600"/>
              </a:spcBef>
              <a:buFont typeface="Courier New" pitchFamily="49" charset="0"/>
              <a:buChar char="o"/>
            </a:pPr>
            <a:r>
              <a:rPr lang="en-CA" sz="2800" b="1" dirty="0" smtClean="0">
                <a:solidFill>
                  <a:srgbClr val="C00000"/>
                </a:solidFill>
              </a:rPr>
              <a:t> </a:t>
            </a:r>
            <a:r>
              <a:rPr lang="en-CA" sz="2800" b="1" i="1" dirty="0" smtClean="0">
                <a:solidFill>
                  <a:schemeClr val="tx1"/>
                </a:solidFill>
              </a:rPr>
              <a:t>paragraphs, sentences</a:t>
            </a:r>
            <a:r>
              <a:rPr lang="en-CA" sz="2800" b="1" i="1" dirty="0" smtClean="0">
                <a:solidFill>
                  <a:srgbClr val="C00000"/>
                </a:solidFill>
              </a:rPr>
              <a:t>           stanzas, lines</a:t>
            </a:r>
          </a:p>
          <a:p>
            <a:pPr marL="457200" lvl="1" indent="-457200">
              <a:spcBef>
                <a:spcPts val="600"/>
              </a:spcBef>
              <a:buFont typeface="Courier New" pitchFamily="49" charset="0"/>
              <a:buChar char="o"/>
            </a:pPr>
            <a:r>
              <a:rPr lang="en-CA" sz="2800" b="1" i="1" dirty="0" smtClean="0">
                <a:solidFill>
                  <a:srgbClr val="C00000"/>
                </a:solidFill>
              </a:rPr>
              <a:t> </a:t>
            </a:r>
            <a:r>
              <a:rPr lang="en-CA" sz="2800" b="1" i="1" dirty="0" smtClean="0">
                <a:solidFill>
                  <a:schemeClr val="tx1"/>
                </a:solidFill>
              </a:rPr>
              <a:t>man/ mankind</a:t>
            </a:r>
            <a:r>
              <a:rPr lang="en-CA" sz="2800" b="1" i="1" dirty="0" smtClean="0">
                <a:solidFill>
                  <a:srgbClr val="C00000"/>
                </a:solidFill>
              </a:rPr>
              <a:t>           humans/ humanity</a:t>
            </a:r>
          </a:p>
          <a:p>
            <a:pPr marL="457200" lvl="1" indent="-457200">
              <a:spcBef>
                <a:spcPts val="600"/>
              </a:spcBef>
              <a:buFont typeface="Courier New" pitchFamily="49" charset="0"/>
              <a:buChar char="o"/>
            </a:pPr>
            <a:r>
              <a:rPr lang="en-CA" sz="2800" b="1" i="1" dirty="0" smtClean="0">
                <a:solidFill>
                  <a:schemeClr val="tx1"/>
                </a:solidFill>
              </a:rPr>
              <a:t> doesn’t, can’t           </a:t>
            </a:r>
            <a:r>
              <a:rPr lang="en-CA" sz="2800" b="1" i="1" dirty="0" smtClean="0">
                <a:solidFill>
                  <a:srgbClr val="C00000"/>
                </a:solidFill>
              </a:rPr>
              <a:t>does not, cannot</a:t>
            </a:r>
            <a:r>
              <a:rPr lang="en-CA" sz="2800" b="1" i="1" dirty="0" smtClean="0">
                <a:solidFill>
                  <a:schemeClr val="tx1"/>
                </a:solidFill>
              </a:rPr>
              <a:t> </a:t>
            </a:r>
            <a:endParaRPr lang="en-CA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16D2CFD-1BFD-41E1-8941-FAFDBD7E7A18}" type="slidenum">
              <a:rPr lang="en-CA" smtClean="0"/>
              <a:pPr/>
              <a:t>9</a:t>
            </a:fld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5736" y="4651548"/>
            <a:ext cx="50405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55976" y="5157192"/>
            <a:ext cx="50405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3848" y="5661248"/>
            <a:ext cx="50405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59832" y="6165304"/>
            <a:ext cx="50405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938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35</cp:revision>
  <dcterms:created xsi:type="dcterms:W3CDTF">2012-09-27T18:16:14Z</dcterms:created>
  <dcterms:modified xsi:type="dcterms:W3CDTF">2013-02-06T20:09:59Z</dcterms:modified>
</cp:coreProperties>
</file>