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  <p:sldMasterId id="2147483670" r:id="rId6"/>
    <p:sldMasterId id="2147483672" r:id="rId7"/>
    <p:sldMasterId id="2147483674" r:id="rId8"/>
    <p:sldMasterId id="2147483676" r:id="rId9"/>
    <p:sldMasterId id="2147483678" r:id="rId10"/>
    <p:sldMasterId id="2147483680" r:id="rId11"/>
    <p:sldMasterId id="2147483682" r:id="rId12"/>
  </p:sldMasterIdLst>
  <p:notesMasterIdLst>
    <p:notesMasterId r:id="rId25"/>
  </p:notesMasterIdLst>
  <p:sldIdLst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2C29F-502F-4A4A-A764-21F50A6BF34E}" type="datetimeFigureOut">
              <a:rPr lang="en-CA" smtClean="0"/>
              <a:pPr/>
              <a:t>21/02/2011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8967-C8A4-4B7E-A1B7-09E72E9866E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2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3 main categories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9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11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12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99E-03F1-4281-88D3-7F159870E8A5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6E-AFD8-4AC4-85C0-AF79E532FD98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6E-AFD8-4AC4-85C0-AF79E532FD98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6E-AFD8-4AC4-85C0-AF79E532FD98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9AAE-3A9A-4AF4-B99E-3C111469B3D3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9AAE-3A9A-4AF4-B99E-3C111469B3D3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9AAE-3A9A-4AF4-B99E-3C111469B3D3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9AAE-3A9A-4AF4-B99E-3C111469B3D3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9AAE-3A9A-4AF4-B99E-3C111469B3D3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9AAE-3A9A-4AF4-B99E-3C111469B3D3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9AAE-3A9A-4AF4-B99E-3C111469B3D3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6E-AFD8-4AC4-85C0-AF79E532FD98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21/02/2011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88640"/>
            <a:ext cx="8229600" cy="1152128"/>
          </a:xfrm>
        </p:spPr>
        <p:txBody>
          <a:bodyPr/>
          <a:lstStyle/>
          <a:p>
            <a:r>
              <a:rPr lang="en-CA" dirty="0" smtClean="0"/>
              <a:t>The Parts of speech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20880" cy="4968552"/>
          </a:xfrm>
        </p:spPr>
        <p:txBody>
          <a:bodyPr>
            <a:normAutofit lnSpcReduction="10000"/>
          </a:bodyPr>
          <a:lstStyle/>
          <a:p>
            <a:r>
              <a:rPr lang="en-C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Nouns</a:t>
            </a:r>
          </a:p>
          <a:p>
            <a:r>
              <a:rPr lang="en-C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Pronouns</a:t>
            </a:r>
          </a:p>
          <a:p>
            <a:r>
              <a:rPr lang="en-C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Adjectives</a:t>
            </a:r>
          </a:p>
          <a:p>
            <a:r>
              <a:rPr lang="en-C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Adverbs</a:t>
            </a:r>
          </a:p>
          <a:p>
            <a:r>
              <a:rPr lang="en-C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Verbs</a:t>
            </a:r>
          </a:p>
          <a:p>
            <a:r>
              <a:rPr lang="en-C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Prepositions</a:t>
            </a:r>
          </a:p>
          <a:p>
            <a:r>
              <a:rPr lang="en-C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Conjunctions</a:t>
            </a:r>
          </a:p>
          <a:p>
            <a:endParaRPr lang="en-CA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CA" dirty="0" smtClean="0"/>
              <a:t>The Parts of Speech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8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Adjectives &amp; </a:t>
            </a:r>
            <a:r>
              <a:rPr lang="en-CA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Adverbs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Modifiers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providing more information about nouns and verbs</a:t>
            </a:r>
          </a:p>
          <a:p>
            <a:pPr algn="ctr">
              <a:spcAft>
                <a:spcPts val="1200"/>
              </a:spcAft>
              <a:buNone/>
            </a:pP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snowy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winter in Washington....</a:t>
            </a:r>
          </a:p>
          <a:p>
            <a:pPr algn="ctr">
              <a:spcAft>
                <a:spcPts val="1200"/>
              </a:spcAft>
              <a:buNone/>
            </a:pP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compelling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comprehensive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evidence....</a:t>
            </a:r>
          </a:p>
          <a:p>
            <a:pPr algn="ctr">
              <a:spcAft>
                <a:spcPts val="1200"/>
              </a:spcAft>
              <a:buNone/>
            </a:pP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 </a:t>
            </a:r>
            <a:r>
              <a:rPr lang="en-CA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 absolutely</a:t>
            </a:r>
            <a:r>
              <a:rPr lang="en-CA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proves anything.</a:t>
            </a:r>
          </a:p>
          <a:p>
            <a:pPr algn="ctr">
              <a:spcAft>
                <a:spcPts val="1200"/>
              </a:spcAft>
              <a:buNone/>
            </a:pP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process is </a:t>
            </a:r>
            <a:r>
              <a:rPr lang="en-CA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inherently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adversarial.</a:t>
            </a:r>
            <a:endParaRPr lang="en-C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10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CA" dirty="0" smtClean="0"/>
              <a:t>The Parts of Speech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8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Prepositions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CA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Conjunctions </a:t>
            </a:r>
            <a:r>
              <a:rPr lang="en-CA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Joiners, 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connecting different parts of the sentence, and even different sentences, together</a:t>
            </a:r>
          </a:p>
          <a:p>
            <a:pPr>
              <a:spcAft>
                <a:spcPts val="600"/>
              </a:spcAft>
              <a:buNone/>
            </a:pP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planet is warming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to 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concentrations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heat-trapping gases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our atmosphere.</a:t>
            </a:r>
          </a:p>
          <a:p>
            <a:pPr>
              <a:buNone/>
            </a:pPr>
            <a:r>
              <a:rPr lang="en-CA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errors are pointed out, they are corrected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endParaRPr lang="en-CA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 of more than one word may also act as a single part of speech...</a:t>
            </a:r>
            <a:endParaRPr lang="en-CA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CA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CA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CA" dirty="0" smtClean="0"/>
              <a:t>Phrases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8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b="1" dirty="0" smtClean="0">
                <a:solidFill>
                  <a:schemeClr val="bg1"/>
                </a:solidFill>
              </a:rPr>
              <a:t>Phrase (p. 130): group of grammatically linked words without a subject and/or predicate and acting as a single part </a:t>
            </a:r>
            <a:r>
              <a:rPr lang="en-CA" b="1" smtClean="0">
                <a:solidFill>
                  <a:schemeClr val="bg1"/>
                </a:solidFill>
              </a:rPr>
              <a:t>of </a:t>
            </a:r>
            <a:r>
              <a:rPr lang="en-CA" b="1" smtClean="0">
                <a:solidFill>
                  <a:schemeClr val="bg1"/>
                </a:solidFill>
              </a:rPr>
              <a:t>speech.</a:t>
            </a:r>
            <a:endParaRPr lang="en-CA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</a:rPr>
              <a:t>Adverb phrase answering “where?”:</a:t>
            </a:r>
            <a:r>
              <a:rPr lang="en-CA" b="1" dirty="0" smtClean="0">
                <a:solidFill>
                  <a:srgbClr val="00B050"/>
                </a:solidFill>
              </a:rPr>
              <a:t> </a:t>
            </a:r>
            <a:endParaRPr lang="en-CA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CA" b="1" dirty="0" smtClean="0">
                <a:solidFill>
                  <a:schemeClr val="bg1"/>
                </a:solidFill>
              </a:rPr>
              <a:t>They studied quietly </a:t>
            </a:r>
            <a:r>
              <a:rPr lang="en-CA" b="1" dirty="0" smtClean="0">
                <a:solidFill>
                  <a:srgbClr val="C00000"/>
                </a:solidFill>
              </a:rPr>
              <a:t>in the library.</a:t>
            </a:r>
          </a:p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</a:rPr>
              <a:t>One-word adverb:</a:t>
            </a:r>
            <a:r>
              <a:rPr lang="en-CA" b="1" dirty="0" smtClean="0">
                <a:solidFill>
                  <a:schemeClr val="bg1"/>
                </a:solidFill>
              </a:rPr>
              <a:t> </a:t>
            </a:r>
            <a:endParaRPr lang="en-CA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CA" b="1" dirty="0" smtClean="0">
                <a:solidFill>
                  <a:srgbClr val="C00000"/>
                </a:solidFill>
              </a:rPr>
              <a:t>quietly</a:t>
            </a:r>
          </a:p>
          <a:p>
            <a:pPr>
              <a:buNone/>
            </a:pPr>
            <a:r>
              <a:rPr lang="en-CA" b="1" dirty="0" smtClean="0">
                <a:solidFill>
                  <a:srgbClr val="0070C0"/>
                </a:solidFill>
              </a:rPr>
              <a:t>Adjective phrase answering “which?”: </a:t>
            </a:r>
            <a:endParaRPr lang="en-CA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CA" b="1" dirty="0" smtClean="0">
                <a:solidFill>
                  <a:schemeClr val="bg1"/>
                </a:solidFill>
              </a:rPr>
              <a:t>The last survivor </a:t>
            </a:r>
            <a:r>
              <a:rPr lang="en-CA" b="1" dirty="0" smtClean="0">
                <a:solidFill>
                  <a:srgbClr val="0070C0"/>
                </a:solidFill>
              </a:rPr>
              <a:t>of the Titanic </a:t>
            </a:r>
            <a:r>
              <a:rPr lang="en-CA" b="1" dirty="0" smtClean="0">
                <a:solidFill>
                  <a:schemeClr val="bg1"/>
                </a:solidFill>
              </a:rPr>
              <a:t>lived in England.</a:t>
            </a:r>
          </a:p>
          <a:p>
            <a:pPr>
              <a:buNone/>
            </a:pPr>
            <a:r>
              <a:rPr lang="en-CA" b="1" dirty="0" smtClean="0">
                <a:solidFill>
                  <a:srgbClr val="0070C0"/>
                </a:solidFill>
              </a:rPr>
              <a:t>One-word adjective:</a:t>
            </a:r>
            <a:endParaRPr lang="en-CA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CA" b="1" dirty="0" smtClean="0">
                <a:solidFill>
                  <a:srgbClr val="0070C0"/>
                </a:solidFill>
              </a:rPr>
              <a:t>last</a:t>
            </a:r>
          </a:p>
          <a:p>
            <a:pPr>
              <a:buNone/>
            </a:pPr>
            <a:r>
              <a:rPr lang="en-CA" b="1" dirty="0" smtClean="0">
                <a:solidFill>
                  <a:srgbClr val="0070C0"/>
                </a:solidFill>
              </a:rPr>
              <a:t>Adverb phrase answering “where?”:</a:t>
            </a:r>
            <a:endParaRPr lang="en-CA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CA" b="1" dirty="0" smtClean="0">
                <a:solidFill>
                  <a:srgbClr val="C00000"/>
                </a:solidFill>
              </a:rPr>
              <a:t>in England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12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4664"/>
            <a:ext cx="4040188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Title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404664"/>
            <a:ext cx="4041775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description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96752"/>
            <a:ext cx="4040188" cy="492941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Noun:</a:t>
            </a:r>
            <a:r>
              <a:rPr lang="en-CA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a person, place or thing</a:t>
            </a:r>
          </a:p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</a:rPr>
              <a:t>(See page 122)</a:t>
            </a:r>
          </a:p>
          <a:p>
            <a:pPr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e.g., Students, classes, response, Monday, marks</a:t>
            </a:r>
            <a:endParaRPr lang="en-CA" sz="32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96752"/>
            <a:ext cx="4041775" cy="4929411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594360" indent="-457200">
              <a:buAutoNum type="arabicParenR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Subject: performs action of verb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(ex. passive)</a:t>
            </a:r>
          </a:p>
          <a:p>
            <a:pPr marL="594360" indent="-457200">
              <a:buAutoNum type="arabicParenR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Object: acted on by verb (receiver of action)</a:t>
            </a:r>
          </a:p>
          <a:p>
            <a:pPr marL="594360" indent="-457200">
              <a:buAutoNum type="arabicParenR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of preposition: helps modify another part of speech (preceded by a word like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4664"/>
            <a:ext cx="4040188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Title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404664"/>
            <a:ext cx="4041775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description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96752"/>
            <a:ext cx="4040188" cy="492941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Pronoun:</a:t>
            </a:r>
            <a:r>
              <a:rPr lang="en-CA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that takes the place of a noun</a:t>
            </a:r>
          </a:p>
          <a:p>
            <a:pPr>
              <a:buNone/>
            </a:pPr>
            <a:endParaRPr lang="en-CA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</a:rPr>
              <a:t>(See page 123)</a:t>
            </a:r>
          </a:p>
          <a:p>
            <a:pPr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e.g., my, I</a:t>
            </a:r>
            <a:endParaRPr lang="en-CA" sz="32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96752"/>
            <a:ext cx="4041775" cy="4929411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594360" indent="-457200">
              <a:buAutoNum type="arabicParenR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Subject: performs action of verb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(ex. passive)</a:t>
            </a:r>
          </a:p>
          <a:p>
            <a:pPr marL="594360" indent="-457200">
              <a:buAutoNum type="arabicParenR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Object: acted on by verb (receiver of action)</a:t>
            </a:r>
          </a:p>
          <a:p>
            <a:pPr marL="594360" indent="-457200">
              <a:buAutoNum type="arabicParenR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of preposition: helps modify another part of speech (preceded by a word like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3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4664"/>
            <a:ext cx="4040188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Title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404664"/>
            <a:ext cx="4041775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description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96752"/>
            <a:ext cx="4040188" cy="492941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Verb: conveys action, state, or condition</a:t>
            </a:r>
          </a:p>
          <a:p>
            <a:pPr>
              <a:buNone/>
            </a:pPr>
            <a:endParaRPr lang="en-CA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</a:rPr>
              <a:t>(See pages 125-128)</a:t>
            </a:r>
          </a:p>
          <a:p>
            <a:pPr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e.g., must, post, will deduct</a:t>
            </a:r>
            <a:endParaRPr lang="en-CA" sz="32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96752"/>
            <a:ext cx="4041775" cy="49294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594360" indent="-457200">
              <a:buAutoNum type="arabicParenR"/>
            </a:pPr>
            <a:r>
              <a:rPr lang="en-CA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verb</a:t>
            </a:r>
            <a:r>
              <a:rPr lang="en-CA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acts alone to convey action, etc.</a:t>
            </a:r>
            <a:endParaRPr lang="en-CA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94360" indent="-457200">
              <a:buAutoNum type="arabicParenR"/>
            </a:pPr>
            <a:r>
              <a:rPr lang="en-CA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Helping verb</a:t>
            </a:r>
            <a:r>
              <a:rPr lang="en-CA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precedes main verb to form complex tense or express condition, such as necessity, possibility, etc.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4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4664"/>
            <a:ext cx="4040188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Title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404664"/>
            <a:ext cx="4041775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description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96752"/>
            <a:ext cx="4040188" cy="492941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Adjective: modifies noun</a:t>
            </a:r>
          </a:p>
          <a:p>
            <a:pPr>
              <a:buNone/>
            </a:pPr>
            <a:endParaRPr lang="en-CA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</a:rPr>
              <a:t>(See page 124)</a:t>
            </a:r>
          </a:p>
          <a:p>
            <a:pPr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e.g., my, English, several</a:t>
            </a:r>
            <a:endParaRPr lang="en-CA" sz="32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96752"/>
            <a:ext cx="4041775" cy="49294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594360" indent="-457200">
              <a:buAutoNum type="arabicParenR"/>
            </a:pPr>
            <a:r>
              <a:rPr lang="en-CA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Gives more information about noun</a:t>
            </a:r>
          </a:p>
          <a:p>
            <a:pPr marL="594360" indent="-457200">
              <a:buAutoNum type="arabicParenR"/>
            </a:pPr>
            <a:r>
              <a:rPr lang="en-CA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 which?, what kind?, or how many? of the noun</a:t>
            </a:r>
            <a:endParaRPr lang="en-CA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5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4664"/>
            <a:ext cx="4040188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Title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404664"/>
            <a:ext cx="4041775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description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96752"/>
            <a:ext cx="4040188" cy="492941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Adverb: modifies verb, adjective; often ends in -</a:t>
            </a:r>
            <a:r>
              <a:rPr lang="en-CA" sz="32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</a:t>
            </a:r>
            <a:endParaRPr lang="en-CA" sz="32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CA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</a:rPr>
              <a:t>(See page 125)</a:t>
            </a:r>
          </a:p>
          <a:p>
            <a:pPr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e.g., reluctantly</a:t>
            </a:r>
            <a:endParaRPr lang="en-CA" sz="32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96752"/>
            <a:ext cx="4041775" cy="49294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594360" indent="-457200">
              <a:buAutoNum type="arabicParenR"/>
            </a:pPr>
            <a:r>
              <a:rPr lang="en-CA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Gives more information about verb (adjective or adverb)</a:t>
            </a:r>
          </a:p>
          <a:p>
            <a:pPr marL="594360" indent="-457200">
              <a:buAutoNum type="arabicParenR"/>
            </a:pPr>
            <a:r>
              <a:rPr lang="en-CA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 when?, where?, how? or how much? of the verb</a:t>
            </a:r>
          </a:p>
          <a:p>
            <a:pPr marL="594360" indent="-457200">
              <a:buNone/>
            </a:pPr>
            <a:endParaRPr lang="en-CA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6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4664"/>
            <a:ext cx="4040188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Title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404664"/>
            <a:ext cx="4041775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description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96752"/>
            <a:ext cx="4040188" cy="492941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Preposition: small word that precedes nouns and pronouns; often refers to place or time</a:t>
            </a:r>
            <a:endParaRPr lang="en-CA" sz="32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CA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</a:rPr>
              <a:t>(See page 128)</a:t>
            </a:r>
          </a:p>
          <a:p>
            <a:pPr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e.g., in, by</a:t>
            </a:r>
            <a:endParaRPr lang="en-CA" sz="32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96752"/>
            <a:ext cx="4041775" cy="49294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594360" indent="-457200">
              <a:buAutoNum type="arabicParenR"/>
            </a:pPr>
            <a:r>
              <a:rPr lang="en-CA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Joins the noun/pronoun that follows to the rest of the sentence</a:t>
            </a:r>
          </a:p>
          <a:p>
            <a:pPr marL="594360" indent="-457200">
              <a:buNone/>
            </a:pPr>
            <a:endParaRPr lang="en-CA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7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4664"/>
            <a:ext cx="4040188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Title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404664"/>
            <a:ext cx="4041775" cy="75088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description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96752"/>
            <a:ext cx="4040188" cy="492941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Conjunction: joins word, phrases, or clauses</a:t>
            </a:r>
            <a:endParaRPr lang="en-CA" sz="32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CA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CA" sz="3200" b="1" dirty="0" smtClean="0">
                <a:solidFill>
                  <a:schemeClr val="accent1">
                    <a:lumMod val="75000"/>
                  </a:schemeClr>
                </a:solidFill>
              </a:rPr>
              <a:t>(See page 129)</a:t>
            </a:r>
          </a:p>
          <a:p>
            <a:pPr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e.g., or</a:t>
            </a:r>
            <a:endParaRPr lang="en-CA" sz="32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96752"/>
            <a:ext cx="4041775" cy="49294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594360" indent="-457200">
              <a:buAutoNum type="arabicParenR"/>
            </a:pP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Coordinating conjunction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joins equal units, such as two independent clauses</a:t>
            </a:r>
          </a:p>
          <a:p>
            <a:pPr marL="594360" indent="-457200">
              <a:buAutoNum type="arabicParenR"/>
            </a:pP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Subordinating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joins unequal units, such as </a:t>
            </a:r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+ dependent clauses</a:t>
            </a:r>
          </a:p>
          <a:p>
            <a:pPr marL="594360" indent="-457200">
              <a:buAutoNum type="arabicParenR"/>
            </a:pP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Correlative conjunction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joins in pairs</a:t>
            </a:r>
          </a:p>
          <a:p>
            <a:pPr marL="594360" indent="-457200">
              <a:buNone/>
            </a:pPr>
            <a:endParaRPr lang="en-CA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8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CA" dirty="0" smtClean="0"/>
              <a:t>The Parts of Speech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8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Nouns/pronouns and Verbs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 of substance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sentence</a:t>
            </a:r>
          </a:p>
          <a:p>
            <a:pPr lvl="2">
              <a:spcAft>
                <a:spcPts val="1200"/>
              </a:spcAft>
              <a:buNone/>
            </a:pPr>
            <a:r>
              <a:rPr lang="en-CA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Minimal sentence consists of </a:t>
            </a:r>
          </a:p>
          <a:p>
            <a:pPr lvl="2">
              <a:spcAft>
                <a:spcPts val="1200"/>
              </a:spcAft>
              <a:buNone/>
            </a:pPr>
            <a:r>
              <a:rPr lang="en-CA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noun/pronoun as the subject </a:t>
            </a:r>
          </a:p>
          <a:p>
            <a:pPr lvl="2">
              <a:spcAft>
                <a:spcPts val="1200"/>
              </a:spcAft>
              <a:buNone/>
            </a:pPr>
            <a:r>
              <a:rPr lang="en-CA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complete verb form in the predicate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C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write.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Students are writing.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They are writing.</a:t>
            </a:r>
          </a:p>
          <a:p>
            <a:pPr lvl="2">
              <a:spcAft>
                <a:spcPts val="600"/>
              </a:spcAft>
              <a:buNone/>
            </a:pPr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Students writing.</a:t>
            </a:r>
            <a:endParaRPr lang="en-CA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9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1403648" y="5805264"/>
            <a:ext cx="288032" cy="216024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647</Words>
  <Application>Microsoft Office PowerPoint</Application>
  <PresentationFormat>On-screen Show (4:3)</PresentationFormat>
  <Paragraphs>116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Apex</vt:lpstr>
      <vt:lpstr>1_Apex</vt:lpstr>
      <vt:lpstr>2_Apex</vt:lpstr>
      <vt:lpstr>3_Apex</vt:lpstr>
      <vt:lpstr>4_Apex</vt:lpstr>
      <vt:lpstr>5_Apex</vt:lpstr>
      <vt:lpstr>6_Apex</vt:lpstr>
      <vt:lpstr>7_Apex</vt:lpstr>
      <vt:lpstr>8_Apex</vt:lpstr>
      <vt:lpstr>9_Apex</vt:lpstr>
      <vt:lpstr>10_Apex</vt:lpstr>
      <vt:lpstr>11_Apex</vt:lpstr>
      <vt:lpstr>The Parts of speech</vt:lpstr>
      <vt:lpstr>Slide 2</vt:lpstr>
      <vt:lpstr>Slide 3</vt:lpstr>
      <vt:lpstr>Slide 4</vt:lpstr>
      <vt:lpstr>Slide 5</vt:lpstr>
      <vt:lpstr>Slide 6</vt:lpstr>
      <vt:lpstr>Slide 7</vt:lpstr>
      <vt:lpstr>Slide 8</vt:lpstr>
      <vt:lpstr>The Parts of Speech</vt:lpstr>
      <vt:lpstr>The Parts of Speech</vt:lpstr>
      <vt:lpstr>The Parts of Speech</vt:lpstr>
      <vt:lpstr>Phrases </vt:lpstr>
    </vt:vector>
  </TitlesOfParts>
  <Company>UVic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Parts of speech</dc:title>
  <dc:creator>Eric </dc:creator>
  <cp:lastModifiedBy>Eric </cp:lastModifiedBy>
  <cp:revision>3</cp:revision>
  <dcterms:created xsi:type="dcterms:W3CDTF">2011-02-21T23:45:31Z</dcterms:created>
  <dcterms:modified xsi:type="dcterms:W3CDTF">2011-02-22T00:01:22Z</dcterms:modified>
</cp:coreProperties>
</file>