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57" r:id="rId6"/>
    <p:sldId id="264" r:id="rId7"/>
    <p:sldId id="262" r:id="rId8"/>
    <p:sldId id="278" r:id="rId9"/>
    <p:sldId id="263" r:id="rId10"/>
    <p:sldId id="265" r:id="rId11"/>
    <p:sldId id="266" r:id="rId12"/>
    <p:sldId id="267" r:id="rId13"/>
    <p:sldId id="268" r:id="rId14"/>
    <p:sldId id="269" r:id="rId15"/>
    <p:sldId id="279" r:id="rId16"/>
    <p:sldId id="286" r:id="rId17"/>
    <p:sldId id="280" r:id="rId18"/>
    <p:sldId id="270" r:id="rId19"/>
    <p:sldId id="272" r:id="rId20"/>
    <p:sldId id="271" r:id="rId21"/>
    <p:sldId id="275" r:id="rId22"/>
    <p:sldId id="277" r:id="rId23"/>
    <p:sldId id="273" r:id="rId24"/>
    <p:sldId id="274"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76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31F84D9A-C077-4A4D-B601-812F40739061}" type="datetimeFigureOut">
              <a:rPr lang="en-US" smtClean="0"/>
              <a:pPr/>
              <a:t>13-01-21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151439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31F84D9A-C077-4A4D-B601-812F40739061}" type="datetimeFigureOut">
              <a:rPr lang="en-US" smtClean="0"/>
              <a:pPr/>
              <a:t>13-01-21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36331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31F84D9A-C077-4A4D-B601-812F40739061}" type="datetimeFigureOut">
              <a:rPr lang="en-US" smtClean="0"/>
              <a:pPr/>
              <a:t>13-01-21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185712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31F84D9A-C077-4A4D-B601-812F40739061}" type="datetimeFigureOut">
              <a:rPr lang="en-US" smtClean="0"/>
              <a:pPr/>
              <a:t>13-01-21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33145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31F84D9A-C077-4A4D-B601-812F40739061}" type="datetimeFigureOut">
              <a:rPr lang="en-US" smtClean="0"/>
              <a:pPr/>
              <a:t>13-01-21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265620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31F84D9A-C077-4A4D-B601-812F40739061}" type="datetimeFigureOut">
              <a:rPr lang="en-US" smtClean="0"/>
              <a:pPr/>
              <a:t>13-01-21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375315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31F84D9A-C077-4A4D-B601-812F40739061}" type="datetimeFigureOut">
              <a:rPr lang="en-US" smtClean="0"/>
              <a:pPr/>
              <a:t>13-01-21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293317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31F84D9A-C077-4A4D-B601-812F40739061}" type="datetimeFigureOut">
              <a:rPr lang="en-US" smtClean="0"/>
              <a:pPr/>
              <a:t>13-01-21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95352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84D9A-C077-4A4D-B601-812F40739061}" type="datetimeFigureOut">
              <a:rPr lang="en-US" smtClean="0"/>
              <a:pPr/>
              <a:t>13-01-21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357165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31F84D9A-C077-4A4D-B601-812F40739061}" type="datetimeFigureOut">
              <a:rPr lang="en-US" smtClean="0"/>
              <a:pPr/>
              <a:t>13-01-21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8254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31F84D9A-C077-4A4D-B601-812F40739061}" type="datetimeFigureOut">
              <a:rPr lang="en-US" smtClean="0"/>
              <a:pPr/>
              <a:t>13-01-21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B86664-876D-344D-B8AD-DC1EE9929CE1}" type="slidenum">
              <a:rPr lang="en-US" smtClean="0"/>
              <a:pPr/>
              <a:t>‹#›</a:t>
            </a:fld>
            <a:endParaRPr lang="en-US"/>
          </a:p>
        </p:txBody>
      </p:sp>
    </p:spTree>
    <p:extLst>
      <p:ext uri="{BB962C8B-B14F-4D97-AF65-F5344CB8AC3E}">
        <p14:creationId xmlns:p14="http://schemas.microsoft.com/office/powerpoint/2010/main" val="19804594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84D9A-C077-4A4D-B601-812F40739061}" type="datetimeFigureOut">
              <a:rPr lang="en-US" smtClean="0"/>
              <a:pPr/>
              <a:t>13-01-21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86664-876D-344D-B8AD-DC1EE9929CE1}" type="slidenum">
              <a:rPr lang="en-US" smtClean="0"/>
              <a:pPr/>
              <a:t>‹#›</a:t>
            </a:fld>
            <a:endParaRPr lang="en-US"/>
          </a:p>
        </p:txBody>
      </p:sp>
    </p:spTree>
    <p:extLst>
      <p:ext uri="{BB962C8B-B14F-4D97-AF65-F5344CB8AC3E}">
        <p14:creationId xmlns:p14="http://schemas.microsoft.com/office/powerpoint/2010/main" val="4020920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Literary Evidence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926982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a:t>
            </a:r>
            <a:endParaRPr lang="en-US" dirty="0"/>
          </a:p>
        </p:txBody>
      </p:sp>
      <p:sp>
        <p:nvSpPr>
          <p:cNvPr id="3" name="Content Placeholder 2"/>
          <p:cNvSpPr>
            <a:spLocks noGrp="1"/>
          </p:cNvSpPr>
          <p:nvPr>
            <p:ph idx="1"/>
          </p:nvPr>
        </p:nvSpPr>
        <p:spPr/>
        <p:txBody>
          <a:bodyPr>
            <a:normAutofit/>
          </a:bodyPr>
          <a:lstStyle/>
          <a:p>
            <a:r>
              <a:rPr lang="en-US" dirty="0" smtClean="0"/>
              <a:t>Use quotation when the </a:t>
            </a:r>
            <a:r>
              <a:rPr lang="en-US" i="1" dirty="0" smtClean="0"/>
              <a:t>actual words </a:t>
            </a:r>
            <a:r>
              <a:rPr lang="en-US" dirty="0" smtClean="0"/>
              <a:t>of the text matter to your argument. </a:t>
            </a:r>
          </a:p>
          <a:p>
            <a:r>
              <a:rPr lang="en-US" dirty="0" smtClean="0"/>
              <a:t>Ex. </a:t>
            </a:r>
            <a:r>
              <a:rPr lang="en-US" i="1" dirty="0" smtClean="0"/>
              <a:t>Although Nomi is left with an empty house and empty life, her father has taught her that emptiness contains the most possibility of all “because one can imagine what might go into [it] someday” (</a:t>
            </a:r>
            <a:r>
              <a:rPr lang="en-US" i="1" dirty="0" err="1" smtClean="0"/>
              <a:t>Toews</a:t>
            </a:r>
            <a:r>
              <a:rPr lang="en-US" i="1" dirty="0" smtClean="0"/>
              <a:t> 45). </a:t>
            </a:r>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508428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Quotation</a:t>
            </a:r>
            <a:endParaRPr lang="en-US" dirty="0"/>
          </a:p>
        </p:txBody>
      </p:sp>
      <p:sp>
        <p:nvSpPr>
          <p:cNvPr id="3" name="Content Placeholder 2"/>
          <p:cNvSpPr>
            <a:spLocks noGrp="1"/>
          </p:cNvSpPr>
          <p:nvPr>
            <p:ph idx="1"/>
          </p:nvPr>
        </p:nvSpPr>
        <p:spPr/>
        <p:txBody>
          <a:bodyPr/>
          <a:lstStyle/>
          <a:p>
            <a:r>
              <a:rPr lang="en-US" dirty="0" smtClean="0"/>
              <a:t>Use only what you need: MEGO</a:t>
            </a:r>
          </a:p>
          <a:p>
            <a:r>
              <a:rPr lang="en-US" dirty="0" smtClean="0"/>
              <a:t>Less is more; do not use quotations to pad your essay</a:t>
            </a:r>
          </a:p>
          <a:p>
            <a:r>
              <a:rPr lang="en-US" dirty="0" smtClean="0"/>
              <a:t>Literary essays use more quotations than other essays because in a literary essay, you are analyzing words; this is especially true of poetry analyses. </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5525807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Quotations</a:t>
            </a:r>
            <a:endParaRPr lang="en-US" dirty="0"/>
          </a:p>
        </p:txBody>
      </p:sp>
      <p:sp>
        <p:nvSpPr>
          <p:cNvPr id="3" name="Content Placeholder 2"/>
          <p:cNvSpPr>
            <a:spLocks noGrp="1"/>
          </p:cNvSpPr>
          <p:nvPr>
            <p:ph idx="1"/>
          </p:nvPr>
        </p:nvSpPr>
        <p:spPr/>
        <p:txBody>
          <a:bodyPr/>
          <a:lstStyle/>
          <a:p>
            <a:r>
              <a:rPr lang="en-US" dirty="0" smtClean="0"/>
              <a:t>Integrated words  (snippets)</a:t>
            </a:r>
          </a:p>
          <a:p>
            <a:r>
              <a:rPr lang="en-US" dirty="0" smtClean="0"/>
              <a:t>Integrated quotes of sentences or longer phrases</a:t>
            </a:r>
          </a:p>
          <a:p>
            <a:r>
              <a:rPr lang="en-US" dirty="0" smtClean="0"/>
              <a:t>Block quotes (more than 4 lines, indented)</a:t>
            </a:r>
          </a:p>
          <a:p>
            <a:endParaRPr lang="en-US" dirty="0" smtClean="0"/>
          </a:p>
          <a:p>
            <a:endParaRPr lang="en-US" dirty="0" smtClean="0"/>
          </a:p>
          <a:p>
            <a:endParaRPr lang="en-US" dirty="0"/>
          </a:p>
        </p:txBody>
      </p:sp>
    </p:spTree>
    <p:extLst>
      <p:ext uri="{BB962C8B-B14F-4D97-AF65-F5344CB8AC3E}">
        <p14:creationId xmlns:p14="http://schemas.microsoft.com/office/powerpoint/2010/main" val="4015867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Snippet Quotations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Integrated “snippet” quotations must fit into the sentence if you remove the quotation mark. </a:t>
            </a:r>
          </a:p>
          <a:p>
            <a:r>
              <a:rPr lang="en-US" dirty="0" smtClean="0"/>
              <a:t>Indicate with quotation marks</a:t>
            </a:r>
          </a:p>
          <a:p>
            <a:r>
              <a:rPr lang="en-US" dirty="0" smtClean="0"/>
              <a:t>Provide page number and author (if the context does not make this clear)</a:t>
            </a:r>
          </a:p>
          <a:p>
            <a:r>
              <a:rPr lang="en-US" i="1" dirty="0" smtClean="0"/>
              <a:t>Ex. Ray and Nomi usually shy away from </a:t>
            </a:r>
            <a:r>
              <a:rPr lang="en-US" i="1" dirty="0"/>
              <a:t>c</a:t>
            </a:r>
            <a:r>
              <a:rPr lang="en-US" i="1" dirty="0" smtClean="0"/>
              <a:t>onversation and exist as “islands of grief” after </a:t>
            </a:r>
            <a:r>
              <a:rPr lang="en-US" i="1" dirty="0" err="1" smtClean="0"/>
              <a:t>Trudie</a:t>
            </a:r>
            <a:r>
              <a:rPr lang="en-US" i="1" dirty="0" smtClean="0"/>
              <a:t> leaves (</a:t>
            </a:r>
            <a:r>
              <a:rPr lang="en-US" i="1" dirty="0" err="1" smtClean="0"/>
              <a:t>Toews</a:t>
            </a:r>
            <a:r>
              <a:rPr lang="en-US" i="1" dirty="0" smtClean="0"/>
              <a:t> 37)</a:t>
            </a:r>
            <a:endParaRPr lang="en-US" i="1" dirty="0"/>
          </a:p>
          <a:p>
            <a:endParaRPr lang="en-US" dirty="0"/>
          </a:p>
        </p:txBody>
      </p:sp>
    </p:spTree>
    <p:extLst>
      <p:ext uri="{BB962C8B-B14F-4D97-AF65-F5344CB8AC3E}">
        <p14:creationId xmlns:p14="http://schemas.microsoft.com/office/powerpoint/2010/main" val="20758022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Integrating Sentences or Longer </a:t>
            </a:r>
            <a:r>
              <a:rPr lang="en-US" dirty="0"/>
              <a:t>P</a:t>
            </a:r>
            <a:r>
              <a:rPr lang="en-US" dirty="0" smtClean="0"/>
              <a:t>hrases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quotation marks for the quoted words</a:t>
            </a:r>
          </a:p>
          <a:p>
            <a:r>
              <a:rPr lang="en-US" dirty="0" smtClean="0"/>
              <a:t>Remove  end punctuation</a:t>
            </a:r>
          </a:p>
          <a:p>
            <a:r>
              <a:rPr lang="en-US" dirty="0" smtClean="0"/>
              <a:t>Provide page number and author (if the context does not make this clear)</a:t>
            </a:r>
          </a:p>
          <a:p>
            <a:r>
              <a:rPr lang="en-US" i="1" dirty="0" smtClean="0"/>
              <a:t>EX. Nomi describes the hypocrisy of teenagers who spend Saturday night “drinking, dropping, smoking, swearing, screwing, fighting, swimming” and then on Sunday morning turn up “back in the pew with Mom and Dad wearing nice (ugly) dresses and buttoned-up shirts flipping through Deuteronomy and harmonizing to the ‘Old Rugged Cross’” (</a:t>
            </a:r>
            <a:r>
              <a:rPr lang="en-US" i="1" dirty="0" err="1" smtClean="0"/>
              <a:t>Toews</a:t>
            </a:r>
            <a:r>
              <a:rPr lang="en-US" i="1" dirty="0" smtClean="0"/>
              <a:t> 34). </a:t>
            </a:r>
          </a:p>
        </p:txBody>
      </p:sp>
    </p:spTree>
    <p:extLst>
      <p:ext uri="{BB962C8B-B14F-4D97-AF65-F5344CB8AC3E}">
        <p14:creationId xmlns:p14="http://schemas.microsoft.com/office/powerpoint/2010/main" val="13326191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Quotations</a:t>
            </a:r>
            <a:endParaRPr lang="en-US" dirty="0"/>
          </a:p>
        </p:txBody>
      </p:sp>
      <p:sp>
        <p:nvSpPr>
          <p:cNvPr id="3" name="Content Placeholder 2"/>
          <p:cNvSpPr>
            <a:spLocks noGrp="1"/>
          </p:cNvSpPr>
          <p:nvPr>
            <p:ph idx="1"/>
          </p:nvPr>
        </p:nvSpPr>
        <p:spPr/>
        <p:txBody>
          <a:bodyPr/>
          <a:lstStyle/>
          <a:p>
            <a:r>
              <a:rPr lang="en-US" dirty="0" smtClean="0"/>
              <a:t>Indent and double space quotations of 4 lines or more</a:t>
            </a:r>
          </a:p>
          <a:p>
            <a:r>
              <a:rPr lang="en-US" dirty="0" smtClean="0"/>
              <a:t>Omit quotation marks for block quotations</a:t>
            </a:r>
          </a:p>
          <a:p>
            <a:r>
              <a:rPr lang="en-US" dirty="0" smtClean="0"/>
              <a:t>Place author and page reference outside final punctuation </a:t>
            </a:r>
          </a:p>
          <a:p>
            <a:r>
              <a:rPr lang="en-US" dirty="0" smtClean="0">
                <a:solidFill>
                  <a:srgbClr val="3366FF"/>
                </a:solidFill>
              </a:rPr>
              <a:t>Framing sentence:</a:t>
            </a:r>
          </a:p>
          <a:p>
            <a:pPr marL="1371600" lvl="3" indent="0">
              <a:buNone/>
            </a:pPr>
            <a:r>
              <a:rPr lang="en-US" dirty="0" smtClean="0">
                <a:solidFill>
                  <a:srgbClr val="3366FF"/>
                </a:solidFill>
              </a:rPr>
              <a:t>Block quote. (</a:t>
            </a:r>
            <a:r>
              <a:rPr lang="en-US" dirty="0" err="1" smtClean="0">
                <a:solidFill>
                  <a:srgbClr val="3366FF"/>
                </a:solidFill>
              </a:rPr>
              <a:t>Toews</a:t>
            </a:r>
            <a:r>
              <a:rPr lang="en-US" dirty="0" smtClean="0">
                <a:solidFill>
                  <a:srgbClr val="3366FF"/>
                </a:solidFill>
              </a:rPr>
              <a:t> 89)</a:t>
            </a:r>
            <a:endParaRPr lang="en-US" dirty="0">
              <a:solidFill>
                <a:srgbClr val="3366FF"/>
              </a:solidFill>
            </a:endParaRPr>
          </a:p>
        </p:txBody>
      </p:sp>
    </p:spTree>
    <p:extLst>
      <p:ext uri="{BB962C8B-B14F-4D97-AF65-F5344CB8AC3E}">
        <p14:creationId xmlns:p14="http://schemas.microsoft.com/office/powerpoint/2010/main" val="32783289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eaLnBrk="1" hangingPunct="1"/>
            <a:r>
              <a:rPr lang="en-CA" sz="4000" dirty="0" smtClean="0">
                <a:latin typeface="Garamond" charset="0"/>
                <a:ea typeface="ＭＳ Ｐゴシック" charset="0"/>
                <a:cs typeface="ＭＳ Ｐゴシック" charset="0"/>
              </a:rPr>
              <a:t>NO DUMPING</a:t>
            </a:r>
            <a:endParaRPr lang="en-CA" sz="4000" dirty="0">
              <a:latin typeface="Garamond" charset="0"/>
              <a:ea typeface="ＭＳ Ｐゴシック" charset="0"/>
              <a:cs typeface="ＭＳ Ｐゴシック" charset="0"/>
            </a:endParaRPr>
          </a:p>
        </p:txBody>
      </p:sp>
      <p:sp>
        <p:nvSpPr>
          <p:cNvPr id="48131" name="Rectangle 3"/>
          <p:cNvSpPr>
            <a:spLocks noGrp="1" noChangeArrowheads="1"/>
          </p:cNvSpPr>
          <p:nvPr>
            <p:ph idx="1"/>
          </p:nvPr>
        </p:nvSpPr>
        <p:spPr>
          <a:xfrm>
            <a:off x="457200" y="1600200"/>
            <a:ext cx="13260388" cy="7373938"/>
          </a:xfrm>
        </p:spPr>
        <p:txBody>
          <a:bodyPr/>
          <a:lstStyle/>
          <a:p>
            <a:pPr eaLnBrk="1" hangingPunct="1"/>
            <a:r>
              <a:rPr lang="en-CA" sz="2800" dirty="0">
                <a:latin typeface="Arial" charset="0"/>
                <a:ea typeface="ＭＳ Ｐゴシック" charset="0"/>
                <a:cs typeface="ＭＳ Ｐゴシック" charset="0"/>
              </a:rPr>
              <a:t>Don</a:t>
            </a:r>
            <a:r>
              <a:rPr lang="ja-JP" altLang="en-CA" sz="2800" dirty="0">
                <a:latin typeface="Arial" charset="0"/>
                <a:ea typeface="ＭＳ Ｐゴシック" charset="0"/>
                <a:cs typeface="ＭＳ Ｐゴシック" charset="0"/>
              </a:rPr>
              <a:t>’</a:t>
            </a:r>
            <a:r>
              <a:rPr lang="en-CA" sz="2800" dirty="0">
                <a:latin typeface="Arial" charset="0"/>
                <a:ea typeface="ＭＳ Ｐゴシック" charset="0"/>
                <a:cs typeface="ＭＳ Ｐゴシック" charset="0"/>
              </a:rPr>
              <a:t>t dump truck your quotations: </a:t>
            </a:r>
            <a:r>
              <a:rPr lang="en-CA" sz="2800" i="1" dirty="0">
                <a:latin typeface="Arial" charset="0"/>
                <a:ea typeface="ＭＳ Ｐゴシック" charset="0"/>
                <a:cs typeface="ＭＳ Ｐゴシック" charset="0"/>
              </a:rPr>
              <a:t>X notes, </a:t>
            </a:r>
          </a:p>
          <a:p>
            <a:pPr eaLnBrk="1" hangingPunct="1">
              <a:buFont typeface="Wingdings" charset="0"/>
              <a:buNone/>
            </a:pPr>
            <a:r>
              <a:rPr lang="en-CA" sz="2800" i="1" dirty="0">
                <a:latin typeface="Arial" charset="0"/>
                <a:ea typeface="ＭＳ Ｐゴシック" charset="0"/>
                <a:cs typeface="ＭＳ Ｐゴシック" charset="0"/>
              </a:rPr>
              <a:t>Y writes, G argues</a:t>
            </a:r>
          </a:p>
          <a:p>
            <a:pPr eaLnBrk="1" hangingPunct="1"/>
            <a:r>
              <a:rPr lang="en-CA" sz="2800" dirty="0">
                <a:latin typeface="Arial" charset="0"/>
                <a:ea typeface="ＭＳ Ｐゴシック" charset="0"/>
                <a:cs typeface="ＭＳ Ｐゴシック" charset="0"/>
              </a:rPr>
              <a:t>Don</a:t>
            </a:r>
            <a:r>
              <a:rPr lang="ja-JP" altLang="en-CA" sz="2800" dirty="0">
                <a:latin typeface="Arial" charset="0"/>
                <a:ea typeface="ＭＳ Ｐゴシック" charset="0"/>
                <a:cs typeface="ＭＳ Ｐゴシック" charset="0"/>
              </a:rPr>
              <a:t>’</a:t>
            </a:r>
            <a:r>
              <a:rPr lang="en-CA" sz="2800" dirty="0">
                <a:latin typeface="Arial" charset="0"/>
                <a:ea typeface="ＭＳ Ｐゴシック" charset="0"/>
                <a:cs typeface="ＭＳ Ｐゴシック" charset="0"/>
              </a:rPr>
              <a:t>t assume your quotations speak for themselves</a:t>
            </a:r>
          </a:p>
        </p:txBody>
      </p:sp>
      <p:pic>
        <p:nvPicPr>
          <p:cNvPr id="48132" name="Picture 5" descr="The%20Dump%20Truck%20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3406874"/>
            <a:ext cx="4745038" cy="314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0600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Quotations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Always frame your quotations; they do not speak for themselves</a:t>
            </a:r>
          </a:p>
          <a:p>
            <a:r>
              <a:rPr lang="en-US" dirty="0" smtClean="0"/>
              <a:t>No quotation should stand alone as a sentence. </a:t>
            </a:r>
          </a:p>
          <a:p>
            <a:r>
              <a:rPr lang="en-US" dirty="0" smtClean="0"/>
              <a:t>Your job is to guide readers through the quotations; tell them what to look for or how to read them.</a:t>
            </a:r>
          </a:p>
          <a:p>
            <a:r>
              <a:rPr lang="en-US" dirty="0" smtClean="0"/>
              <a:t>The frame </a:t>
            </a:r>
            <a:r>
              <a:rPr lang="en-US" i="1" dirty="0" smtClean="0"/>
              <a:t>precedes</a:t>
            </a:r>
            <a:r>
              <a:rPr lang="en-US" dirty="0" smtClean="0"/>
              <a:t> the quotation. </a:t>
            </a:r>
          </a:p>
          <a:p>
            <a:r>
              <a:rPr lang="en-US" dirty="0" smtClean="0"/>
              <a:t>Make sure you indicate who is speaking (a character? The narrator?) and the </a:t>
            </a:r>
            <a:r>
              <a:rPr lang="en-US" i="1" dirty="0" smtClean="0"/>
              <a:t>so what</a:t>
            </a:r>
            <a:r>
              <a:rPr lang="en-US" dirty="0" smtClean="0"/>
              <a:t>: what does this quotation contribute to your argument? </a:t>
            </a:r>
          </a:p>
          <a:p>
            <a:endParaRPr lang="en-US" dirty="0"/>
          </a:p>
        </p:txBody>
      </p:sp>
    </p:spTree>
    <p:extLst>
      <p:ext uri="{BB962C8B-B14F-4D97-AF65-F5344CB8AC3E}">
        <p14:creationId xmlns:p14="http://schemas.microsoft.com/office/powerpoint/2010/main" val="28043244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Framing Strategies: Three Key Steps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Use a </a:t>
            </a:r>
            <a:r>
              <a:rPr lang="en-US" i="1" dirty="0" smtClean="0"/>
              <a:t>signal phrase </a:t>
            </a:r>
            <a:r>
              <a:rPr lang="en-US" dirty="0" smtClean="0"/>
              <a:t>to indicate that a quotation is coming: often an author’s name, a reference to the narrator or character</a:t>
            </a:r>
          </a:p>
          <a:p>
            <a:pPr marL="514350" indent="-514350">
              <a:buFont typeface="+mj-lt"/>
              <a:buAutoNum type="arabicPeriod"/>
            </a:pPr>
            <a:r>
              <a:rPr lang="en-US" dirty="0" smtClean="0"/>
              <a:t>Use an </a:t>
            </a:r>
            <a:r>
              <a:rPr lang="en-US" i="1" dirty="0" smtClean="0"/>
              <a:t>assertion</a:t>
            </a:r>
            <a:r>
              <a:rPr lang="en-US" dirty="0" smtClean="0"/>
              <a:t> that indicates the relation of the quotation to your argument</a:t>
            </a:r>
          </a:p>
          <a:p>
            <a:pPr marL="514350" indent="-514350">
              <a:buFont typeface="+mj-lt"/>
              <a:buAutoNum type="arabicPeriod"/>
            </a:pPr>
            <a:r>
              <a:rPr lang="en-US" dirty="0" smtClean="0"/>
              <a:t>Make sure your quotation actually illustrates the assertion.</a:t>
            </a:r>
          </a:p>
          <a:p>
            <a:pPr marL="514350" indent="-514350">
              <a:buFont typeface="+mj-lt"/>
              <a:buAutoNum type="arabicPeriod"/>
            </a:pPr>
            <a:endParaRPr lang="en-US" dirty="0"/>
          </a:p>
          <a:p>
            <a:pPr marL="0" indent="0">
              <a:buNone/>
            </a:pPr>
            <a:r>
              <a:rPr lang="en-US" dirty="0" smtClean="0"/>
              <a:t>One or two will not suffice; use all three steps for success. </a:t>
            </a:r>
          </a:p>
          <a:p>
            <a:endParaRPr lang="en-US" dirty="0"/>
          </a:p>
        </p:txBody>
      </p:sp>
    </p:spTree>
    <p:extLst>
      <p:ext uri="{BB962C8B-B14F-4D97-AF65-F5344CB8AC3E}">
        <p14:creationId xmlns:p14="http://schemas.microsoft.com/office/powerpoint/2010/main" val="2196465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Framing</a:t>
            </a:r>
            <a:endParaRPr lang="en-US" dirty="0"/>
          </a:p>
        </p:txBody>
      </p:sp>
      <p:sp>
        <p:nvSpPr>
          <p:cNvPr id="3" name="Content Placeholder 2"/>
          <p:cNvSpPr>
            <a:spLocks noGrp="1"/>
          </p:cNvSpPr>
          <p:nvPr>
            <p:ph idx="1"/>
          </p:nvPr>
        </p:nvSpPr>
        <p:spPr/>
        <p:txBody>
          <a:bodyPr/>
          <a:lstStyle/>
          <a:p>
            <a:r>
              <a:rPr lang="en-US" dirty="0" smtClean="0"/>
              <a:t>Nomi describes the strict binary opposition as it manifests in the ideas of her community: “that’s the thing about this town—there’s no room for in between. You’re in or you’re out. You’re good or you’re bad. Actually very good or very bad” (10). </a:t>
            </a:r>
          </a:p>
          <a:p>
            <a:pPr marL="0" indent="0">
              <a:buNone/>
            </a:pPr>
            <a:endParaRPr lang="en-US" dirty="0"/>
          </a:p>
        </p:txBody>
      </p:sp>
    </p:spTree>
    <p:extLst>
      <p:ext uri="{BB962C8B-B14F-4D97-AF65-F5344CB8AC3E}">
        <p14:creationId xmlns:p14="http://schemas.microsoft.com/office/powerpoint/2010/main" val="9881243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Paragraph: Virginia Woolf</a:t>
            </a:r>
            <a:br>
              <a:rPr lang="en-US" dirty="0" smtClean="0"/>
            </a:br>
            <a:r>
              <a:rPr lang="en-US" dirty="0" smtClean="0"/>
              <a:t>Source: http://</a:t>
            </a:r>
            <a:r>
              <a:rPr lang="en-US" dirty="0" err="1" smtClean="0"/>
              <a:t>writing.wisc.edu</a:t>
            </a:r>
            <a:endParaRPr lang="en-US" dirty="0"/>
          </a:p>
        </p:txBody>
      </p:sp>
      <p:sp>
        <p:nvSpPr>
          <p:cNvPr id="3" name="Content Placeholder 2"/>
          <p:cNvSpPr>
            <a:spLocks noGrp="1"/>
          </p:cNvSpPr>
          <p:nvPr>
            <p:ph idx="1"/>
          </p:nvPr>
        </p:nvSpPr>
        <p:spPr/>
        <p:txBody>
          <a:bodyPr/>
          <a:lstStyle/>
          <a:p>
            <a:r>
              <a:rPr lang="en-US" dirty="0" smtClean="0"/>
              <a:t>POINT: We learn about Mrs. Ramsey's personality by observing her feelings about other characters. Mrs. Ramsey has mixed feelings toward Mr. </a:t>
            </a:r>
            <a:r>
              <a:rPr lang="en-US" dirty="0" err="1" smtClean="0"/>
              <a:t>Tansley</a:t>
            </a:r>
            <a:r>
              <a:rPr lang="en-US" dirty="0" smtClean="0"/>
              <a:t>, but her feelings seem to grow more positive over time as she comes to know him better.</a:t>
            </a:r>
          </a:p>
          <a:p>
            <a:endParaRPr lang="en-US" dirty="0"/>
          </a:p>
        </p:txBody>
      </p:sp>
    </p:spTree>
    <p:extLst>
      <p:ext uri="{BB962C8B-B14F-4D97-AF65-F5344CB8AC3E}">
        <p14:creationId xmlns:p14="http://schemas.microsoft.com/office/powerpoint/2010/main" val="40225429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Framing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SIGNAL: Nomi describes </a:t>
            </a:r>
            <a:r>
              <a:rPr lang="en-US" dirty="0" smtClean="0">
                <a:solidFill>
                  <a:srgbClr val="0000FF"/>
                </a:solidFill>
              </a:rPr>
              <a:t>ASSERTION: the strict binary opposition as it manifests in the ideas of her community</a:t>
            </a:r>
            <a:r>
              <a:rPr lang="en-US" dirty="0" smtClean="0"/>
              <a:t>: “that’s the thing about this town—there’s no room for in between. You’re in or you’re out. You’re good or you’re bad. Actually very good or very bad” (10). </a:t>
            </a:r>
          </a:p>
          <a:p>
            <a:endParaRPr lang="en-US" dirty="0"/>
          </a:p>
          <a:p>
            <a:r>
              <a:rPr lang="en-US" dirty="0" smtClean="0"/>
              <a:t>MATCH: the quotation matches the assertion</a:t>
            </a:r>
          </a:p>
          <a:p>
            <a:r>
              <a:rPr lang="en-US" dirty="0" smtClean="0"/>
              <a:t>PUNCTUATION: a colon after the assertion leads into the quotation</a:t>
            </a:r>
            <a:endParaRPr lang="en-US" dirty="0"/>
          </a:p>
        </p:txBody>
      </p:sp>
    </p:spTree>
    <p:extLst>
      <p:ext uri="{BB962C8B-B14F-4D97-AF65-F5344CB8AC3E}">
        <p14:creationId xmlns:p14="http://schemas.microsoft.com/office/powerpoint/2010/main" val="36192159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Framing</a:t>
            </a:r>
            <a:endParaRPr lang="en-US" dirty="0"/>
          </a:p>
        </p:txBody>
      </p:sp>
      <p:sp>
        <p:nvSpPr>
          <p:cNvPr id="3" name="Content Placeholder 2"/>
          <p:cNvSpPr>
            <a:spLocks noGrp="1"/>
          </p:cNvSpPr>
          <p:nvPr>
            <p:ph idx="1"/>
          </p:nvPr>
        </p:nvSpPr>
        <p:spPr/>
        <p:txBody>
          <a:bodyPr/>
          <a:lstStyle/>
          <a:p>
            <a:r>
              <a:rPr lang="en-US" dirty="0" smtClean="0"/>
              <a:t>As the story progresses, Nomi realizes and accepts that uncertainty is intrinsic to human life: “But I guess if you can die without ever understanding how it happened you can also live without a complete understanding of how. And in a way that’s kind of relaxing” (</a:t>
            </a:r>
            <a:r>
              <a:rPr lang="en-US" smtClean="0"/>
              <a:t>Toews</a:t>
            </a:r>
            <a:r>
              <a:rPr lang="en-US" dirty="0" smtClean="0"/>
              <a:t> 152). </a:t>
            </a:r>
            <a:endParaRPr lang="en-US" dirty="0"/>
          </a:p>
        </p:txBody>
      </p:sp>
    </p:spTree>
    <p:extLst>
      <p:ext uri="{BB962C8B-B14F-4D97-AF65-F5344CB8AC3E}">
        <p14:creationId xmlns:p14="http://schemas.microsoft.com/office/powerpoint/2010/main" val="8074162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Framing</a:t>
            </a:r>
            <a:endParaRPr lang="en-US" dirty="0"/>
          </a:p>
        </p:txBody>
      </p:sp>
      <p:sp>
        <p:nvSpPr>
          <p:cNvPr id="3" name="Content Placeholder 2"/>
          <p:cNvSpPr>
            <a:spLocks noGrp="1"/>
          </p:cNvSpPr>
          <p:nvPr>
            <p:ph idx="1"/>
          </p:nvPr>
        </p:nvSpPr>
        <p:spPr>
          <a:xfrm>
            <a:off x="457200" y="1417638"/>
            <a:ext cx="8229600" cy="5440362"/>
          </a:xfrm>
        </p:spPr>
        <p:txBody>
          <a:bodyPr>
            <a:normAutofit/>
          </a:bodyPr>
          <a:lstStyle/>
          <a:p>
            <a:r>
              <a:rPr lang="en-US" dirty="0" smtClean="0">
                <a:solidFill>
                  <a:srgbClr val="0000FF"/>
                </a:solidFill>
              </a:rPr>
              <a:t>ASSERTION: As the story progresses, Nomi realizes and accepts that that uncertainty is intrinsic to human life </a:t>
            </a:r>
            <a:r>
              <a:rPr lang="en-US" dirty="0" smtClean="0">
                <a:solidFill>
                  <a:srgbClr val="FF0000"/>
                </a:solidFill>
              </a:rPr>
              <a:t>SIGNAL: </a:t>
            </a:r>
            <a:r>
              <a:rPr lang="en-US" dirty="0" smtClean="0"/>
              <a:t>“But I guess if you can die without ever understanding how it happened you can also live without a complete understanding of how. And in a way that’s kind of relaxing” (</a:t>
            </a:r>
            <a:r>
              <a:rPr lang="en-US" dirty="0" err="1" smtClean="0"/>
              <a:t>Toews</a:t>
            </a:r>
            <a:r>
              <a:rPr lang="en-US" dirty="0" smtClean="0"/>
              <a:t> </a:t>
            </a:r>
            <a:r>
              <a:rPr lang="en-US" dirty="0" smtClean="0"/>
              <a:t>152). </a:t>
            </a:r>
          </a:p>
          <a:p>
            <a:r>
              <a:rPr lang="en-US" dirty="0" smtClean="0"/>
              <a:t>PUNCTUATION: complete sentence plus colon frames quotation. </a:t>
            </a:r>
          </a:p>
          <a:p>
            <a:r>
              <a:rPr lang="en-US" dirty="0" smtClean="0"/>
              <a:t>MATCH: quotation matches assertion</a:t>
            </a:r>
            <a:endParaRPr lang="en-US" dirty="0"/>
          </a:p>
          <a:p>
            <a:endParaRPr lang="en-US" dirty="0"/>
          </a:p>
        </p:txBody>
      </p:sp>
    </p:spTree>
    <p:extLst>
      <p:ext uri="{BB962C8B-B14F-4D97-AF65-F5344CB8AC3E}">
        <p14:creationId xmlns:p14="http://schemas.microsoft.com/office/powerpoint/2010/main" val="7952982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be the Judge</a:t>
            </a:r>
            <a:endParaRPr lang="en-US" dirty="0"/>
          </a:p>
        </p:txBody>
      </p:sp>
      <p:sp>
        <p:nvSpPr>
          <p:cNvPr id="3" name="Content Placeholder 2"/>
          <p:cNvSpPr>
            <a:spLocks noGrp="1"/>
          </p:cNvSpPr>
          <p:nvPr>
            <p:ph idx="1"/>
          </p:nvPr>
        </p:nvSpPr>
        <p:spPr/>
        <p:txBody>
          <a:bodyPr/>
          <a:lstStyle/>
          <a:p>
            <a:r>
              <a:rPr lang="en-US" dirty="0" smtClean="0"/>
              <a:t>Nomi feels trapped in the feeling of conformation and of the loss of freedom that she begins to rebel, defining who she is as a person. “That’s the thing about this town—there’s no room for in between. You’re in or you’re out. You’re good or you’re bad. Actually very good or very </a:t>
            </a:r>
            <a:r>
              <a:rPr lang="en-US" dirty="0" smtClean="0"/>
              <a:t>bad” </a:t>
            </a:r>
            <a:r>
              <a:rPr lang="en-US" dirty="0" smtClean="0"/>
              <a:t>(10)</a:t>
            </a:r>
            <a:r>
              <a:rPr lang="en-US" dirty="0" smtClean="0"/>
              <a:t>.</a:t>
            </a:r>
            <a:endParaRPr lang="en-US" dirty="0" smtClean="0"/>
          </a:p>
          <a:p>
            <a:endParaRPr lang="en-US" dirty="0"/>
          </a:p>
        </p:txBody>
      </p:sp>
    </p:spTree>
    <p:extLst>
      <p:ext uri="{BB962C8B-B14F-4D97-AF65-F5344CB8AC3E}">
        <p14:creationId xmlns:p14="http://schemas.microsoft.com/office/powerpoint/2010/main" val="24561077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Be the Judge</a:t>
            </a:r>
            <a:endParaRPr lang="en-US" dirty="0"/>
          </a:p>
        </p:txBody>
      </p:sp>
      <p:sp>
        <p:nvSpPr>
          <p:cNvPr id="3" name="Content Placeholder 2"/>
          <p:cNvSpPr>
            <a:spLocks noGrp="1"/>
          </p:cNvSpPr>
          <p:nvPr>
            <p:ph idx="1"/>
          </p:nvPr>
        </p:nvSpPr>
        <p:spPr/>
        <p:txBody>
          <a:bodyPr/>
          <a:lstStyle/>
          <a:p>
            <a:r>
              <a:rPr lang="en-US" dirty="0" smtClean="0"/>
              <a:t>The reality that </a:t>
            </a:r>
            <a:r>
              <a:rPr lang="en-US" dirty="0" err="1" smtClean="0"/>
              <a:t>Tash</a:t>
            </a:r>
            <a:r>
              <a:rPr lang="en-US" dirty="0" smtClean="0"/>
              <a:t> believes in is very different from that which the other residents of East Village have built for themselves but both of these realities are equally valid. Later in the novel, </a:t>
            </a:r>
            <a:r>
              <a:rPr lang="en-US" dirty="0" err="1" smtClean="0"/>
              <a:t>Tash</a:t>
            </a:r>
            <a:r>
              <a:rPr lang="en-US" dirty="0" smtClean="0"/>
              <a:t> discovers metaphors and begins using the word to describe almost everything: “I heard my dad say to her: </a:t>
            </a:r>
            <a:r>
              <a:rPr lang="en-US" dirty="0" smtClean="0"/>
              <a:t>‘</a:t>
            </a:r>
            <a:r>
              <a:rPr lang="en-US" dirty="0" err="1" smtClean="0"/>
              <a:t>Tash</a:t>
            </a:r>
            <a:r>
              <a:rPr lang="en-US" dirty="0" smtClean="0"/>
              <a:t>, some things are real. Some things are nothing but what they </a:t>
            </a:r>
            <a:r>
              <a:rPr lang="en-US" dirty="0" smtClean="0"/>
              <a:t>are’” </a:t>
            </a:r>
            <a:r>
              <a:rPr lang="en-US" dirty="0" smtClean="0"/>
              <a:t>(</a:t>
            </a:r>
            <a:r>
              <a:rPr lang="en-US" dirty="0" err="1"/>
              <a:t>T</a:t>
            </a:r>
            <a:r>
              <a:rPr lang="en-US" dirty="0" err="1" smtClean="0"/>
              <a:t>oews</a:t>
            </a:r>
            <a:r>
              <a:rPr lang="en-US" dirty="0" smtClean="0"/>
              <a:t> 159)</a:t>
            </a:r>
            <a:endParaRPr lang="en-US" dirty="0"/>
          </a:p>
        </p:txBody>
      </p:sp>
    </p:spTree>
    <p:extLst>
      <p:ext uri="{BB962C8B-B14F-4D97-AF65-F5344CB8AC3E}">
        <p14:creationId xmlns:p14="http://schemas.microsoft.com/office/powerpoint/2010/main" val="80646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Be the Judge</a:t>
            </a:r>
            <a:endParaRPr lang="en-US" dirty="0"/>
          </a:p>
        </p:txBody>
      </p:sp>
      <p:sp>
        <p:nvSpPr>
          <p:cNvPr id="3" name="Content Placeholder 2"/>
          <p:cNvSpPr>
            <a:spLocks noGrp="1"/>
          </p:cNvSpPr>
          <p:nvPr>
            <p:ph idx="1"/>
          </p:nvPr>
        </p:nvSpPr>
        <p:spPr/>
        <p:txBody>
          <a:bodyPr/>
          <a:lstStyle/>
          <a:p>
            <a:r>
              <a:rPr lang="en-US" dirty="0" smtClean="0"/>
              <a:t>In her futile attempt to suppress her emotions, as </a:t>
            </a:r>
            <a:r>
              <a:rPr lang="en-US" dirty="0" smtClean="0"/>
              <a:t>she and </a:t>
            </a:r>
            <a:r>
              <a:rPr lang="en-US" dirty="0" smtClean="0"/>
              <a:t>her father found themselves “…little islands of </a:t>
            </a:r>
            <a:r>
              <a:rPr lang="en-US" dirty="0" smtClean="0"/>
              <a:t>grief” </a:t>
            </a:r>
            <a:r>
              <a:rPr lang="en-US" dirty="0" smtClean="0"/>
              <a:t>(</a:t>
            </a:r>
            <a:r>
              <a:rPr lang="en-US" dirty="0" err="1" smtClean="0"/>
              <a:t>Toews</a:t>
            </a:r>
            <a:r>
              <a:rPr lang="en-US" dirty="0" smtClean="0"/>
              <a:t> 28), instead of sulking, she chose to embrace what she had. </a:t>
            </a:r>
            <a:endParaRPr lang="en-US" dirty="0"/>
          </a:p>
        </p:txBody>
      </p:sp>
    </p:spTree>
    <p:extLst>
      <p:ext uri="{BB962C8B-B14F-4D97-AF65-F5344CB8AC3E}">
        <p14:creationId xmlns:p14="http://schemas.microsoft.com/office/powerpoint/2010/main" val="2612848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be the Judge</a:t>
            </a:r>
            <a:endParaRPr lang="en-US" dirty="0"/>
          </a:p>
        </p:txBody>
      </p:sp>
      <p:sp>
        <p:nvSpPr>
          <p:cNvPr id="3" name="Content Placeholder 2"/>
          <p:cNvSpPr>
            <a:spLocks noGrp="1"/>
          </p:cNvSpPr>
          <p:nvPr>
            <p:ph idx="1"/>
          </p:nvPr>
        </p:nvSpPr>
        <p:spPr/>
        <p:txBody>
          <a:bodyPr/>
          <a:lstStyle/>
          <a:p>
            <a:r>
              <a:rPr lang="en-US" dirty="0" smtClean="0"/>
              <a:t>It is comforting to come home and see a </a:t>
            </a:r>
            <a:r>
              <a:rPr lang="en-US" dirty="0" smtClean="0"/>
              <a:t>note. </a:t>
            </a:r>
            <a:r>
              <a:rPr lang="en-US" dirty="0"/>
              <a:t>T</a:t>
            </a:r>
            <a:r>
              <a:rPr lang="en-US" dirty="0" smtClean="0"/>
              <a:t>his </a:t>
            </a:r>
            <a:r>
              <a:rPr lang="en-US" dirty="0" smtClean="0"/>
              <a:t>gives Ray and Nomi the security that each will return to answer the  other’s questions in the notes. These notes are a form of respect by not bombarding each other with difficult questions face to face, especially the note: “Why </a:t>
            </a:r>
            <a:r>
              <a:rPr lang="en-US" dirty="0" err="1" smtClean="0"/>
              <a:t>didn</a:t>
            </a:r>
            <a:r>
              <a:rPr lang="fr-FR" dirty="0" smtClean="0"/>
              <a:t>’</a:t>
            </a:r>
            <a:r>
              <a:rPr lang="en-US" dirty="0" smtClean="0"/>
              <a:t>t she take me with her</a:t>
            </a:r>
            <a:r>
              <a:rPr lang="en-US" dirty="0" smtClean="0"/>
              <a:t>?” </a:t>
            </a:r>
            <a:r>
              <a:rPr lang="en-US" dirty="0" smtClean="0"/>
              <a:t>(254)</a:t>
            </a:r>
            <a:r>
              <a:rPr lang="en-US" dirty="0" smtClean="0"/>
              <a:t>.</a:t>
            </a:r>
            <a:endParaRPr lang="en-US" dirty="0"/>
          </a:p>
        </p:txBody>
      </p:sp>
    </p:spTree>
    <p:extLst>
      <p:ext uri="{BB962C8B-B14F-4D97-AF65-F5344CB8AC3E}">
        <p14:creationId xmlns:p14="http://schemas.microsoft.com/office/powerpoint/2010/main" val="866299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Be the Judge</a:t>
            </a:r>
            <a:endParaRPr lang="en-US" dirty="0"/>
          </a:p>
        </p:txBody>
      </p:sp>
      <p:sp>
        <p:nvSpPr>
          <p:cNvPr id="3" name="Content Placeholder 2"/>
          <p:cNvSpPr>
            <a:spLocks noGrp="1"/>
          </p:cNvSpPr>
          <p:nvPr>
            <p:ph idx="1"/>
          </p:nvPr>
        </p:nvSpPr>
        <p:spPr/>
        <p:txBody>
          <a:bodyPr/>
          <a:lstStyle/>
          <a:p>
            <a:r>
              <a:rPr lang="en-US" dirty="0" smtClean="0"/>
              <a:t>Not only does Ray write notes with Nomi, but he writes notes to himself, ones that are set daily on the common belongings that he sees every morning. “….His shoes have little cards son them with writing as a reminder of what he was supposed to do next day. I picked one up and it said: Develop new life strategy.” </a:t>
            </a:r>
            <a:endParaRPr lang="en-US" dirty="0"/>
          </a:p>
        </p:txBody>
      </p:sp>
    </p:spTree>
    <p:extLst>
      <p:ext uri="{BB962C8B-B14F-4D97-AF65-F5344CB8AC3E}">
        <p14:creationId xmlns:p14="http://schemas.microsoft.com/office/powerpoint/2010/main" val="159063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Be the Judge</a:t>
            </a:r>
            <a:endParaRPr lang="en-US" dirty="0"/>
          </a:p>
        </p:txBody>
      </p:sp>
      <p:sp>
        <p:nvSpPr>
          <p:cNvPr id="3" name="Content Placeholder 2"/>
          <p:cNvSpPr>
            <a:spLocks noGrp="1"/>
          </p:cNvSpPr>
          <p:nvPr>
            <p:ph idx="1"/>
          </p:nvPr>
        </p:nvSpPr>
        <p:spPr/>
        <p:txBody>
          <a:bodyPr/>
          <a:lstStyle/>
          <a:p>
            <a:r>
              <a:rPr lang="en-US" dirty="0" smtClean="0"/>
              <a:t>The disappearance of furniture establishes a sense of insecurity that foreshadows events to come and the shattered window gives a literal image of breakage within the Nickel family. This is supported  in the fairly ominous sentence that follows: “Half of our family, the better-looking half, is missing” (1). </a:t>
            </a:r>
            <a:endParaRPr lang="en-US" dirty="0"/>
          </a:p>
        </p:txBody>
      </p:sp>
    </p:spTree>
    <p:extLst>
      <p:ext uri="{BB962C8B-B14F-4D97-AF65-F5344CB8AC3E}">
        <p14:creationId xmlns:p14="http://schemas.microsoft.com/office/powerpoint/2010/main" val="4138505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Be the Judge</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dirty="0" smtClean="0"/>
              <a:t>Nomi’s interest and excitement about her faith is expressed when she asks her mother about the excommunication that occurred at the church one afternoon: </a:t>
            </a:r>
          </a:p>
          <a:p>
            <a:pPr marL="914400" lvl="2" indent="0">
              <a:buNone/>
            </a:pPr>
            <a:r>
              <a:rPr lang="en-US" dirty="0" smtClean="0"/>
              <a:t>What </a:t>
            </a:r>
            <a:r>
              <a:rPr lang="en-US" dirty="0" smtClean="0"/>
              <a:t>did they do, I asked. Just guess. Well, she </a:t>
            </a:r>
            <a:r>
              <a:rPr lang="en-US" dirty="0"/>
              <a:t>s</a:t>
            </a:r>
            <a:r>
              <a:rPr lang="en-US" dirty="0" smtClean="0"/>
              <a:t>aid, they may have been fooling around, I don</a:t>
            </a:r>
            <a:r>
              <a:rPr lang="fr-FR" dirty="0" smtClean="0"/>
              <a:t>’</a:t>
            </a:r>
            <a:r>
              <a:rPr lang="en-US" dirty="0" smtClean="0"/>
              <a:t>t know. Fooling around how, I’d asked. Oh, she said, misbehaving. Kissing. Just fooling around. And then what happened, I’d ask. They </a:t>
            </a:r>
            <a:r>
              <a:rPr lang="en-US" dirty="0" err="1" smtClean="0"/>
              <a:t>couldn</a:t>
            </a:r>
            <a:r>
              <a:rPr lang="fr-FR" dirty="0" smtClean="0"/>
              <a:t>’</a:t>
            </a:r>
            <a:r>
              <a:rPr lang="en-US" dirty="0" smtClean="0"/>
              <a:t>t be part of the church, she’d say. That’s right, Mon. And then? Their families weren’t allowed to speak to </a:t>
            </a:r>
            <a:r>
              <a:rPr lang="en-US" smtClean="0"/>
              <a:t>them</a:t>
            </a:r>
            <a:r>
              <a:rPr lang="en-US" smtClean="0"/>
              <a:t>. </a:t>
            </a:r>
            <a:r>
              <a:rPr lang="en-US" dirty="0" smtClean="0"/>
              <a:t>(</a:t>
            </a:r>
            <a:r>
              <a:rPr lang="en-US" dirty="0" err="1" smtClean="0"/>
              <a:t>Toews</a:t>
            </a:r>
            <a:r>
              <a:rPr lang="en-US" dirty="0" smtClean="0"/>
              <a:t> 58)</a:t>
            </a:r>
            <a:endParaRPr lang="en-US" dirty="0"/>
          </a:p>
        </p:txBody>
      </p:sp>
    </p:spTree>
    <p:extLst>
      <p:ext uri="{BB962C8B-B14F-4D97-AF65-F5344CB8AC3E}">
        <p14:creationId xmlns:p14="http://schemas.microsoft.com/office/powerpoint/2010/main" val="379773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Evidence/data</a:t>
            </a:r>
            <a:endParaRPr lang="en-US" dirty="0"/>
          </a:p>
        </p:txBody>
      </p:sp>
      <p:sp>
        <p:nvSpPr>
          <p:cNvPr id="3" name="Content Placeholder 2"/>
          <p:cNvSpPr>
            <a:spLocks noGrp="1"/>
          </p:cNvSpPr>
          <p:nvPr>
            <p:ph idx="1"/>
          </p:nvPr>
        </p:nvSpPr>
        <p:spPr/>
        <p:txBody>
          <a:bodyPr/>
          <a:lstStyle/>
          <a:p>
            <a:r>
              <a:rPr lang="en-US" dirty="0" smtClean="0"/>
              <a:t>"she pitied men always as if they lacked something . . ." (85). </a:t>
            </a:r>
          </a:p>
          <a:p>
            <a:r>
              <a:rPr lang="en-US" dirty="0" smtClean="0"/>
              <a:t>"no woman would look at him with Paul </a:t>
            </a:r>
            <a:r>
              <a:rPr lang="en-US" dirty="0" err="1" smtClean="0"/>
              <a:t>Rayley</a:t>
            </a:r>
            <a:r>
              <a:rPr lang="en-US" dirty="0" smtClean="0"/>
              <a:t> in the room" (106).</a:t>
            </a:r>
          </a:p>
          <a:p>
            <a:r>
              <a:rPr lang="en-US" dirty="0" smtClean="0"/>
              <a:t>"She liked his laugh. . . . She liked his awkwardness. There was a lot in that man after all" (110).</a:t>
            </a:r>
            <a:endParaRPr lang="en-US" dirty="0"/>
          </a:p>
        </p:txBody>
      </p:sp>
    </p:spTree>
    <p:extLst>
      <p:ext uri="{BB962C8B-B14F-4D97-AF65-F5344CB8AC3E}">
        <p14:creationId xmlns:p14="http://schemas.microsoft.com/office/powerpoint/2010/main" val="40887212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conclusions</a:t>
            </a:r>
            <a:endParaRPr lang="en-US" dirty="0"/>
          </a:p>
        </p:txBody>
      </p:sp>
      <p:sp>
        <p:nvSpPr>
          <p:cNvPr id="3" name="Content Placeholder 2"/>
          <p:cNvSpPr>
            <a:spLocks noGrp="1"/>
          </p:cNvSpPr>
          <p:nvPr>
            <p:ph idx="1"/>
          </p:nvPr>
        </p:nvSpPr>
        <p:spPr/>
        <p:txBody>
          <a:bodyPr/>
          <a:lstStyle/>
          <a:p>
            <a:r>
              <a:rPr lang="en-US" dirty="0" smtClean="0"/>
              <a:t>she finds him annoying</a:t>
            </a:r>
          </a:p>
          <a:p>
            <a:r>
              <a:rPr lang="en-US" dirty="0" smtClean="0"/>
              <a:t>she pities him</a:t>
            </a:r>
          </a:p>
          <a:p>
            <a:r>
              <a:rPr lang="en-US" dirty="0" smtClean="0"/>
              <a:t>she empathizes with him</a:t>
            </a:r>
          </a:p>
          <a:p>
            <a:r>
              <a:rPr lang="en-US" dirty="0" smtClean="0"/>
              <a:t>she is attracted to him</a:t>
            </a:r>
          </a:p>
          <a:p>
            <a:endParaRPr lang="en-US" dirty="0"/>
          </a:p>
        </p:txBody>
      </p:sp>
    </p:spTree>
    <p:extLst>
      <p:ext uri="{BB962C8B-B14F-4D97-AF65-F5344CB8AC3E}">
        <p14:creationId xmlns:p14="http://schemas.microsoft.com/office/powerpoint/2010/main" val="767823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98" y="295666"/>
            <a:ext cx="8229600" cy="1143000"/>
          </a:xfrm>
        </p:spPr>
        <p:txBody>
          <a:bodyPr/>
          <a:lstStyle/>
          <a:p>
            <a:r>
              <a:rPr lang="en-US" dirty="0" smtClean="0"/>
              <a:t>POINT: </a:t>
            </a:r>
            <a:endParaRPr lang="en-US" dirty="0"/>
          </a:p>
        </p:txBody>
      </p:sp>
      <p:sp>
        <p:nvSpPr>
          <p:cNvPr id="3" name="Content Placeholder 2"/>
          <p:cNvSpPr>
            <a:spLocks noGrp="1"/>
          </p:cNvSpPr>
          <p:nvPr>
            <p:ph idx="1"/>
          </p:nvPr>
        </p:nvSpPr>
        <p:spPr>
          <a:xfrm>
            <a:off x="244221" y="179082"/>
            <a:ext cx="8743072" cy="6528328"/>
          </a:xfrm>
        </p:spPr>
        <p:txBody>
          <a:bodyPr>
            <a:noAutofit/>
          </a:bodyPr>
          <a:lstStyle/>
          <a:p>
            <a:pPr marL="0" indent="0">
              <a:buNone/>
            </a:pPr>
            <a:r>
              <a:rPr lang="en-US" sz="2300" dirty="0" smtClean="0"/>
              <a:t>POINT: We learn about Mrs. Ramsey's personality by observing her feelings about other characters.  For example, Mrs. Ramsey has mixed feelings toward Mr. </a:t>
            </a:r>
            <a:r>
              <a:rPr lang="en-US" sz="2300" dirty="0" err="1" smtClean="0"/>
              <a:t>Tansley</a:t>
            </a:r>
            <a:r>
              <a:rPr lang="en-US" sz="2300" dirty="0" smtClean="0"/>
              <a:t>, but her feelings seem to grow more positive over time as she comes to know him better. </a:t>
            </a:r>
            <a:r>
              <a:rPr lang="en-US" sz="2300" b="1" dirty="0" smtClean="0"/>
              <a:t>DETAIL</a:t>
            </a:r>
            <a:r>
              <a:rPr lang="en-US" sz="2300" dirty="0" smtClean="0"/>
              <a:t>: At first Mrs. Ramsey finds Mr. </a:t>
            </a:r>
            <a:r>
              <a:rPr lang="en-US" sz="2300" dirty="0" err="1" smtClean="0"/>
              <a:t>Tansley</a:t>
            </a:r>
            <a:r>
              <a:rPr lang="en-US" sz="2300" dirty="0" smtClean="0"/>
              <a:t> annoying, as shown especially when he mentions that no one is going to the lighthouse (52). However, rather than hating him, at this point she feels pity: "she pitied men always as if they lacked something . . ." (85). Then later, during the gathering, pity turns to empathy as she realizes that Mr. </a:t>
            </a:r>
            <a:r>
              <a:rPr lang="en-US" sz="2300" dirty="0" err="1" smtClean="0"/>
              <a:t>Tansley</a:t>
            </a:r>
            <a:r>
              <a:rPr lang="en-US" sz="2300" dirty="0" smtClean="0"/>
              <a:t> must feel inferior. He must know, Mrs. Ramsey thinks, that "no woman would look at him with Paul </a:t>
            </a:r>
            <a:r>
              <a:rPr lang="en-US" sz="2300" dirty="0" err="1" smtClean="0"/>
              <a:t>Rayley</a:t>
            </a:r>
            <a:r>
              <a:rPr lang="en-US" sz="2300" dirty="0" smtClean="0"/>
              <a:t> in the room" (106). Finally, by the end of the dinner scene, she feels some attraction to Mr. </a:t>
            </a:r>
            <a:r>
              <a:rPr lang="en-US" sz="2300" dirty="0" err="1" smtClean="0"/>
              <a:t>Tansley</a:t>
            </a:r>
            <a:r>
              <a:rPr lang="en-US" sz="2300" dirty="0" smtClean="0"/>
              <a:t> and also a new respect: "She liked his laugh. . . . She liked his awkwardness. There was a lot in that man after all" (110).</a:t>
            </a:r>
            <a:r>
              <a:rPr lang="en-US" sz="2300" b="1" dirty="0" smtClean="0"/>
              <a:t>REITERATION OF POINT:  </a:t>
            </a:r>
            <a:r>
              <a:rPr lang="en-US" sz="2300" dirty="0" smtClean="0"/>
              <a:t>In observing this evolution in her attitude, we learn more about Mrs. Ramsey than we do about Mr. </a:t>
            </a:r>
            <a:r>
              <a:rPr lang="en-US" sz="2300" dirty="0" err="1" smtClean="0"/>
              <a:t>Tansley</a:t>
            </a:r>
            <a:r>
              <a:rPr lang="en-US" sz="2300" dirty="0" smtClean="0"/>
              <a:t>. The change in Mrs. Ramsey's attitude is not used by Woolf to show that Mrs. Ramsey is fickle or confused; rather it is used to show her capacity for understanding both the frailty and complexity of human beings. </a:t>
            </a:r>
            <a:endParaRPr lang="en-US" sz="2300" dirty="0"/>
          </a:p>
        </p:txBody>
      </p:sp>
    </p:spTree>
    <p:extLst>
      <p:ext uri="{BB962C8B-B14F-4D97-AF65-F5344CB8AC3E}">
        <p14:creationId xmlns:p14="http://schemas.microsoft.com/office/powerpoint/2010/main" val="42917905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Literary Evidence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Summary</a:t>
            </a:r>
          </a:p>
          <a:p>
            <a:pPr marL="514350" indent="-514350">
              <a:buFont typeface="+mj-lt"/>
              <a:buAutoNum type="arabicPeriod"/>
            </a:pPr>
            <a:r>
              <a:rPr lang="en-US" dirty="0" smtClean="0"/>
              <a:t>Paraphrase</a:t>
            </a:r>
          </a:p>
          <a:p>
            <a:pPr marL="514350" indent="-514350">
              <a:buFont typeface="+mj-lt"/>
              <a:buAutoNum type="arabicPeriod"/>
            </a:pPr>
            <a:r>
              <a:rPr lang="en-US" dirty="0"/>
              <a:t>Q</a:t>
            </a:r>
            <a:r>
              <a:rPr lang="en-US" dirty="0" smtClean="0"/>
              <a:t>uotation</a:t>
            </a:r>
            <a:endParaRPr lang="en-US" dirty="0"/>
          </a:p>
        </p:txBody>
      </p:sp>
    </p:spTree>
    <p:extLst>
      <p:ext uri="{BB962C8B-B14F-4D97-AF65-F5344CB8AC3E}">
        <p14:creationId xmlns:p14="http://schemas.microsoft.com/office/powerpoint/2010/main" val="34925579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600201"/>
            <a:ext cx="8229600" cy="4228082"/>
          </a:xfrm>
        </p:spPr>
        <p:txBody>
          <a:bodyPr/>
          <a:lstStyle/>
          <a:p>
            <a:pPr marL="0" indent="0">
              <a:buNone/>
            </a:pPr>
            <a:r>
              <a:rPr lang="en-US" dirty="0" smtClean="0"/>
              <a:t>When you summarize, you point out passages or patterns in the text that contribute to your argument. Use your own words to describe what is happening in the text. </a:t>
            </a:r>
          </a:p>
          <a:p>
            <a:pPr marL="0" indent="0">
              <a:buNone/>
            </a:pPr>
            <a:r>
              <a:rPr lang="en-US" dirty="0" smtClean="0"/>
              <a:t>Ex. In “Girl,” Jamaica Kincaid uses a string of imperatives to convey the female protagonist’s fraught relationship with her mother. </a:t>
            </a:r>
          </a:p>
          <a:p>
            <a:endParaRPr lang="en-US" dirty="0"/>
          </a:p>
        </p:txBody>
      </p:sp>
    </p:spTree>
    <p:extLst>
      <p:ext uri="{BB962C8B-B14F-4D97-AF65-F5344CB8AC3E}">
        <p14:creationId xmlns:p14="http://schemas.microsoft.com/office/powerpoint/2010/main" val="17326286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Their house is bogged down with memorabilia. Such objects as the furniture or </a:t>
            </a:r>
            <a:r>
              <a:rPr lang="en-US" dirty="0" err="1" smtClean="0"/>
              <a:t>Tash’s</a:t>
            </a:r>
            <a:r>
              <a:rPr lang="en-US" dirty="0" smtClean="0"/>
              <a:t> city bus schedule pinned to the bulletin board serve as reminders of what they have lost. </a:t>
            </a:r>
            <a:endParaRPr lang="en-US" dirty="0"/>
          </a:p>
        </p:txBody>
      </p:sp>
    </p:spTree>
    <p:extLst>
      <p:ext uri="{BB962C8B-B14F-4D97-AF65-F5344CB8AC3E}">
        <p14:creationId xmlns:p14="http://schemas.microsoft.com/office/powerpoint/2010/main" val="70265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Paraphrase</a:t>
            </a:r>
            <a:endParaRPr lang="en-US" dirty="0"/>
          </a:p>
        </p:txBody>
      </p:sp>
      <p:sp>
        <p:nvSpPr>
          <p:cNvPr id="3" name="Content Placeholder 2"/>
          <p:cNvSpPr>
            <a:spLocks noGrp="1"/>
          </p:cNvSpPr>
          <p:nvPr>
            <p:ph idx="1"/>
          </p:nvPr>
        </p:nvSpPr>
        <p:spPr/>
        <p:txBody>
          <a:bodyPr/>
          <a:lstStyle/>
          <a:p>
            <a:r>
              <a:rPr lang="en-US" dirty="0" smtClean="0"/>
              <a:t>Paraphrasing consists of putting the text into your own words. You should use paraphrase when the </a:t>
            </a:r>
            <a:r>
              <a:rPr lang="en-US" i="1" dirty="0" smtClean="0"/>
              <a:t>content</a:t>
            </a:r>
            <a:r>
              <a:rPr lang="en-US" dirty="0" smtClean="0"/>
              <a:t> or idea rather than the </a:t>
            </a:r>
            <a:r>
              <a:rPr lang="en-US" i="1" dirty="0" smtClean="0"/>
              <a:t>wording</a:t>
            </a:r>
            <a:r>
              <a:rPr lang="en-US" dirty="0" smtClean="0"/>
              <a:t> of the text backs up your argument. </a:t>
            </a:r>
          </a:p>
          <a:p>
            <a:r>
              <a:rPr lang="en-US" dirty="0" smtClean="0"/>
              <a:t>Ex. </a:t>
            </a:r>
            <a:r>
              <a:rPr lang="en-US" i="1" dirty="0" smtClean="0"/>
              <a:t>In a string of commands, the mother  instructs her daughter in how to wash clothes, how to smile, and how to lay the table for various meals. </a:t>
            </a:r>
          </a:p>
        </p:txBody>
      </p:sp>
    </p:spTree>
    <p:extLst>
      <p:ext uri="{BB962C8B-B14F-4D97-AF65-F5344CB8AC3E}">
        <p14:creationId xmlns:p14="http://schemas.microsoft.com/office/powerpoint/2010/main" val="40590407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1168</TotalTime>
  <Words>1884</Words>
  <Application>Microsoft Macintosh PowerPoint</Application>
  <PresentationFormat>On-screen Show (4:3)</PresentationFormat>
  <Paragraphs>101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Using Literary Evidence</vt:lpstr>
      <vt:lpstr>Sample Paragraph: Virginia Woolf Source: http://writing.wisc.edu</vt:lpstr>
      <vt:lpstr>Evidence/data</vt:lpstr>
      <vt:lpstr>Summary of conclusions</vt:lpstr>
      <vt:lpstr>POINT: </vt:lpstr>
      <vt:lpstr>Kinds of Literary Evidence</vt:lpstr>
      <vt:lpstr>Summary</vt:lpstr>
      <vt:lpstr>Summary</vt:lpstr>
      <vt:lpstr>Paraphrase</vt:lpstr>
      <vt:lpstr>Quotation</vt:lpstr>
      <vt:lpstr>Guidelines for Quotation</vt:lpstr>
      <vt:lpstr>Types of Quotations</vt:lpstr>
      <vt:lpstr>Snippet Quotations</vt:lpstr>
      <vt:lpstr>Integrating Sentences or Longer Phrases</vt:lpstr>
      <vt:lpstr>Block Quotations</vt:lpstr>
      <vt:lpstr>NO DUMPING</vt:lpstr>
      <vt:lpstr>Framing Quotations</vt:lpstr>
      <vt:lpstr>Framing Strategies: Three Key Steps</vt:lpstr>
      <vt:lpstr>Successful Framing</vt:lpstr>
      <vt:lpstr>Successful Framing</vt:lpstr>
      <vt:lpstr>Successful Framing</vt:lpstr>
      <vt:lpstr>Successful Framing</vt:lpstr>
      <vt:lpstr>You be the Judge</vt:lpstr>
      <vt:lpstr>You Be the Judge</vt:lpstr>
      <vt:lpstr>You Be the Judge</vt:lpstr>
      <vt:lpstr>You be the Judge</vt:lpstr>
      <vt:lpstr>You Be the Judge</vt:lpstr>
      <vt:lpstr>You Be the Judge</vt:lpstr>
      <vt:lpstr>You Be the Judge</vt:lpstr>
    </vt:vector>
  </TitlesOfParts>
  <Company>UVic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Literary Evidence</dc:title>
  <dc:creator>Lisa Surridge</dc:creator>
  <cp:lastModifiedBy>Iain Macleod Higgins</cp:lastModifiedBy>
  <cp:revision>35</cp:revision>
  <dcterms:created xsi:type="dcterms:W3CDTF">2012-12-04T20:57:59Z</dcterms:created>
  <dcterms:modified xsi:type="dcterms:W3CDTF">2013-01-21T20:10:55Z</dcterms:modified>
</cp:coreProperties>
</file>