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0" d="100"/>
          <a:sy n="80" d="100"/>
        </p:scale>
        <p:origin x="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2056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CF8AB1-E0D0-4BBF-BC8F-FEF05826FE1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369506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260910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1596252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4254917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2840308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1749962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61100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132161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51675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CF8AB1-E0D0-4BBF-BC8F-FEF05826FE1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216303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CF8AB1-E0D0-4BBF-BC8F-FEF05826FE1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282719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F8AB1-E0D0-4BBF-BC8F-FEF05826FE16}"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153901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CF8AB1-E0D0-4BBF-BC8F-FEF05826FE16}"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154657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F8AB1-E0D0-4BBF-BC8F-FEF05826FE16}"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383651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CF8AB1-E0D0-4BBF-BC8F-FEF05826FE1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153379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CF8AB1-E0D0-4BBF-BC8F-FEF05826FE1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008B1-1CCF-49D9-AD02-B978002008B7}" type="slidenum">
              <a:rPr lang="en-US" smtClean="0"/>
              <a:t>‹#›</a:t>
            </a:fld>
            <a:endParaRPr lang="en-US"/>
          </a:p>
        </p:txBody>
      </p:sp>
    </p:spTree>
    <p:extLst>
      <p:ext uri="{BB962C8B-B14F-4D97-AF65-F5344CB8AC3E}">
        <p14:creationId xmlns:p14="http://schemas.microsoft.com/office/powerpoint/2010/main" val="369365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CF8AB1-E0D0-4BBF-BC8F-FEF05826FE16}" type="datetimeFigureOut">
              <a:rPr lang="en-US" smtClean="0"/>
              <a:t>7/28/2024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008B1-1CCF-49D9-AD02-B978002008B7}" type="slidenum">
              <a:rPr lang="en-US" smtClean="0"/>
              <a:t>‹#›</a:t>
            </a:fld>
            <a:endParaRPr lang="en-US"/>
          </a:p>
        </p:txBody>
      </p:sp>
    </p:spTree>
    <p:extLst>
      <p:ext uri="{BB962C8B-B14F-4D97-AF65-F5344CB8AC3E}">
        <p14:creationId xmlns:p14="http://schemas.microsoft.com/office/powerpoint/2010/main" val="433112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ABDC-2CF0-4E32-834E-A6BA7783C17C}"/>
              </a:ext>
            </a:extLst>
          </p:cNvPr>
          <p:cNvSpPr>
            <a:spLocks noGrp="1"/>
          </p:cNvSpPr>
          <p:nvPr>
            <p:ph type="ctrTitle"/>
          </p:nvPr>
        </p:nvSpPr>
        <p:spPr/>
        <p:txBody>
          <a:bodyPr/>
          <a:lstStyle/>
          <a:p>
            <a:r>
              <a:rPr lang="en-US" dirty="0"/>
              <a:t>MICROSOFT MOVIE DATA ANALYSIS </a:t>
            </a:r>
          </a:p>
        </p:txBody>
      </p:sp>
      <p:sp>
        <p:nvSpPr>
          <p:cNvPr id="3" name="Subtitle 2">
            <a:extLst>
              <a:ext uri="{FF2B5EF4-FFF2-40B4-BE49-F238E27FC236}">
                <a16:creationId xmlns:a16="http://schemas.microsoft.com/office/drawing/2014/main" id="{CC498CBA-7E48-4D24-BE31-74B2C698D098}"/>
              </a:ext>
            </a:extLst>
          </p:cNvPr>
          <p:cNvSpPr>
            <a:spLocks noGrp="1"/>
          </p:cNvSpPr>
          <p:nvPr>
            <p:ph type="subTitle" idx="1"/>
          </p:nvPr>
        </p:nvSpPr>
        <p:spPr/>
        <p:txBody>
          <a:bodyPr/>
          <a:lstStyle/>
          <a:p>
            <a:r>
              <a:rPr lang="en-US" dirty="0"/>
              <a:t>RICHARD ETYANG</a:t>
            </a:r>
          </a:p>
        </p:txBody>
      </p:sp>
    </p:spTree>
    <p:extLst>
      <p:ext uri="{BB962C8B-B14F-4D97-AF65-F5344CB8AC3E}">
        <p14:creationId xmlns:p14="http://schemas.microsoft.com/office/powerpoint/2010/main" val="196670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CB5E-71E3-420F-9272-233B7C1E980D}"/>
              </a:ext>
            </a:extLst>
          </p:cNvPr>
          <p:cNvSpPr>
            <a:spLocks noGrp="1"/>
          </p:cNvSpPr>
          <p:nvPr>
            <p:ph type="title"/>
          </p:nvPr>
        </p:nvSpPr>
        <p:spPr/>
        <p:txBody>
          <a:bodyPr/>
          <a:lstStyle/>
          <a:p>
            <a:r>
              <a:rPr lang="en-US" dirty="0"/>
              <a:t>GENRE FREQUENCY DISTRIBUTION</a:t>
            </a:r>
          </a:p>
        </p:txBody>
      </p:sp>
      <p:pic>
        <p:nvPicPr>
          <p:cNvPr id="4" name="Content Placeholder 3">
            <a:extLst>
              <a:ext uri="{FF2B5EF4-FFF2-40B4-BE49-F238E27FC236}">
                <a16:creationId xmlns:a16="http://schemas.microsoft.com/office/drawing/2014/main" id="{4531E244-BF88-40FA-8A54-6FE452914ACA}"/>
              </a:ext>
            </a:extLst>
          </p:cNvPr>
          <p:cNvPicPr>
            <a:picLocks noGrp="1" noChangeAspect="1"/>
          </p:cNvPicPr>
          <p:nvPr>
            <p:ph idx="1"/>
          </p:nvPr>
        </p:nvPicPr>
        <p:blipFill>
          <a:blip r:embed="rId2"/>
          <a:stretch>
            <a:fillRect/>
          </a:stretch>
        </p:blipFill>
        <p:spPr>
          <a:xfrm>
            <a:off x="2021305" y="2033337"/>
            <a:ext cx="8638674" cy="4006516"/>
          </a:xfrm>
          <a:prstGeom prst="rect">
            <a:avLst/>
          </a:prstGeom>
        </p:spPr>
      </p:pic>
    </p:spTree>
    <p:extLst>
      <p:ext uri="{BB962C8B-B14F-4D97-AF65-F5344CB8AC3E}">
        <p14:creationId xmlns:p14="http://schemas.microsoft.com/office/powerpoint/2010/main" val="202216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1B06-F3C9-4B3C-9BF8-B43F4BACD645}"/>
              </a:ext>
            </a:extLst>
          </p:cNvPr>
          <p:cNvSpPr>
            <a:spLocks noGrp="1"/>
          </p:cNvSpPr>
          <p:nvPr>
            <p:ph type="title"/>
          </p:nvPr>
        </p:nvSpPr>
        <p:spPr/>
        <p:txBody>
          <a:bodyPr/>
          <a:lstStyle/>
          <a:p>
            <a:r>
              <a:rPr lang="en-US" dirty="0"/>
              <a:t>RATE DISTRIBUTION BETWEEN AVERAGE RATING AND NUMBER OF VOTES</a:t>
            </a:r>
          </a:p>
        </p:txBody>
      </p:sp>
      <p:pic>
        <p:nvPicPr>
          <p:cNvPr id="4" name="Content Placeholder 3">
            <a:extLst>
              <a:ext uri="{FF2B5EF4-FFF2-40B4-BE49-F238E27FC236}">
                <a16:creationId xmlns:a16="http://schemas.microsoft.com/office/drawing/2014/main" id="{378F7B68-43B2-4D56-A087-24C744FB3162}"/>
              </a:ext>
            </a:extLst>
          </p:cNvPr>
          <p:cNvPicPr>
            <a:picLocks noGrp="1" noChangeAspect="1"/>
          </p:cNvPicPr>
          <p:nvPr>
            <p:ph idx="1"/>
          </p:nvPr>
        </p:nvPicPr>
        <p:blipFill>
          <a:blip r:embed="rId2"/>
          <a:stretch>
            <a:fillRect/>
          </a:stretch>
        </p:blipFill>
        <p:spPr>
          <a:xfrm>
            <a:off x="2983832" y="2667000"/>
            <a:ext cx="7339263" cy="3625516"/>
          </a:xfrm>
          <a:prstGeom prst="rect">
            <a:avLst/>
          </a:prstGeom>
        </p:spPr>
      </p:pic>
    </p:spTree>
    <p:extLst>
      <p:ext uri="{BB962C8B-B14F-4D97-AF65-F5344CB8AC3E}">
        <p14:creationId xmlns:p14="http://schemas.microsoft.com/office/powerpoint/2010/main" val="352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72AB-70F4-4F57-B897-51708AC34D4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DD835DF-2993-479B-8C86-9F83820CB351}"/>
              </a:ext>
            </a:extLst>
          </p:cNvPr>
          <p:cNvSpPr>
            <a:spLocks noGrp="1"/>
          </p:cNvSpPr>
          <p:nvPr>
            <p:ph idx="1"/>
          </p:nvPr>
        </p:nvSpPr>
        <p:spPr/>
        <p:txBody>
          <a:bodyPr>
            <a:normAutofit fontScale="77500" lnSpcReduction="20000"/>
          </a:bodyPr>
          <a:lstStyle/>
          <a:p>
            <a:r>
              <a:rPr lang="en-US" dirty="0"/>
              <a:t>Microsoft needs to consider the movie types which generate high cumulative foreign and domestic gross income.</a:t>
            </a:r>
          </a:p>
          <a:p>
            <a:r>
              <a:rPr lang="en-US" dirty="0"/>
              <a:t>Toy story, Alice in the wonderland(2010), harry porter and the deathly hallows ,inception and  Shreck forever after appear to generate  a high cumulative domestic and foreign income which makes them to be the films to be highly considered by the company while creating video content</a:t>
            </a:r>
          </a:p>
          <a:p>
            <a:r>
              <a:rPr lang="en-US" dirty="0"/>
              <a:t> Documentary and drama serves to be the best genre which is preferred. The company should implement this genre in their production.</a:t>
            </a:r>
          </a:p>
          <a:p>
            <a:r>
              <a:rPr lang="en-US" dirty="0"/>
              <a:t>The average rating of different genres corresponds to the number of votes. The company  should thus consider a movie which has both a high rating and also received good number of votes</a:t>
            </a:r>
          </a:p>
          <a:p>
            <a:endParaRPr lang="en-US" dirty="0"/>
          </a:p>
        </p:txBody>
      </p:sp>
    </p:spTree>
    <p:extLst>
      <p:ext uri="{BB962C8B-B14F-4D97-AF65-F5344CB8AC3E}">
        <p14:creationId xmlns:p14="http://schemas.microsoft.com/office/powerpoint/2010/main" val="142178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D8AFB1-E3B5-4C91-92CD-EE891BC4A35E}"/>
              </a:ext>
            </a:extLst>
          </p:cNvPr>
          <p:cNvPicPr>
            <a:picLocks noChangeAspect="1"/>
          </p:cNvPicPr>
          <p:nvPr/>
        </p:nvPicPr>
        <p:blipFill>
          <a:blip r:embed="rId2"/>
          <a:stretch>
            <a:fillRect/>
          </a:stretch>
        </p:blipFill>
        <p:spPr>
          <a:xfrm>
            <a:off x="1433384" y="1010653"/>
            <a:ext cx="10983205" cy="5017168"/>
          </a:xfrm>
          <a:prstGeom prst="rect">
            <a:avLst/>
          </a:prstGeom>
        </p:spPr>
      </p:pic>
    </p:spTree>
    <p:extLst>
      <p:ext uri="{BB962C8B-B14F-4D97-AF65-F5344CB8AC3E}">
        <p14:creationId xmlns:p14="http://schemas.microsoft.com/office/powerpoint/2010/main" val="331246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1029-4A7A-4EF2-BE7D-8552E35AC45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9667496-6D93-4EF8-9ED0-E8785886BAD6}"/>
              </a:ext>
            </a:extLst>
          </p:cNvPr>
          <p:cNvSpPr>
            <a:spLocks noGrp="1"/>
          </p:cNvSpPr>
          <p:nvPr>
            <p:ph idx="1"/>
          </p:nvPr>
        </p:nvSpPr>
        <p:spPr/>
        <p:txBody>
          <a:bodyPr/>
          <a:lstStyle/>
          <a:p>
            <a:pPr marL="0" indent="0" algn="ctr">
              <a:buNone/>
            </a:pPr>
            <a:r>
              <a:rPr lang="en-US" dirty="0"/>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p>
        </p:txBody>
      </p:sp>
    </p:spTree>
    <p:extLst>
      <p:ext uri="{BB962C8B-B14F-4D97-AF65-F5344CB8AC3E}">
        <p14:creationId xmlns:p14="http://schemas.microsoft.com/office/powerpoint/2010/main" val="309131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5737-0988-4DD8-8A19-663C8C0E0D92}"/>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CB351A2A-956B-4822-87E4-72030A736637}"/>
              </a:ext>
            </a:extLst>
          </p:cNvPr>
          <p:cNvSpPr>
            <a:spLocks noGrp="1"/>
          </p:cNvSpPr>
          <p:nvPr>
            <p:ph idx="1"/>
          </p:nvPr>
        </p:nvSpPr>
        <p:spPr/>
        <p:txBody>
          <a:bodyPr>
            <a:normAutofit lnSpcReduction="10000"/>
          </a:bodyPr>
          <a:lstStyle/>
          <a:p>
            <a:r>
              <a:rPr lang="en-US" dirty="0"/>
              <a:t>Creation of video content by big companies has been on the rise for the past decades due to the changing dynamics in the market.  Microsoft is one big company established in 1975 to develop software and hardware which are in use to date. However, vast competition has been mounted to them with other companies propelling them to start creating video content to improve their status quo. They aim to begin the process by creating a new movie studio. There is a wide array of films which are doing well and encapsulated in different sets of data which needs proper analysis in order to take appropriate steps by the company.</a:t>
            </a:r>
          </a:p>
        </p:txBody>
      </p:sp>
    </p:spTree>
    <p:extLst>
      <p:ext uri="{BB962C8B-B14F-4D97-AF65-F5344CB8AC3E}">
        <p14:creationId xmlns:p14="http://schemas.microsoft.com/office/powerpoint/2010/main" val="386216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F7E4-F857-464E-BF3C-E95F321C6C50}"/>
              </a:ext>
            </a:extLst>
          </p:cNvPr>
          <p:cNvSpPr>
            <a:spLocks noGrp="1"/>
          </p:cNvSpPr>
          <p:nvPr>
            <p:ph type="title"/>
          </p:nvPr>
        </p:nvSpPr>
        <p:spPr/>
        <p:txBody>
          <a:bodyPr/>
          <a:lstStyle/>
          <a:p>
            <a:r>
              <a:rPr lang="en-US" dirty="0"/>
              <a:t>MAIN OBJECTIVES</a:t>
            </a:r>
          </a:p>
        </p:txBody>
      </p:sp>
      <p:sp>
        <p:nvSpPr>
          <p:cNvPr id="3" name="Content Placeholder 2">
            <a:extLst>
              <a:ext uri="{FF2B5EF4-FFF2-40B4-BE49-F238E27FC236}">
                <a16:creationId xmlns:a16="http://schemas.microsoft.com/office/drawing/2014/main" id="{8DBBA6AA-A157-4ED4-B080-EB5C0D58A7DC}"/>
              </a:ext>
            </a:extLst>
          </p:cNvPr>
          <p:cNvSpPr>
            <a:spLocks noGrp="1"/>
          </p:cNvSpPr>
          <p:nvPr>
            <p:ph idx="1"/>
          </p:nvPr>
        </p:nvSpPr>
        <p:spPr/>
        <p:txBody>
          <a:bodyPr/>
          <a:lstStyle/>
          <a:p>
            <a:r>
              <a:rPr lang="en-US" dirty="0"/>
              <a:t>My main objective is to find out the performance of the different films and assist  develop actionable insights for appropriate decision making by the Microsoft company.</a:t>
            </a:r>
          </a:p>
          <a:p>
            <a:pPr marL="0" indent="0">
              <a:buNone/>
            </a:pPr>
            <a:endParaRPr lang="en-US" dirty="0"/>
          </a:p>
        </p:txBody>
      </p:sp>
    </p:spTree>
    <p:extLst>
      <p:ext uri="{BB962C8B-B14F-4D97-AF65-F5344CB8AC3E}">
        <p14:creationId xmlns:p14="http://schemas.microsoft.com/office/powerpoint/2010/main" val="241111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5C54-ADEF-4C6D-BB7F-14BA274149AF}"/>
              </a:ext>
            </a:extLst>
          </p:cNvPr>
          <p:cNvSpPr>
            <a:spLocks noGrp="1"/>
          </p:cNvSpPr>
          <p:nvPr>
            <p:ph type="title"/>
          </p:nvPr>
        </p:nvSpPr>
        <p:spPr/>
        <p:txBody>
          <a:bodyPr/>
          <a:lstStyle/>
          <a:p>
            <a:r>
              <a:rPr lang="en-US" dirty="0"/>
              <a:t>SPECIFIC OBJECTIVES</a:t>
            </a:r>
          </a:p>
        </p:txBody>
      </p:sp>
      <p:sp>
        <p:nvSpPr>
          <p:cNvPr id="3" name="Content Placeholder 2">
            <a:extLst>
              <a:ext uri="{FF2B5EF4-FFF2-40B4-BE49-F238E27FC236}">
                <a16:creationId xmlns:a16="http://schemas.microsoft.com/office/drawing/2014/main" id="{E935F7E8-B263-4220-8CEA-169B4C44AA1E}"/>
              </a:ext>
            </a:extLst>
          </p:cNvPr>
          <p:cNvSpPr>
            <a:spLocks noGrp="1"/>
          </p:cNvSpPr>
          <p:nvPr>
            <p:ph idx="1"/>
          </p:nvPr>
        </p:nvSpPr>
        <p:spPr/>
        <p:txBody>
          <a:bodyPr/>
          <a:lstStyle/>
          <a:p>
            <a:r>
              <a:rPr lang="en-US" dirty="0"/>
              <a:t>To find out which movies generate high domestic and foreign gross Income.</a:t>
            </a:r>
          </a:p>
          <a:p>
            <a:r>
              <a:rPr lang="en-US" dirty="0"/>
              <a:t>To investigate which genre is the most preferred.</a:t>
            </a:r>
          </a:p>
          <a:p>
            <a:r>
              <a:rPr lang="en-US" dirty="0"/>
              <a:t>To find out the average rating  for each genre in relation to the number of votes received.</a:t>
            </a:r>
          </a:p>
          <a:p>
            <a:endParaRPr lang="en-US" dirty="0"/>
          </a:p>
        </p:txBody>
      </p:sp>
    </p:spTree>
    <p:extLst>
      <p:ext uri="{BB962C8B-B14F-4D97-AF65-F5344CB8AC3E}">
        <p14:creationId xmlns:p14="http://schemas.microsoft.com/office/powerpoint/2010/main" val="347301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8099-B500-416F-9E23-4450DF9A67FB}"/>
              </a:ext>
            </a:extLst>
          </p:cNvPr>
          <p:cNvSpPr>
            <a:spLocks noGrp="1"/>
          </p:cNvSpPr>
          <p:nvPr>
            <p:ph type="title"/>
          </p:nvPr>
        </p:nvSpPr>
        <p:spPr/>
        <p:txBody>
          <a:bodyPr/>
          <a:lstStyle/>
          <a:p>
            <a:r>
              <a:rPr lang="en-US" dirty="0"/>
              <a:t>ANALYSIS TOOLS</a:t>
            </a:r>
          </a:p>
        </p:txBody>
      </p:sp>
      <p:sp>
        <p:nvSpPr>
          <p:cNvPr id="3" name="Content Placeholder 2">
            <a:extLst>
              <a:ext uri="{FF2B5EF4-FFF2-40B4-BE49-F238E27FC236}">
                <a16:creationId xmlns:a16="http://schemas.microsoft.com/office/drawing/2014/main" id="{A52FD935-E871-486B-B105-F7C792CAA586}"/>
              </a:ext>
            </a:extLst>
          </p:cNvPr>
          <p:cNvSpPr>
            <a:spLocks noGrp="1"/>
          </p:cNvSpPr>
          <p:nvPr>
            <p:ph idx="1"/>
          </p:nvPr>
        </p:nvSpPr>
        <p:spPr/>
        <p:txBody>
          <a:bodyPr/>
          <a:lstStyle/>
          <a:p>
            <a:r>
              <a:rPr lang="en-US" dirty="0"/>
              <a:t>  </a:t>
            </a:r>
          </a:p>
        </p:txBody>
      </p:sp>
      <p:pic>
        <p:nvPicPr>
          <p:cNvPr id="4" name="Picture 3">
            <a:extLst>
              <a:ext uri="{FF2B5EF4-FFF2-40B4-BE49-F238E27FC236}">
                <a16:creationId xmlns:a16="http://schemas.microsoft.com/office/drawing/2014/main" id="{66D2A588-A011-47B1-B63D-7FE05AC2C735}"/>
              </a:ext>
            </a:extLst>
          </p:cNvPr>
          <p:cNvPicPr>
            <a:picLocks noChangeAspect="1"/>
          </p:cNvPicPr>
          <p:nvPr/>
        </p:nvPicPr>
        <p:blipFill>
          <a:blip r:embed="rId2"/>
          <a:stretch>
            <a:fillRect/>
          </a:stretch>
        </p:blipFill>
        <p:spPr>
          <a:xfrm>
            <a:off x="2767263" y="2357287"/>
            <a:ext cx="6990348" cy="3634439"/>
          </a:xfrm>
          <a:prstGeom prst="rect">
            <a:avLst/>
          </a:prstGeom>
        </p:spPr>
      </p:pic>
    </p:spTree>
    <p:extLst>
      <p:ext uri="{BB962C8B-B14F-4D97-AF65-F5344CB8AC3E}">
        <p14:creationId xmlns:p14="http://schemas.microsoft.com/office/powerpoint/2010/main" val="16609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0888-4EF2-4D2E-953C-5D69278ED433}"/>
              </a:ext>
            </a:extLst>
          </p:cNvPr>
          <p:cNvSpPr>
            <a:spLocks noGrp="1"/>
          </p:cNvSpPr>
          <p:nvPr>
            <p:ph type="title"/>
          </p:nvPr>
        </p:nvSpPr>
        <p:spPr/>
        <p:txBody>
          <a:bodyPr/>
          <a:lstStyle/>
          <a:p>
            <a:r>
              <a:rPr lang="en-US" dirty="0"/>
              <a:t>ANALYSIS PROCESS</a:t>
            </a:r>
          </a:p>
        </p:txBody>
      </p:sp>
      <p:pic>
        <p:nvPicPr>
          <p:cNvPr id="6" name="Content Placeholder 5">
            <a:extLst>
              <a:ext uri="{FF2B5EF4-FFF2-40B4-BE49-F238E27FC236}">
                <a16:creationId xmlns:a16="http://schemas.microsoft.com/office/drawing/2014/main" id="{3C380DFF-BA7F-4B4F-ACED-D0BEE2C15C24}"/>
              </a:ext>
            </a:extLst>
          </p:cNvPr>
          <p:cNvPicPr>
            <a:picLocks noGrp="1" noChangeAspect="1"/>
          </p:cNvPicPr>
          <p:nvPr>
            <p:ph idx="1"/>
          </p:nvPr>
        </p:nvPicPr>
        <p:blipFill>
          <a:blip r:embed="rId2"/>
          <a:stretch>
            <a:fillRect/>
          </a:stretch>
        </p:blipFill>
        <p:spPr>
          <a:xfrm>
            <a:off x="2237874" y="2438399"/>
            <a:ext cx="8373979" cy="2711117"/>
          </a:xfrm>
          <a:prstGeom prst="rect">
            <a:avLst/>
          </a:prstGeom>
        </p:spPr>
      </p:pic>
    </p:spTree>
    <p:extLst>
      <p:ext uri="{BB962C8B-B14F-4D97-AF65-F5344CB8AC3E}">
        <p14:creationId xmlns:p14="http://schemas.microsoft.com/office/powerpoint/2010/main" val="383497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B600-A933-4ABC-B51B-AF3D2F8328A7}"/>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A6CCA0EA-0D2B-4B68-8296-62BE7B4D53FA}"/>
              </a:ext>
            </a:extLst>
          </p:cNvPr>
          <p:cNvSpPr>
            <a:spLocks noGrp="1"/>
          </p:cNvSpPr>
          <p:nvPr>
            <p:ph idx="1"/>
          </p:nvPr>
        </p:nvSpPr>
        <p:spPr/>
        <p:txBody>
          <a:bodyPr/>
          <a:lstStyle/>
          <a:p>
            <a:r>
              <a:rPr lang="en-US" dirty="0"/>
              <a:t>The graphs below are derived from the three data sets each of them comparing different parameters.</a:t>
            </a:r>
          </a:p>
        </p:txBody>
      </p:sp>
    </p:spTree>
    <p:extLst>
      <p:ext uri="{BB962C8B-B14F-4D97-AF65-F5344CB8AC3E}">
        <p14:creationId xmlns:p14="http://schemas.microsoft.com/office/powerpoint/2010/main" val="242067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7E72-0B78-4C13-965D-333DAC6B29D0}"/>
              </a:ext>
            </a:extLst>
          </p:cNvPr>
          <p:cNvSpPr>
            <a:spLocks noGrp="1"/>
          </p:cNvSpPr>
          <p:nvPr>
            <p:ph type="title"/>
          </p:nvPr>
        </p:nvSpPr>
        <p:spPr/>
        <p:txBody>
          <a:bodyPr/>
          <a:lstStyle/>
          <a:p>
            <a:r>
              <a:rPr lang="en-US" dirty="0"/>
              <a:t>DOMESTIC AND FOREIGN INCOME OF MOVIES</a:t>
            </a:r>
          </a:p>
        </p:txBody>
      </p:sp>
      <p:pic>
        <p:nvPicPr>
          <p:cNvPr id="4" name="Content Placeholder 3">
            <a:extLst>
              <a:ext uri="{FF2B5EF4-FFF2-40B4-BE49-F238E27FC236}">
                <a16:creationId xmlns:a16="http://schemas.microsoft.com/office/drawing/2014/main" id="{86253F18-86D3-4245-B8B9-C6AD688FC3FA}"/>
              </a:ext>
            </a:extLst>
          </p:cNvPr>
          <p:cNvPicPr>
            <a:picLocks noGrp="1" noChangeAspect="1"/>
          </p:cNvPicPr>
          <p:nvPr>
            <p:ph idx="1"/>
          </p:nvPr>
        </p:nvPicPr>
        <p:blipFill>
          <a:blip r:embed="rId2"/>
          <a:stretch>
            <a:fillRect/>
          </a:stretch>
        </p:blipFill>
        <p:spPr>
          <a:xfrm>
            <a:off x="2815389" y="2165685"/>
            <a:ext cx="7519737" cy="4150894"/>
          </a:xfrm>
          <a:prstGeom prst="rect">
            <a:avLst/>
          </a:prstGeom>
        </p:spPr>
      </p:pic>
    </p:spTree>
    <p:extLst>
      <p:ext uri="{BB962C8B-B14F-4D97-AF65-F5344CB8AC3E}">
        <p14:creationId xmlns:p14="http://schemas.microsoft.com/office/powerpoint/2010/main" val="1334271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222</TotalTime>
  <Words>452</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MICROSOFT MOVIE DATA ANALYSIS </vt:lpstr>
      <vt:lpstr>PROBLEM STATEMENT</vt:lpstr>
      <vt:lpstr>BUSINESS UNDERSTANDING</vt:lpstr>
      <vt:lpstr>MAIN OBJECTIVES</vt:lpstr>
      <vt:lpstr>SPECIFIC OBJECTIVES</vt:lpstr>
      <vt:lpstr>ANALYSIS TOOLS</vt:lpstr>
      <vt:lpstr>ANALYSIS PROCESS</vt:lpstr>
      <vt:lpstr>DATA VISUALIZATION</vt:lpstr>
      <vt:lpstr>DOMESTIC AND FOREIGN INCOME OF MOVIES</vt:lpstr>
      <vt:lpstr>GENRE FREQUENCY DISTRIBUTION</vt:lpstr>
      <vt:lpstr>RATE DISTRIBUTION BETWEEN AVERAGE RATING AND NUMBER OF VOTES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DATA ANALYSIS</dc:title>
  <dc:creator>Richie</dc:creator>
  <cp:lastModifiedBy>Richie</cp:lastModifiedBy>
  <cp:revision>11</cp:revision>
  <dcterms:created xsi:type="dcterms:W3CDTF">2024-07-28T14:39:01Z</dcterms:created>
  <dcterms:modified xsi:type="dcterms:W3CDTF">2024-07-28T18:21:07Z</dcterms:modified>
</cp:coreProperties>
</file>