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7"/>
  </p:notesMasterIdLst>
  <p:handoutMasterIdLst>
    <p:handoutMasterId r:id="rId18"/>
  </p:handoutMasterIdLst>
  <p:sldIdLst>
    <p:sldId id="330" r:id="rId2"/>
    <p:sldId id="331" r:id="rId3"/>
    <p:sldId id="284" r:id="rId4"/>
    <p:sldId id="285" r:id="rId5"/>
    <p:sldId id="303" r:id="rId6"/>
    <p:sldId id="306" r:id="rId7"/>
    <p:sldId id="319" r:id="rId8"/>
    <p:sldId id="320" r:id="rId9"/>
    <p:sldId id="321" r:id="rId10"/>
    <p:sldId id="322" r:id="rId11"/>
    <p:sldId id="328" r:id="rId12"/>
    <p:sldId id="329" r:id="rId13"/>
    <p:sldId id="299" r:id="rId14"/>
    <p:sldId id="325"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330"/>
            <p14:sldId id="331"/>
          </p14:sldIdLst>
        </p14:section>
        <p14:section name="Design, Morph, Annotate, Work Together, Tell Me" id="{B9B51309-D148-4332-87C2-07BE32FBCA3B}">
          <p14:sldIdLst>
            <p14:sldId id="284"/>
            <p14:sldId id="285"/>
            <p14:sldId id="303"/>
            <p14:sldId id="306"/>
            <p14:sldId id="319"/>
            <p14:sldId id="320"/>
            <p14:sldId id="321"/>
            <p14:sldId id="322"/>
            <p14:sldId id="328"/>
            <p14:sldId id="329"/>
            <p14:sldId id="299"/>
            <p14:sldId id="325"/>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443"/>
    <a:srgbClr val="FF9B45"/>
    <a:srgbClr val="F8CFB6"/>
    <a:srgbClr val="992319"/>
    <a:srgbClr val="923922"/>
    <a:srgbClr val="F8CAB6"/>
    <a:srgbClr val="D2472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241" autoAdjust="0"/>
  </p:normalViewPr>
  <p:slideViewPr>
    <p:cSldViewPr snapToGrid="0">
      <p:cViewPr varScale="1">
        <p:scale>
          <a:sx n="68" d="100"/>
          <a:sy n="68" d="100"/>
        </p:scale>
        <p:origin x="65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596730096237969"/>
          <c:y val="0.15927640015744232"/>
          <c:w val="0.41906222659667541"/>
          <c:h val="0.7183923884514436"/>
        </c:manualLayout>
      </c:layout>
      <c:pieChart>
        <c:varyColors val="1"/>
        <c:ser>
          <c:idx val="0"/>
          <c:order val="0"/>
          <c:tx>
            <c:strRef>
              <c:f>Sheet1!$B$1</c:f>
              <c:strCache>
                <c:ptCount val="1"/>
                <c:pt idx="0">
                  <c:v>Users' perspective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41-49B0-8788-C46F6F03EF09}"/>
              </c:ext>
            </c:extLst>
          </c:dPt>
          <c:dPt>
            <c:idx val="1"/>
            <c:bubble3D val="0"/>
            <c:explosion val="1"/>
            <c:spPr>
              <a:solidFill>
                <a:schemeClr val="accent2"/>
              </a:solidFill>
              <a:ln w="19050">
                <a:solidFill>
                  <a:schemeClr val="lt1"/>
                </a:solidFill>
              </a:ln>
              <a:effectLst/>
            </c:spPr>
            <c:extLst>
              <c:ext xmlns:c16="http://schemas.microsoft.com/office/drawing/2014/chart" uri="{C3380CC4-5D6E-409C-BE32-E72D297353CC}">
                <c16:uniqueId val="{00000003-D741-49B0-8788-C46F6F03EF0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741-49B0-8788-C46F6F03EF0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741-49B0-8788-C46F6F03EF09}"/>
              </c:ext>
            </c:extLst>
          </c:dPt>
          <c:cat>
            <c:strRef>
              <c:f>Sheet1!$A$2:$A$5</c:f>
              <c:strCache>
                <c:ptCount val="4"/>
                <c:pt idx="0">
                  <c:v>Effectiveness</c:v>
                </c:pt>
                <c:pt idx="1">
                  <c:v>learnability</c:v>
                </c:pt>
                <c:pt idx="2">
                  <c:v>utility</c:v>
                </c:pt>
                <c:pt idx="3">
                  <c:v>efficiency</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741-49B0-8788-C46F6F03EF0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6520DC-D91C-4210-AAE1-483A71A0AD98}" type="datetime1">
              <a:rPr lang="en-IN" smtClean="0"/>
              <a:t>02-08-2023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0E85-213C-4EEC-889B-75B968AB8288}" type="datetime1">
              <a:rPr lang="en-IN" smtClean="0"/>
              <a:t>02-08-2023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
        <p:nvSpPr>
          <p:cNvPr id="5" name="Footer Placeholder 4">
            <a:extLst>
              <a:ext uri="{FF2B5EF4-FFF2-40B4-BE49-F238E27FC236}">
                <a16:creationId xmlns:a16="http://schemas.microsoft.com/office/drawing/2014/main" id="{2E4840A9-4EA6-1149-9B22-B1170FA31332}"/>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DE4FB818-A186-864F-A7D7-E650DB719C89}"/>
              </a:ext>
            </a:extLst>
          </p:cNvPr>
          <p:cNvSpPr>
            <a:spLocks noGrp="1"/>
          </p:cNvSpPr>
          <p:nvPr>
            <p:ph type="dt" idx="1"/>
          </p:nvPr>
        </p:nvSpPr>
        <p:spPr/>
        <p:txBody>
          <a:bodyPr/>
          <a:lstStyle/>
          <a:p>
            <a:fld id="{EEFDB465-C8FF-4B23-84C1-C41BFA6A21BF}" type="datetime1">
              <a:rPr lang="en-IN" smtClean="0"/>
              <a:t>02-08-2023</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DEF1BF11-E4B8-465D-9EAD-FAA4D320ABEB}" type="datetime1">
              <a:rPr lang="en-IN" smtClean="0"/>
              <a:t>02-08-2023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5940D3D5-4A6C-44EE-A8DC-3E702259EB8C}" type="datetime1">
              <a:rPr lang="en-IN" smtClean="0"/>
              <a:t>02-08-2023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tdtraining.com/wp-content/uploads/2017/11/objective-setting.jpg"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B504-5AA9-E8C3-A068-868A543ECD7F}"/>
              </a:ext>
            </a:extLst>
          </p:cNvPr>
          <p:cNvSpPr>
            <a:spLocks noGrp="1"/>
          </p:cNvSpPr>
          <p:nvPr>
            <p:ph type="title"/>
          </p:nvPr>
        </p:nvSpPr>
        <p:spPr>
          <a:xfrm>
            <a:off x="1209640" y="588733"/>
            <a:ext cx="7343517" cy="640080"/>
          </a:xfrm>
          <a:solidFill>
            <a:schemeClr val="accent3">
              <a:lumMod val="20000"/>
              <a:lumOff val="80000"/>
            </a:schemeClr>
          </a:solidFill>
        </p:spPr>
        <p:txBody>
          <a:bodyPr>
            <a:normAutofit fontScale="90000"/>
          </a:bodyPr>
          <a:lstStyle/>
          <a:p>
            <a:r>
              <a:rPr lang="en-US" b="1" dirty="0"/>
              <a:t>Assessment 2.  Emerging Response Design Solution</a:t>
            </a:r>
          </a:p>
        </p:txBody>
      </p:sp>
      <p:sp>
        <p:nvSpPr>
          <p:cNvPr id="4" name="Date Placeholder 3">
            <a:extLst>
              <a:ext uri="{FF2B5EF4-FFF2-40B4-BE49-F238E27FC236}">
                <a16:creationId xmlns:a16="http://schemas.microsoft.com/office/drawing/2014/main" id="{C28C57DD-45BA-8AD7-F594-6C6CDD985615}"/>
              </a:ext>
            </a:extLst>
          </p:cNvPr>
          <p:cNvSpPr>
            <a:spLocks noGrp="1"/>
          </p:cNvSpPr>
          <p:nvPr>
            <p:ph type="dt" sz="half" idx="2"/>
          </p:nvPr>
        </p:nvSpPr>
        <p:spPr/>
        <p:txBody>
          <a:bodyPr/>
          <a:lstStyle/>
          <a:p>
            <a:fld id="{DEF1BF11-E4B8-465D-9EAD-FAA4D320ABEB}" type="datetime1">
              <a:rPr lang="en-IN" smtClean="0"/>
              <a:t>02-08-2023</a:t>
            </a:fld>
            <a:endParaRPr lang="en-US" dirty="0"/>
          </a:p>
        </p:txBody>
      </p:sp>
      <p:sp>
        <p:nvSpPr>
          <p:cNvPr id="5" name="Footer Placeholder 4">
            <a:extLst>
              <a:ext uri="{FF2B5EF4-FFF2-40B4-BE49-F238E27FC236}">
                <a16:creationId xmlns:a16="http://schemas.microsoft.com/office/drawing/2014/main" id="{9234C8C3-CA0B-AE7D-CD3F-AD793E61222A}"/>
              </a:ext>
            </a:extLst>
          </p:cNvPr>
          <p:cNvSpPr>
            <a:spLocks noGrp="1"/>
          </p:cNvSpPr>
          <p:nvPr>
            <p:ph type="ftr" sz="quarter" idx="3"/>
          </p:nvPr>
        </p:nvSpPr>
        <p:spPr/>
        <p:txBody>
          <a:bodyPr/>
          <a:lstStyle/>
          <a:p>
            <a:r>
              <a:rPr lang="en-US" dirty="0"/>
              <a:t>Emerging response design</a:t>
            </a:r>
          </a:p>
        </p:txBody>
      </p:sp>
      <p:sp>
        <p:nvSpPr>
          <p:cNvPr id="6" name="Slide Number Placeholder 5">
            <a:extLst>
              <a:ext uri="{FF2B5EF4-FFF2-40B4-BE49-F238E27FC236}">
                <a16:creationId xmlns:a16="http://schemas.microsoft.com/office/drawing/2014/main" id="{F77A24AE-862D-EC1C-5324-E3886DB385DF}"/>
              </a:ext>
            </a:extLst>
          </p:cNvPr>
          <p:cNvSpPr>
            <a:spLocks noGrp="1"/>
          </p:cNvSpPr>
          <p:nvPr>
            <p:ph type="sldNum" sz="quarter" idx="4"/>
          </p:nvPr>
        </p:nvSpPr>
        <p:spPr/>
        <p:txBody>
          <a:bodyPr/>
          <a:lstStyle/>
          <a:p>
            <a:fld id="{9860EDB8-5305-433F-BE41-D7A86D811DB3}" type="slidenum">
              <a:rPr lang="en-US" smtClean="0"/>
              <a:pPr/>
              <a:t>0</a:t>
            </a:fld>
            <a:endParaRPr lang="en-US" dirty="0"/>
          </a:p>
        </p:txBody>
      </p:sp>
      <p:sp>
        <p:nvSpPr>
          <p:cNvPr id="3" name="TextBox 2">
            <a:extLst>
              <a:ext uri="{FF2B5EF4-FFF2-40B4-BE49-F238E27FC236}">
                <a16:creationId xmlns:a16="http://schemas.microsoft.com/office/drawing/2014/main" id="{33E273A9-3236-D98F-DCBF-89DDEC692B97}"/>
              </a:ext>
            </a:extLst>
          </p:cNvPr>
          <p:cNvSpPr txBox="1"/>
          <p:nvPr/>
        </p:nvSpPr>
        <p:spPr>
          <a:xfrm>
            <a:off x="3221501" y="1866721"/>
            <a:ext cx="8609428" cy="1669944"/>
          </a:xfrm>
          <a:prstGeom prst="rect">
            <a:avLst/>
          </a:prstGeom>
          <a:solidFill>
            <a:schemeClr val="bg2"/>
          </a:solidFill>
        </p:spPr>
        <p:txBody>
          <a:bodyPr wrap="square" rtlCol="0">
            <a:spAutoFit/>
          </a:bodyPr>
          <a:lstStyle/>
          <a:p>
            <a:pPr algn="r">
              <a:lnSpc>
                <a:spcPct val="200000"/>
              </a:lnSpc>
            </a:pPr>
            <a:r>
              <a:rPr lang="en-US" b="1" kern="0" dirty="0">
                <a:latin typeface="Times New Roman" panose="02020603050405020304" pitchFamily="18" charset="0"/>
              </a:rPr>
              <a:t>Machine Learning-Based Solution to Combat Plastic and Polythene Pollution: A case Study in the Community of Glenelg, Adelaide, South Australia.</a:t>
            </a:r>
          </a:p>
          <a:p>
            <a:pPr algn="r">
              <a:lnSpc>
                <a:spcPct val="200000"/>
              </a:lnSpc>
            </a:pPr>
            <a:r>
              <a:rPr lang="en-US" b="1" kern="0" dirty="0">
                <a:latin typeface="Times New Roman" panose="02020603050405020304" pitchFamily="18" charset="0"/>
              </a:rPr>
              <a:t>Student name:</a:t>
            </a:r>
          </a:p>
        </p:txBody>
      </p:sp>
    </p:spTree>
    <p:extLst>
      <p:ext uri="{BB962C8B-B14F-4D97-AF65-F5344CB8AC3E}">
        <p14:creationId xmlns:p14="http://schemas.microsoft.com/office/powerpoint/2010/main" val="174856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84000">
              <a:srgbClr val="CDE2BE"/>
            </a:gs>
            <a:gs pos="91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a:solidFill>
            <a:schemeClr val="accent3">
              <a:lumMod val="20000"/>
              <a:lumOff val="80000"/>
            </a:schemeClr>
          </a:solidFill>
        </p:spPr>
        <p:txBody>
          <a:bodyPr/>
          <a:lstStyle/>
          <a:p>
            <a:r>
              <a:rPr lang="en-US" b="1" dirty="0"/>
              <a:t>Prototyping</a:t>
            </a:r>
            <a:endParaRPr lang="en-IN" dirty="0"/>
          </a:p>
        </p:txBody>
      </p:sp>
      <p:sp>
        <p:nvSpPr>
          <p:cNvPr id="3" name="TextBox 2">
            <a:extLst>
              <a:ext uri="{FF2B5EF4-FFF2-40B4-BE49-F238E27FC236}">
                <a16:creationId xmlns:a16="http://schemas.microsoft.com/office/drawing/2014/main" id="{C00D083C-613D-7F0B-4B27-EFF68DB7AB9F}"/>
              </a:ext>
            </a:extLst>
          </p:cNvPr>
          <p:cNvSpPr txBox="1"/>
          <p:nvPr/>
        </p:nvSpPr>
        <p:spPr>
          <a:xfrm>
            <a:off x="5274365" y="414260"/>
            <a:ext cx="6877119" cy="6186309"/>
          </a:xfrm>
          <a:prstGeom prst="rect">
            <a:avLst/>
          </a:prstGeom>
          <a:solidFill>
            <a:schemeClr val="bg1"/>
          </a:solidFill>
        </p:spPr>
        <p:txBody>
          <a:bodyPr wrap="square" rtlCol="0">
            <a:spAutoFit/>
          </a:bodyPr>
          <a:lstStyle/>
          <a:p>
            <a:pPr marL="171450" indent="-171450">
              <a:lnSpc>
                <a:spcPct val="200000"/>
              </a:lnSpc>
              <a:buFont typeface="Arial" panose="020B0604020202020204" pitchFamily="34" charset="0"/>
              <a:buChar char="•"/>
            </a:pPr>
            <a:r>
              <a:rPr lang="en-US" sz="1200" dirty="0"/>
              <a:t>An electronic billboard that will be installed around the city's streets, markets, public squares, and any place that is prone to polythene use and damping. </a:t>
            </a:r>
          </a:p>
          <a:p>
            <a:pPr marL="171450" indent="-171450">
              <a:lnSpc>
                <a:spcPct val="200000"/>
              </a:lnSpc>
              <a:buFont typeface="Arial" panose="020B0604020202020204" pitchFamily="34" charset="0"/>
              <a:buChar char="•"/>
            </a:pPr>
            <a:r>
              <a:rPr lang="en-US" sz="1200" dirty="0"/>
              <a:t>This system includes a surveillance camera mounted on big poles or towers around places 360 degrees view to capture the whole area radius.</a:t>
            </a:r>
          </a:p>
          <a:p>
            <a:pPr marL="171450" indent="-171450">
              <a:lnSpc>
                <a:spcPct val="200000"/>
              </a:lnSpc>
              <a:buFont typeface="Arial" panose="020B0604020202020204" pitchFamily="34" charset="0"/>
              <a:buChar char="•"/>
            </a:pPr>
            <a:r>
              <a:rPr lang="en-US" sz="1200" dirty="0"/>
              <a:t>The monitoring will include a machine learning-trained model, which will be able to identify the presence of polythene material in the surrounding, if polythene is spotted nearby, the monitoring system is able to detect it and send signals to the closer display system with notice of plastic around. </a:t>
            </a:r>
          </a:p>
          <a:p>
            <a:pPr marL="171450" indent="-171450">
              <a:lnSpc>
                <a:spcPct val="200000"/>
              </a:lnSpc>
              <a:buFont typeface="Arial" panose="020B0604020202020204" pitchFamily="34" charset="0"/>
              <a:buChar char="•"/>
            </a:pPr>
            <a:r>
              <a:rPr lang="en-US" sz="1200" b="1" u="sng" dirty="0"/>
              <a:t>For displaying we have used 3 color demonstrations, </a:t>
            </a:r>
          </a:p>
          <a:p>
            <a:pPr>
              <a:lnSpc>
                <a:spcPct val="200000"/>
              </a:lnSpc>
            </a:pPr>
            <a:r>
              <a:rPr lang="en-US" sz="1200" dirty="0"/>
              <a:t>1.</a:t>
            </a:r>
            <a:r>
              <a:rPr lang="en-US" sz="1200" b="1" dirty="0"/>
              <a:t>Green</a:t>
            </a:r>
            <a:r>
              <a:rPr lang="en-US" sz="1200" dirty="0"/>
              <a:t>, -green, is normally perceived by nature as a cool peaceful, and serene environment</a:t>
            </a:r>
          </a:p>
          <a:p>
            <a:pPr>
              <a:lnSpc>
                <a:spcPct val="200000"/>
              </a:lnSpc>
            </a:pPr>
            <a:r>
              <a:rPr lang="en-US" sz="1200" dirty="0"/>
              <a:t>We have used green color to demonstrate the kind of secure environment we have. This color will come with thank you message “thank you for keeping the environment clean.</a:t>
            </a:r>
          </a:p>
          <a:p>
            <a:pPr>
              <a:lnSpc>
                <a:spcPct val="200000"/>
              </a:lnSpc>
            </a:pPr>
            <a:r>
              <a:rPr lang="en-US" sz="1200" b="1" dirty="0"/>
              <a:t>2. Yellow </a:t>
            </a:r>
            <a:r>
              <a:rPr lang="en-US" sz="1200" dirty="0"/>
              <a:t>– yellow color represent moderates of the environment cleanness.</a:t>
            </a:r>
          </a:p>
          <a:p>
            <a:pPr>
              <a:lnSpc>
                <a:spcPct val="200000"/>
              </a:lnSpc>
            </a:pPr>
            <a:r>
              <a:rPr lang="en-US" sz="1200" b="1" dirty="0"/>
              <a:t>3.Red </a:t>
            </a:r>
            <a:r>
              <a:rPr lang="en-US" sz="1200" dirty="0"/>
              <a:t>– red color portends danger, insecurity, or war. We have used red to describe how pathetic and insecure the environment is, red color will be displayed with “please look around, there is polythene around make the environment clean.</a:t>
            </a:r>
          </a:p>
          <a:p>
            <a:pPr marL="171450" indent="-171450">
              <a:buFont typeface="Arial" panose="020B0604020202020204" pitchFamily="34" charset="0"/>
              <a:buChar char="•"/>
            </a:pPr>
            <a:endParaRPr lang="en-US" sz="1200" dirty="0"/>
          </a:p>
        </p:txBody>
      </p:sp>
      <p:pic>
        <p:nvPicPr>
          <p:cNvPr id="7" name="Picture 6"/>
          <p:cNvPicPr>
            <a:picLocks noChangeAspect="1"/>
          </p:cNvPicPr>
          <p:nvPr/>
        </p:nvPicPr>
        <p:blipFill>
          <a:blip r:embed="rId2"/>
          <a:stretch>
            <a:fillRect/>
          </a:stretch>
        </p:blipFill>
        <p:spPr>
          <a:xfrm>
            <a:off x="539496" y="1249252"/>
            <a:ext cx="4416552" cy="2073497"/>
          </a:xfrm>
          <a:prstGeom prst="rect">
            <a:avLst/>
          </a:prstGeom>
        </p:spPr>
      </p:pic>
      <p:pic>
        <p:nvPicPr>
          <p:cNvPr id="9" name="Content Placeholder 8"/>
          <p:cNvPicPr>
            <a:picLocks noGrp="1" noChangeAspect="1"/>
          </p:cNvPicPr>
          <p:nvPr>
            <p:ph sz="quarter" idx="10"/>
          </p:nvPr>
        </p:nvPicPr>
        <p:blipFill>
          <a:blip r:embed="rId3"/>
          <a:stretch>
            <a:fillRect/>
          </a:stretch>
        </p:blipFill>
        <p:spPr>
          <a:xfrm>
            <a:off x="539497" y="3605027"/>
            <a:ext cx="4573416" cy="2396527"/>
          </a:xfrm>
          <a:prstGeom prst="rect">
            <a:avLst/>
          </a:prstGeom>
        </p:spPr>
      </p:pic>
    </p:spTree>
    <p:extLst>
      <p:ext uri="{BB962C8B-B14F-4D97-AF65-F5344CB8AC3E}">
        <p14:creationId xmlns:p14="http://schemas.microsoft.com/office/powerpoint/2010/main" val="351524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4000">
              <a:srgbClr val="CDE2BE"/>
            </a:gs>
            <a:gs pos="91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47941" cy="640080"/>
          </a:xfrm>
          <a:solidFill>
            <a:schemeClr val="accent3">
              <a:lumMod val="20000"/>
              <a:lumOff val="80000"/>
            </a:schemeClr>
          </a:solidFill>
        </p:spPr>
        <p:txBody>
          <a:bodyPr/>
          <a:lstStyle/>
          <a:p>
            <a:r>
              <a:rPr lang="en-US" dirty="0"/>
              <a:t>Feedback</a:t>
            </a:r>
          </a:p>
        </p:txBody>
      </p:sp>
      <p:sp>
        <p:nvSpPr>
          <p:cNvPr id="3" name="Content Placeholder 2"/>
          <p:cNvSpPr>
            <a:spLocks noGrp="1"/>
          </p:cNvSpPr>
          <p:nvPr>
            <p:ph sz="quarter" idx="10"/>
          </p:nvPr>
        </p:nvSpPr>
        <p:spPr>
          <a:xfrm>
            <a:off x="539495" y="1435608"/>
            <a:ext cx="10600729" cy="3977640"/>
          </a:xfrm>
        </p:spPr>
        <p:txBody>
          <a:bodyPr>
            <a:normAutofit/>
          </a:bodyPr>
          <a:lstStyle/>
          <a:p>
            <a:r>
              <a:rPr lang="en-US" dirty="0"/>
              <a:t>Our main goal in going back to the field was to receive the users’ feedback. We did some interviews with the users and collected their perspectives about the designed prototype of the smart billboard and how it’s supposed to function, which was actually aimed at measuring the usability of the smart billboard application in terms of the criteria of efficiency, effectiveness, learnability, control, and helpfulness. </a:t>
            </a:r>
          </a:p>
          <a:p>
            <a:r>
              <a:rPr lang="en-US" dirty="0"/>
              <a:t>The evaluation provided useful explanations for some of the findings but overall the findings confirmed the importance of smart billboards in various areas as the users provided us with lots of insights on the reporting formats such as providing the data dimensions completely and consistently being displayed on the billboard, Up-to-date data about the areas that are not taking measures about polythene as placed by the government.</a:t>
            </a:r>
          </a:p>
          <a:p>
            <a:endParaRPr lang="en-US" dirty="0"/>
          </a:p>
          <a:p>
            <a:endParaRPr lang="en-US" dirty="0"/>
          </a:p>
        </p:txBody>
      </p:sp>
      <p:graphicFrame>
        <p:nvGraphicFramePr>
          <p:cNvPr id="7" name="Chart 6"/>
          <p:cNvGraphicFramePr/>
          <p:nvPr>
            <p:extLst>
              <p:ext uri="{D42A27DB-BD31-4B8C-83A1-F6EECF244321}">
                <p14:modId xmlns:p14="http://schemas.microsoft.com/office/powerpoint/2010/main" val="2153945941"/>
              </p:ext>
            </p:extLst>
          </p:nvPr>
        </p:nvGraphicFramePr>
        <p:xfrm>
          <a:off x="521207" y="3598398"/>
          <a:ext cx="5486400" cy="315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769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4000">
              <a:srgbClr val="CDE2BE"/>
            </a:gs>
            <a:gs pos="91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08776" cy="640080"/>
          </a:xfrm>
          <a:solidFill>
            <a:schemeClr val="accent3">
              <a:lumMod val="20000"/>
              <a:lumOff val="80000"/>
            </a:schemeClr>
          </a:solidFill>
        </p:spPr>
        <p:txBody>
          <a:bodyPr/>
          <a:lstStyle/>
          <a:p>
            <a:r>
              <a:rPr lang="en-US" b="1" dirty="0"/>
              <a:t>Table of  Feedback:</a:t>
            </a:r>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70698"/>
              </p:ext>
            </p:extLst>
          </p:nvPr>
        </p:nvGraphicFramePr>
        <p:xfrm>
          <a:off x="539750" y="1435100"/>
          <a:ext cx="11108776" cy="5186680"/>
        </p:xfrm>
        <a:graphic>
          <a:graphicData uri="http://schemas.openxmlformats.org/drawingml/2006/table">
            <a:tbl>
              <a:tblPr firstRow="1" bandRow="1">
                <a:tableStyleId>{5C22544A-7EE6-4342-B048-85BDC9FD1C3A}</a:tableStyleId>
              </a:tblPr>
              <a:tblGrid>
                <a:gridCol w="2525422">
                  <a:extLst>
                    <a:ext uri="{9D8B030D-6E8A-4147-A177-3AD203B41FA5}">
                      <a16:colId xmlns:a16="http://schemas.microsoft.com/office/drawing/2014/main" val="20000"/>
                    </a:ext>
                  </a:extLst>
                </a:gridCol>
                <a:gridCol w="8583354">
                  <a:extLst>
                    <a:ext uri="{9D8B030D-6E8A-4147-A177-3AD203B41FA5}">
                      <a16:colId xmlns:a16="http://schemas.microsoft.com/office/drawing/2014/main" val="20001"/>
                    </a:ext>
                  </a:extLst>
                </a:gridCol>
              </a:tblGrid>
              <a:tr h="370840">
                <a:tc>
                  <a:txBody>
                    <a:bodyPr/>
                    <a:lstStyle/>
                    <a:p>
                      <a:r>
                        <a:rPr lang="en-US" dirty="0"/>
                        <a:t>Effectiveness</a:t>
                      </a:r>
                    </a:p>
                  </a:txBody>
                  <a:tcPr/>
                </a:tc>
                <a:tc>
                  <a:txBody>
                    <a:bodyPr/>
                    <a:lstStyle/>
                    <a:p>
                      <a:pPr marL="285750" indent="-285750">
                        <a:buFont typeface="Wingdings" panose="05000000000000000000" pitchFamily="2" charset="2"/>
                        <a:buChar char="ü"/>
                      </a:pPr>
                      <a:r>
                        <a:rPr lang="en-US" sz="1200" dirty="0"/>
                        <a:t>Users suggested that the information should be displayed in an uncluttered and well-structured manner so that it can attract their attention.</a:t>
                      </a:r>
                    </a:p>
                    <a:p>
                      <a:pPr marL="285750" indent="-285750">
                        <a:buFont typeface="Wingdings" panose="05000000000000000000" pitchFamily="2" charset="2"/>
                        <a:buChar char="ü"/>
                      </a:pPr>
                      <a:r>
                        <a:rPr lang="en-US" sz="1200" dirty="0"/>
                        <a:t>Instructions should be visible and self-explanatory about the polythene prone areas so that they can take measures.</a:t>
                      </a:r>
                    </a:p>
                    <a:p>
                      <a:pPr marL="285750" indent="-285750">
                        <a:buFont typeface="Wingdings" panose="05000000000000000000" pitchFamily="2" charset="2"/>
                        <a:buChar char="ü"/>
                      </a:pPr>
                      <a:r>
                        <a:rPr lang="en-US" sz="1200" dirty="0"/>
                        <a:t>The smart billboard should communicate the adherence status at all times.</a:t>
                      </a:r>
                    </a:p>
                    <a:p>
                      <a:pPr marL="285750" indent="-285750">
                        <a:buFont typeface="Wingdings" panose="05000000000000000000" pitchFamily="2" charset="2"/>
                        <a:buChar char="ü"/>
                      </a:pPr>
                      <a:r>
                        <a:rPr lang="en-US" sz="1200" dirty="0"/>
                        <a:t>The smart billboard should be able also to detect the plastic bag packaging seals that are used in supermarkets if possible,</a:t>
                      </a:r>
                    </a:p>
                    <a:p>
                      <a:pPr marL="285750" indent="-285750">
                        <a:buFont typeface="Wingdings" panose="05000000000000000000" pitchFamily="2" charset="2"/>
                        <a:buChar char="ü"/>
                      </a:pPr>
                      <a:endParaRPr lang="en-US" sz="1200" dirty="0"/>
                    </a:p>
                  </a:txBody>
                  <a:tcPr/>
                </a:tc>
                <a:extLst>
                  <a:ext uri="{0D108BD9-81ED-4DB2-BD59-A6C34878D82A}">
                    <a16:rowId xmlns:a16="http://schemas.microsoft.com/office/drawing/2014/main" val="10000"/>
                  </a:ext>
                </a:extLst>
              </a:tr>
              <a:tr h="370840">
                <a:tc>
                  <a:txBody>
                    <a:bodyPr/>
                    <a:lstStyle/>
                    <a:p>
                      <a:r>
                        <a:rPr lang="en-US" dirty="0"/>
                        <a:t>Learnability</a:t>
                      </a:r>
                    </a:p>
                  </a:txBody>
                  <a:tcPr/>
                </a:tc>
                <a:tc>
                  <a:txBody>
                    <a:bodyPr/>
                    <a:lstStyle/>
                    <a:p>
                      <a:pPr marL="171450" indent="-171450">
                        <a:buFont typeface="Wingdings" panose="05000000000000000000" pitchFamily="2" charset="2"/>
                        <a:buChar char="ü"/>
                      </a:pPr>
                      <a:r>
                        <a:rPr lang="en-US" sz="1200" dirty="0"/>
                        <a:t>The application should limit the memory load for example if it’s being fed with huge amount of image data from various locations.</a:t>
                      </a:r>
                    </a:p>
                    <a:p>
                      <a:pPr marL="171450" indent="-171450">
                        <a:buFont typeface="Wingdings" panose="05000000000000000000" pitchFamily="2" charset="2"/>
                        <a:buChar char="ü"/>
                      </a:pPr>
                      <a:r>
                        <a:rPr lang="en-US" sz="1200" dirty="0"/>
                        <a:t>The application should promote learnability to make it accessible for infrequent usage of all the people using the billboard.</a:t>
                      </a:r>
                    </a:p>
                    <a:p>
                      <a:pPr marL="171450" indent="-171450">
                        <a:buFont typeface="Wingdings" panose="05000000000000000000" pitchFamily="2" charset="2"/>
                        <a:buChar char="ü"/>
                      </a:pPr>
                      <a:r>
                        <a:rPr lang="en-US" sz="1200" dirty="0"/>
                        <a:t>The terminology used should be familiar to the users in the community.</a:t>
                      </a:r>
                    </a:p>
                    <a:p>
                      <a:pPr marL="171450" indent="-171450">
                        <a:buFont typeface="Wingdings" panose="05000000000000000000" pitchFamily="2" charset="2"/>
                        <a:buChar char="ü"/>
                      </a:pPr>
                      <a:endParaRPr lang="en-US" sz="1200" dirty="0"/>
                    </a:p>
                  </a:txBody>
                  <a:tcPr/>
                </a:tc>
                <a:extLst>
                  <a:ext uri="{0D108BD9-81ED-4DB2-BD59-A6C34878D82A}">
                    <a16:rowId xmlns:a16="http://schemas.microsoft.com/office/drawing/2014/main" val="10001"/>
                  </a:ext>
                </a:extLst>
              </a:tr>
              <a:tr h="370840">
                <a:tc>
                  <a:txBody>
                    <a:bodyPr/>
                    <a:lstStyle/>
                    <a:p>
                      <a:r>
                        <a:rPr lang="en-US" dirty="0"/>
                        <a:t>Utility  </a:t>
                      </a:r>
                    </a:p>
                  </a:txBody>
                  <a:tcPr/>
                </a:tc>
                <a:tc>
                  <a:txBody>
                    <a:bodyPr/>
                    <a:lstStyle/>
                    <a:p>
                      <a:pPr marL="171450" indent="-171450">
                        <a:buFont typeface="Wingdings" panose="05000000000000000000" pitchFamily="2" charset="2"/>
                        <a:buChar char="ü"/>
                      </a:pPr>
                      <a:r>
                        <a:rPr lang="en-US" sz="1200" dirty="0"/>
                        <a:t>The system should display a hierarchical map to determine data granularity level.</a:t>
                      </a:r>
                    </a:p>
                    <a:p>
                      <a:pPr marL="171450" indent="-171450">
                        <a:buFont typeface="Wingdings" panose="05000000000000000000" pitchFamily="2" charset="2"/>
                        <a:buChar char="ü"/>
                      </a:pPr>
                      <a:r>
                        <a:rPr lang="en-US" sz="1200" dirty="0"/>
                        <a:t>Reporting formats should include the relevant data dimensions about the polythene bags.</a:t>
                      </a:r>
                    </a:p>
                    <a:p>
                      <a:pPr marL="171450" indent="-171450">
                        <a:buFont typeface="Wingdings" panose="05000000000000000000" pitchFamily="2" charset="2"/>
                        <a:buChar char="ü"/>
                      </a:pPr>
                      <a:r>
                        <a:rPr lang="en-US" sz="1200" dirty="0"/>
                        <a:t>The data should be up-to-date or else users should be notified that the data is outdated.</a:t>
                      </a:r>
                    </a:p>
                    <a:p>
                      <a:pPr marL="171450" indent="-171450">
                        <a:buFont typeface="Wingdings" panose="05000000000000000000" pitchFamily="2" charset="2"/>
                        <a:buChar char="ü"/>
                      </a:pPr>
                      <a:r>
                        <a:rPr lang="en-US" sz="1200" dirty="0"/>
                        <a:t>The smart billboard should allow knowledge sharing and exporting data.</a:t>
                      </a:r>
                    </a:p>
                    <a:p>
                      <a:pPr marL="171450" indent="-171450">
                        <a:buFont typeface="Wingdings" panose="05000000000000000000" pitchFamily="2" charset="2"/>
                        <a:buChar char="ü"/>
                      </a:pPr>
                      <a:r>
                        <a:rPr lang="en-US" sz="1200" dirty="0"/>
                        <a:t>There should be information visualization functionality (comparison charts, graphs to reveal trends, etc.) to assist in decision making in those specific areas.</a:t>
                      </a:r>
                    </a:p>
                    <a:p>
                      <a:pPr marL="171450" indent="-171450">
                        <a:buFont typeface="Wingdings" panose="05000000000000000000" pitchFamily="2" charset="2"/>
                        <a:buChar char="ü"/>
                      </a:pPr>
                      <a:r>
                        <a:rPr lang="en-US" sz="1200" dirty="0"/>
                        <a:t>The application should provide a rapid response rate in case of polythene detection.</a:t>
                      </a:r>
                    </a:p>
                    <a:p>
                      <a:pPr marL="171450" indent="-171450">
                        <a:buFont typeface="Wingdings" panose="05000000000000000000" pitchFamily="2" charset="2"/>
                        <a:buChar char="ü"/>
                      </a:pPr>
                      <a:r>
                        <a:rPr lang="en-US" sz="1200" dirty="0"/>
                        <a:t>The application behavior should be consistent always at any given time</a:t>
                      </a:r>
                    </a:p>
                    <a:p>
                      <a:endParaRPr lang="en-US" dirty="0"/>
                    </a:p>
                  </a:txBody>
                  <a:tcPr/>
                </a:tc>
                <a:extLst>
                  <a:ext uri="{0D108BD9-81ED-4DB2-BD59-A6C34878D82A}">
                    <a16:rowId xmlns:a16="http://schemas.microsoft.com/office/drawing/2014/main" val="10002"/>
                  </a:ext>
                </a:extLst>
              </a:tr>
              <a:tr h="370840">
                <a:tc>
                  <a:txBody>
                    <a:bodyPr/>
                    <a:lstStyle/>
                    <a:p>
                      <a:r>
                        <a:rPr lang="en-US" dirty="0"/>
                        <a:t>Effectiveness </a:t>
                      </a:r>
                    </a:p>
                  </a:txBody>
                  <a:tcPr/>
                </a:tc>
                <a:tc>
                  <a:txBody>
                    <a:bodyPr/>
                    <a:lstStyle/>
                    <a:p>
                      <a:pPr marL="285750" indent="-285750">
                        <a:buFont typeface="Wingdings" panose="05000000000000000000" pitchFamily="2" charset="2"/>
                        <a:buChar char="ü"/>
                      </a:pPr>
                      <a:r>
                        <a:rPr lang="en-US" sz="1100" dirty="0"/>
                        <a:t>The collection and sorting of the images by the smart billboard  need to be able to effectively segregate degradable plastic bags from non-degradable bags, and use corresponding processing and recycling technologies for effective treatment. </a:t>
                      </a:r>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26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84000">
              <a:srgbClr val="CDE2BE"/>
            </a:gs>
            <a:gs pos="91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a:xfrm>
            <a:off x="521208" y="448056"/>
            <a:ext cx="10743140" cy="640080"/>
          </a:xfrm>
          <a:solidFill>
            <a:schemeClr val="bg2"/>
          </a:solidFill>
        </p:spPr>
        <p:txBody>
          <a:bodyPr/>
          <a:lstStyle/>
          <a:p>
            <a:r>
              <a:rPr lang="en-US" b="1" dirty="0"/>
              <a:t>Comments from users</a:t>
            </a:r>
            <a:endParaRPr lang="en-IN" b="1" dirty="0"/>
          </a:p>
        </p:txBody>
      </p:sp>
      <p:sp>
        <p:nvSpPr>
          <p:cNvPr id="7" name="TextBox 6">
            <a:extLst>
              <a:ext uri="{FF2B5EF4-FFF2-40B4-BE49-F238E27FC236}">
                <a16:creationId xmlns:a16="http://schemas.microsoft.com/office/drawing/2014/main" id="{A6C2DC45-F049-1E66-B555-366006C460CF}"/>
              </a:ext>
            </a:extLst>
          </p:cNvPr>
          <p:cNvSpPr txBox="1"/>
          <p:nvPr/>
        </p:nvSpPr>
        <p:spPr>
          <a:xfrm>
            <a:off x="4678730" y="1659335"/>
            <a:ext cx="6482799" cy="4489883"/>
          </a:xfrm>
          <a:prstGeom prst="rect">
            <a:avLst/>
          </a:prstGeom>
          <a:solidFill>
            <a:schemeClr val="bg1"/>
          </a:solidFill>
        </p:spPr>
        <p:txBody>
          <a:bodyPr wrap="square" rtlCol="0">
            <a:spAutoFit/>
          </a:bodyPr>
          <a:lstStyle/>
          <a:p>
            <a:pPr marL="171450" indent="-171450" algn="just">
              <a:lnSpc>
                <a:spcPct val="150000"/>
              </a:lnSpc>
              <a:buFont typeface="Arial" panose="020B0604020202020204" pitchFamily="34" charset="0"/>
              <a:buChar char="•"/>
            </a:pPr>
            <a:r>
              <a:rPr lang="en-US" sz="1200" b="1" dirty="0"/>
              <a:t>User1:</a:t>
            </a:r>
          </a:p>
          <a:p>
            <a:pPr algn="just">
              <a:lnSpc>
                <a:spcPct val="150000"/>
              </a:lnSpc>
            </a:pPr>
            <a:r>
              <a:rPr lang="en-US" sz="1200" dirty="0"/>
              <a:t>“Good idea when implemented, it will not only help preserve our environment but also create social awareness of environmental cleanliness, not only from the polythene perspective but in general. "People will become aware that whenever they are done using something, they aren’t just supposed to dispose of it anyhow but dispose of it in an appropriate place, and anybody who will be found disposing of litter on the roadside must be held responsible. This will also give a sense of the present policy on polythene and waste management; hence, the community will be abiding by it out of a sense of fear that you are being watched by someone behind the cameras somewhere.”</a:t>
            </a:r>
          </a:p>
          <a:p>
            <a:pPr marL="171450" indent="-171450" algn="just">
              <a:lnSpc>
                <a:spcPct val="150000"/>
              </a:lnSpc>
              <a:buFont typeface="Arial" panose="020B0604020202020204" pitchFamily="34" charset="0"/>
              <a:buChar char="•"/>
            </a:pPr>
            <a:r>
              <a:rPr lang="en-US" sz="1200" b="1" dirty="0"/>
              <a:t>User2:</a:t>
            </a:r>
          </a:p>
          <a:p>
            <a:pPr algn="just">
              <a:lnSpc>
                <a:spcPct val="150000"/>
              </a:lnSpc>
            </a:pPr>
            <a:r>
              <a:rPr lang="en-US" sz="1200" dirty="0"/>
              <a:t>“Good idea, but we will live in fear of being monitored."</a:t>
            </a:r>
          </a:p>
          <a:p>
            <a:pPr marL="171450" indent="-171450" algn="just">
              <a:lnSpc>
                <a:spcPct val="150000"/>
              </a:lnSpc>
              <a:buFont typeface="Arial" panose="020B0604020202020204" pitchFamily="34" charset="0"/>
              <a:buChar char="•"/>
            </a:pPr>
            <a:r>
              <a:rPr lang="en-US" sz="1200" b="1" dirty="0"/>
              <a:t>User3:</a:t>
            </a:r>
          </a:p>
          <a:p>
            <a:pPr algn="just">
              <a:lnSpc>
                <a:spcPct val="150000"/>
              </a:lnSpc>
            </a:pPr>
            <a:r>
              <a:rPr lang="en-US" sz="1200" dirty="0"/>
              <a:t>"Our government should do such a thing." I would like to stay in a clean environment and use biodegradable material, but sometimes we are forced to use the available polythene bags because we don’t have an alternative. "If this is implemented, then it will save our environment."</a:t>
            </a:r>
          </a:p>
        </p:txBody>
      </p:sp>
      <p:pic>
        <p:nvPicPr>
          <p:cNvPr id="1026" name="Picture 2">
            <a:extLst>
              <a:ext uri="{FF2B5EF4-FFF2-40B4-BE49-F238E27FC236}">
                <a16:creationId xmlns:a16="http://schemas.microsoft.com/office/drawing/2014/main" id="{FC69E5CB-C300-96B7-2182-7A492EFCD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1" y="1322363"/>
            <a:ext cx="4336759" cy="5087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o I respond to comments? – My Rewards Network Help Center">
            <a:extLst>
              <a:ext uri="{FF2B5EF4-FFF2-40B4-BE49-F238E27FC236}">
                <a16:creationId xmlns:a16="http://schemas.microsoft.com/office/drawing/2014/main" id="{A2506C58-F28E-6F07-2C99-FC237877E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730" y="-39825"/>
            <a:ext cx="6482799" cy="169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10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100000">
              <a:srgbClr val="CDE2BE"/>
            </a:gs>
            <a:gs pos="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a:xfrm>
            <a:off x="521207" y="448056"/>
            <a:ext cx="11047941" cy="640080"/>
          </a:xfrm>
          <a:solidFill>
            <a:schemeClr val="bg2"/>
          </a:solidFill>
        </p:spPr>
        <p:txBody>
          <a:bodyPr/>
          <a:lstStyle/>
          <a:p>
            <a:r>
              <a:rPr lang="en-IN" dirty="0"/>
              <a:t>Conclusion</a:t>
            </a:r>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539495" y="1657224"/>
            <a:ext cx="5940817" cy="4752720"/>
          </a:xfrm>
          <a:solidFill>
            <a:schemeClr val="bg1"/>
          </a:solidFill>
        </p:spPr>
        <p:txBody>
          <a:bodyPr>
            <a:noAutofit/>
          </a:bodyPr>
          <a:lstStyle/>
          <a:p>
            <a:pPr>
              <a:lnSpc>
                <a:spcPct val="200000"/>
              </a:lnSpc>
            </a:pPr>
            <a:r>
              <a:rPr lang="en-US" sz="1400" dirty="0"/>
              <a:t>Taking care of our environment is worth spending time and resources; we don’t have a plan B earth to spend the rest of our lives or for our generations to come; if we live on destroying our nature and environment; some day we’ll have nothing left to call home in the earth. The use of polythene is overwhelming though measure have been put in place to control the use, these material finds themselves in our environment and there is no way we can blame the users for that; users are not the enemy, its either lack enough measures to stop or control the use. To try solve, and protect our nature We have developed and designed system bearing the user in mind that will help reduce pollution in our environment.</a:t>
            </a:r>
            <a:br>
              <a:rPr lang="en-US" sz="1400" dirty="0"/>
            </a:br>
            <a:endParaRPr lang="en-IN" sz="1400" dirty="0"/>
          </a:p>
        </p:txBody>
      </p:sp>
      <p:pic>
        <p:nvPicPr>
          <p:cNvPr id="8" name="Picture 7">
            <a:extLst>
              <a:ext uri="{FF2B5EF4-FFF2-40B4-BE49-F238E27FC236}">
                <a16:creationId xmlns:a16="http://schemas.microsoft.com/office/drawing/2014/main" id="{FEF2EAFC-E664-6617-47DA-C48C31E51EF2}"/>
              </a:ext>
            </a:extLst>
          </p:cNvPr>
          <p:cNvPicPr>
            <a:picLocks noChangeAspect="1"/>
          </p:cNvPicPr>
          <p:nvPr/>
        </p:nvPicPr>
        <p:blipFill>
          <a:blip r:embed="rId2"/>
          <a:srcRect/>
          <a:stretch/>
        </p:blipFill>
        <p:spPr>
          <a:xfrm>
            <a:off x="7646155" y="2726980"/>
            <a:ext cx="3922993" cy="1858518"/>
          </a:xfrm>
          <a:prstGeom prst="rect">
            <a:avLst/>
          </a:prstGeom>
        </p:spPr>
      </p:pic>
    </p:spTree>
    <p:extLst>
      <p:ext uri="{BB962C8B-B14F-4D97-AF65-F5344CB8AC3E}">
        <p14:creationId xmlns:p14="http://schemas.microsoft.com/office/powerpoint/2010/main" val="179860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68000">
              <a:srgbClr val="CDE2BE"/>
            </a:gs>
            <a:gs pos="90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spTree>
    <p:extLst>
      <p:ext uri="{BB962C8B-B14F-4D97-AF65-F5344CB8AC3E}">
        <p14:creationId xmlns:p14="http://schemas.microsoft.com/office/powerpoint/2010/main" val="1507811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B504-5AA9-E8C3-A068-868A543ECD7F}"/>
              </a:ext>
            </a:extLst>
          </p:cNvPr>
          <p:cNvSpPr>
            <a:spLocks noGrp="1"/>
          </p:cNvSpPr>
          <p:nvPr>
            <p:ph type="title"/>
          </p:nvPr>
        </p:nvSpPr>
        <p:spPr>
          <a:xfrm>
            <a:off x="1209640" y="588733"/>
            <a:ext cx="7343517" cy="640080"/>
          </a:xfrm>
          <a:solidFill>
            <a:schemeClr val="accent3">
              <a:lumMod val="20000"/>
              <a:lumOff val="80000"/>
            </a:schemeClr>
          </a:solidFill>
        </p:spPr>
        <p:txBody>
          <a:bodyPr>
            <a:normAutofit/>
          </a:bodyPr>
          <a:lstStyle/>
          <a:p>
            <a:r>
              <a:rPr lang="en-US" b="1" dirty="0"/>
              <a:t>ACKNOWLEDGEMENT</a:t>
            </a:r>
          </a:p>
        </p:txBody>
      </p:sp>
      <p:sp>
        <p:nvSpPr>
          <p:cNvPr id="4" name="Date Placeholder 3">
            <a:extLst>
              <a:ext uri="{FF2B5EF4-FFF2-40B4-BE49-F238E27FC236}">
                <a16:creationId xmlns:a16="http://schemas.microsoft.com/office/drawing/2014/main" id="{C28C57DD-45BA-8AD7-F594-6C6CDD985615}"/>
              </a:ext>
            </a:extLst>
          </p:cNvPr>
          <p:cNvSpPr>
            <a:spLocks noGrp="1"/>
          </p:cNvSpPr>
          <p:nvPr>
            <p:ph type="dt" sz="half" idx="2"/>
          </p:nvPr>
        </p:nvSpPr>
        <p:spPr/>
        <p:txBody>
          <a:bodyPr/>
          <a:lstStyle/>
          <a:p>
            <a:fld id="{DEF1BF11-E4B8-465D-9EAD-FAA4D320ABEB}" type="datetime1">
              <a:rPr lang="en-IN" smtClean="0"/>
              <a:t>02-08-2023</a:t>
            </a:fld>
            <a:endParaRPr lang="en-US" dirty="0"/>
          </a:p>
        </p:txBody>
      </p:sp>
      <p:sp>
        <p:nvSpPr>
          <p:cNvPr id="5" name="Footer Placeholder 4">
            <a:extLst>
              <a:ext uri="{FF2B5EF4-FFF2-40B4-BE49-F238E27FC236}">
                <a16:creationId xmlns:a16="http://schemas.microsoft.com/office/drawing/2014/main" id="{9234C8C3-CA0B-AE7D-CD3F-AD793E61222A}"/>
              </a:ext>
            </a:extLst>
          </p:cNvPr>
          <p:cNvSpPr>
            <a:spLocks noGrp="1"/>
          </p:cNvSpPr>
          <p:nvPr>
            <p:ph type="ftr" sz="quarter" idx="3"/>
          </p:nvPr>
        </p:nvSpPr>
        <p:spPr/>
        <p:txBody>
          <a:bodyPr/>
          <a:lstStyle/>
          <a:p>
            <a:r>
              <a:rPr lang="en-US" dirty="0"/>
              <a:t>Emerging response design</a:t>
            </a:r>
          </a:p>
        </p:txBody>
      </p:sp>
      <p:sp>
        <p:nvSpPr>
          <p:cNvPr id="6" name="Slide Number Placeholder 5">
            <a:extLst>
              <a:ext uri="{FF2B5EF4-FFF2-40B4-BE49-F238E27FC236}">
                <a16:creationId xmlns:a16="http://schemas.microsoft.com/office/drawing/2014/main" id="{F77A24AE-862D-EC1C-5324-E3886DB385DF}"/>
              </a:ext>
            </a:extLst>
          </p:cNvPr>
          <p:cNvSpPr>
            <a:spLocks noGrp="1"/>
          </p:cNvSpPr>
          <p:nvPr>
            <p:ph type="sldNum" sz="quarter" idx="4"/>
          </p:nvPr>
        </p:nvSpPr>
        <p:spPr/>
        <p:txBody>
          <a:bodyPr/>
          <a:lstStyle/>
          <a:p>
            <a:fld id="{9860EDB8-5305-433F-BE41-D7A86D811DB3}" type="slidenum">
              <a:rPr lang="en-US" smtClean="0"/>
              <a:pPr/>
              <a:t>1</a:t>
            </a:fld>
            <a:endParaRPr lang="en-US" dirty="0"/>
          </a:p>
        </p:txBody>
      </p:sp>
      <p:sp>
        <p:nvSpPr>
          <p:cNvPr id="3" name="TextBox 2">
            <a:extLst>
              <a:ext uri="{FF2B5EF4-FFF2-40B4-BE49-F238E27FC236}">
                <a16:creationId xmlns:a16="http://schemas.microsoft.com/office/drawing/2014/main" id="{33E273A9-3236-D98F-DCBF-89DDEC692B97}"/>
              </a:ext>
            </a:extLst>
          </p:cNvPr>
          <p:cNvSpPr txBox="1"/>
          <p:nvPr/>
        </p:nvSpPr>
        <p:spPr>
          <a:xfrm>
            <a:off x="1656522" y="1669774"/>
            <a:ext cx="8507895" cy="2223557"/>
          </a:xfrm>
          <a:prstGeom prst="rect">
            <a:avLst/>
          </a:prstGeom>
          <a:solidFill>
            <a:schemeClr val="bg2"/>
          </a:solidFill>
        </p:spPr>
        <p:txBody>
          <a:bodyPr wrap="square" rtlCol="0">
            <a:spAutoFit/>
          </a:bodyPr>
          <a:lstStyle/>
          <a:p>
            <a:pPr>
              <a:lnSpc>
                <a:spcPct val="200000"/>
              </a:lnSpc>
            </a:pPr>
            <a:r>
              <a:rPr lang="en-US" kern="0" dirty="0">
                <a:latin typeface="Times New Roman" panose="02020603050405020304" pitchFamily="18" charset="0"/>
              </a:rPr>
              <a:t>I extend my heartfelt gratitude and appreciation to the community of Glenelg, Adelaide, South Australia, for their enthusiastic and unwavering participation in this research endeavor. Their active involvement in interviews and sharing valuable insights has been instrumental in shaping this emerging design solution</a:t>
            </a:r>
            <a:endParaRPr lang="en-US" dirty="0"/>
          </a:p>
        </p:txBody>
      </p:sp>
    </p:spTree>
    <p:extLst>
      <p:ext uri="{BB962C8B-B14F-4D97-AF65-F5344CB8AC3E}">
        <p14:creationId xmlns:p14="http://schemas.microsoft.com/office/powerpoint/2010/main" val="421277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57815">
              <a:srgbClr val="CDE2BE"/>
            </a:gs>
            <a:gs pos="0">
              <a:schemeClr val="accent6">
                <a:lumMod val="0"/>
                <a:lumOff val="100000"/>
              </a:schemeClr>
            </a:gs>
            <a:gs pos="35000">
              <a:schemeClr val="accent6">
                <a:lumMod val="0"/>
                <a:lumOff val="100000"/>
              </a:schemeClr>
            </a:gs>
            <a:gs pos="83000">
              <a:schemeClr val="accent6">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solidFill>
            <a:schemeClr val="accent3">
              <a:lumMod val="20000"/>
              <a:lumOff val="80000"/>
            </a:schemeClr>
          </a:solidFill>
        </p:spPr>
        <p:txBody>
          <a:bodyPr>
            <a:noAutofit/>
          </a:bodyPr>
          <a:lstStyle/>
          <a:p>
            <a:r>
              <a:rPr lang="en-US" b="1" dirty="0">
                <a:latin typeface="Segoe UI Light" panose="020B0502040204020203" pitchFamily="34" charset="0"/>
                <a:cs typeface="Segoe UI Light" panose="020B0502040204020203" pitchFamily="34" charset="0"/>
              </a:rPr>
              <a:t>Abstract</a:t>
            </a:r>
          </a:p>
        </p:txBody>
      </p:sp>
      <p:sp>
        <p:nvSpPr>
          <p:cNvPr id="38" name="Content Placeholder 17"/>
          <p:cNvSpPr txBox="1">
            <a:spLocks/>
          </p:cNvSpPr>
          <p:nvPr/>
        </p:nvSpPr>
        <p:spPr>
          <a:xfrm>
            <a:off x="530260" y="1524707"/>
            <a:ext cx="11036098" cy="4441983"/>
          </a:xfrm>
          <a:prstGeom prst="rect">
            <a:avLst/>
          </a:prstGeom>
          <a:solidFill>
            <a:schemeClr val="accent3">
              <a:lumMod val="20000"/>
              <a:lumOff val="80000"/>
            </a:schemeClr>
          </a:solidFill>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spcAft>
                <a:spcPts val="600"/>
              </a:spcAft>
              <a:buNone/>
              <a:defRPr/>
            </a:pPr>
            <a:r>
              <a:rPr lang="en-US" sz="1600" dirty="0"/>
              <a:t>In Australia, the issue of plastic and polythene pollution is emerging dure to increase in urbanization, population growth, and prevalent use of single-use plastics. Polythene has always been a threat to the environment since its invention. It is non-biodegradable and very difficult to recycle. Even after many awareness campaigns and practices, Separation of polythene bags from waste has been a challenge for human civilization. The primary method of segregation deployed is manual handpicking, which causes a dangerous health hazards to the workers and is also highly inefficient due to human errors. Designing and research response on this using image-based classification of polythene bags using machine learning model can be more efficient efficiency.</a:t>
            </a:r>
          </a:p>
          <a:p>
            <a:pPr marL="0" indent="0" algn="just">
              <a:lnSpc>
                <a:spcPct val="200000"/>
              </a:lnSpc>
              <a:spcAft>
                <a:spcPts val="600"/>
              </a:spcAft>
              <a:buNone/>
              <a:defRPr/>
            </a:pPr>
            <a:r>
              <a:rPr lang="en-US" sz="1600" dirty="0"/>
              <a:t>My focus is on the architecture and statistical analysis of its performance on the data set as well as problems experienced in the classification. It also suggests a modified loss function to specifically detect polythene irrespective of its individual features. It aims to help the current environment protection endeavors and save countless lives lost to the hazards caused by current methods. </a:t>
            </a:r>
          </a:p>
        </p:txBody>
      </p:sp>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7815">
              <a:srgbClr val="CDE2BE"/>
            </a:gs>
            <a:gs pos="0">
              <a:schemeClr val="accent6">
                <a:lumMod val="0"/>
                <a:lumOff val="100000"/>
              </a:schemeClr>
            </a:gs>
            <a:gs pos="35000">
              <a:schemeClr val="accent6">
                <a:lumMod val="0"/>
                <a:lumOff val="100000"/>
              </a:schemeClr>
            </a:gs>
            <a:gs pos="83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Introduction / Motivation</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7246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172154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Use of plastics and polythene bags.</a:t>
            </a:r>
          </a:p>
        </p:txBody>
      </p:sp>
      <p:grpSp>
        <p:nvGrpSpPr>
          <p:cNvPr id="33" name="Group 32" descr="Small circle with number 2 inside  indicating step 2"/>
          <p:cNvGrpSpPr/>
          <p:nvPr/>
        </p:nvGrpSpPr>
        <p:grpSpPr bwMode="blackWhite">
          <a:xfrm>
            <a:off x="531552" y="255872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2584574"/>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Analysis of  peoples' problems at the ground level.</a:t>
            </a:r>
          </a:p>
        </p:txBody>
      </p:sp>
      <p:grpSp>
        <p:nvGrpSpPr>
          <p:cNvPr id="13" name="Group 12" descr="Small circle with number 2 inside  indicating step 2">
            <a:extLst>
              <a:ext uri="{FF2B5EF4-FFF2-40B4-BE49-F238E27FC236}">
                <a16:creationId xmlns:a16="http://schemas.microsoft.com/office/drawing/2014/main" id="{8D67EB0A-BE22-4519-A732-BFF25F00EB9A}"/>
              </a:ext>
            </a:extLst>
          </p:cNvPr>
          <p:cNvGrpSpPr/>
          <p:nvPr/>
        </p:nvGrpSpPr>
        <p:grpSpPr bwMode="blackWhite">
          <a:xfrm>
            <a:off x="506150" y="3371522"/>
            <a:ext cx="558179" cy="409838"/>
            <a:chOff x="6953426" y="711274"/>
            <a:chExt cx="558179" cy="409838"/>
          </a:xfrm>
        </p:grpSpPr>
        <p:sp>
          <p:nvSpPr>
            <p:cNvPr id="14" name="Oval 13" descr="Small circle">
              <a:extLst>
                <a:ext uri="{FF2B5EF4-FFF2-40B4-BE49-F238E27FC236}">
                  <a16:creationId xmlns:a16="http://schemas.microsoft.com/office/drawing/2014/main" id="{98D9E998-B6C9-4758-A0C0-7358FA59DB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2">
              <a:extLst>
                <a:ext uri="{FF2B5EF4-FFF2-40B4-BE49-F238E27FC236}">
                  <a16:creationId xmlns:a16="http://schemas.microsoft.com/office/drawing/2014/main" id="{2F9A5875-2114-45AA-9205-39EB9AB2749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1039536" y="3336203"/>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The problem statements are analyzed and determined based on what is in our study area.</a:t>
            </a:r>
          </a:p>
        </p:txBody>
      </p:sp>
      <p:pic>
        <p:nvPicPr>
          <p:cNvPr id="6" name="Picture 5">
            <a:extLst>
              <a:ext uri="{FF2B5EF4-FFF2-40B4-BE49-F238E27FC236}">
                <a16:creationId xmlns:a16="http://schemas.microsoft.com/office/drawing/2014/main" id="{681F1009-F88F-7F2D-65E7-D81C20A53ABE}"/>
              </a:ext>
            </a:extLst>
          </p:cNvPr>
          <p:cNvPicPr>
            <a:picLocks noChangeAspect="1"/>
          </p:cNvPicPr>
          <p:nvPr/>
        </p:nvPicPr>
        <p:blipFill>
          <a:blip r:embed="rId2"/>
          <a:stretch>
            <a:fillRect/>
          </a:stretch>
        </p:blipFill>
        <p:spPr>
          <a:xfrm>
            <a:off x="5444196" y="1388203"/>
            <a:ext cx="3183803" cy="3151698"/>
          </a:xfrm>
          <a:prstGeom prst="rect">
            <a:avLst/>
          </a:prstGeom>
        </p:spPr>
      </p:pic>
      <p:pic>
        <p:nvPicPr>
          <p:cNvPr id="8" name="Picture 7">
            <a:extLst>
              <a:ext uri="{FF2B5EF4-FFF2-40B4-BE49-F238E27FC236}">
                <a16:creationId xmlns:a16="http://schemas.microsoft.com/office/drawing/2014/main" id="{49129FB9-C2C6-A206-0D88-7DDC45695827}"/>
              </a:ext>
            </a:extLst>
          </p:cNvPr>
          <p:cNvPicPr>
            <a:picLocks noChangeAspect="1"/>
          </p:cNvPicPr>
          <p:nvPr/>
        </p:nvPicPr>
        <p:blipFill>
          <a:blip r:embed="rId3"/>
          <a:stretch>
            <a:fillRect/>
          </a:stretch>
        </p:blipFill>
        <p:spPr>
          <a:xfrm>
            <a:off x="8844868" y="1388202"/>
            <a:ext cx="3084212" cy="3013818"/>
          </a:xfrm>
          <a:prstGeom prst="rect">
            <a:avLst/>
          </a:prstGeom>
        </p:spPr>
      </p:pic>
    </p:spTree>
    <p:extLst>
      <p:ext uri="{BB962C8B-B14F-4D97-AF65-F5344CB8AC3E}">
        <p14:creationId xmlns:p14="http://schemas.microsoft.com/office/powerpoint/2010/main" val="2419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57815">
              <a:srgbClr val="CDE2BE"/>
            </a:gs>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07748" y="170694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986178" y="1555835"/>
            <a:ext cx="4585731" cy="126852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200000"/>
              </a:lnSpc>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design a billboard that is connected to machine learning based cameras that will display polythene prone areas. </a:t>
            </a:r>
            <a:endParaRPr lang="en-US" sz="14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34900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3491845"/>
            <a:ext cx="4504252" cy="1065817"/>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200000"/>
              </a:lnSpc>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reduce water and environment pollution by reducing the usage of polythene bags.</a:t>
            </a:r>
          </a:p>
        </p:txBody>
      </p:sp>
      <p:pic>
        <p:nvPicPr>
          <p:cNvPr id="23" name="Picture 22"/>
          <p:cNvPicPr>
            <a:picLocks noChangeAspect="1"/>
          </p:cNvPicPr>
          <p:nvPr/>
        </p:nvPicPr>
        <p:blipFill>
          <a:blip r:embed="rId2"/>
          <a:srcRect l="4128" r="4128"/>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2B2DFEAD-2706-9F45-9AD3-9F2E4AF1BBD5}"/>
              </a:ext>
            </a:extLst>
          </p:cNvPr>
          <p:cNvSpPr txBox="1"/>
          <p:nvPr/>
        </p:nvSpPr>
        <p:spPr>
          <a:xfrm>
            <a:off x="10010226" y="5470502"/>
            <a:ext cx="1107996" cy="215444"/>
          </a:xfrm>
          <a:prstGeom prst="rect">
            <a:avLst/>
          </a:prstGeom>
          <a:noFill/>
        </p:spPr>
        <p:txBody>
          <a:bodyPr wrap="none" rtlCol="0">
            <a:spAutoFit/>
          </a:bodyPr>
          <a:lstStyle/>
          <a:p>
            <a:r>
              <a:rPr lang="en-US" sz="800" dirty="0"/>
              <a:t>Source : </a:t>
            </a:r>
            <a:r>
              <a:rPr lang="en-US" sz="800" dirty="0">
                <a:hlinkClick r:id="rId3"/>
              </a:rPr>
              <a:t>Google</a:t>
            </a:r>
            <a:r>
              <a:rPr lang="en-US" sz="800" dirty="0"/>
              <a:t> [21]</a:t>
            </a: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39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57815">
              <a:srgbClr val="CDE2BE"/>
            </a:gs>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3">
              <a:lumMod val="20000"/>
              <a:lumOff val="80000"/>
            </a:schemeClr>
          </a:solidFill>
        </p:spPr>
        <p:txBody>
          <a:bodyPr/>
          <a:lstStyle/>
          <a:p>
            <a:r>
              <a:rPr lang="en-US" dirty="0">
                <a:latin typeface="Segoe UI Light" panose="020B0502040204020203" pitchFamily="34" charset="0"/>
                <a:cs typeface="Segoe UI Light" panose="020B0502040204020203" pitchFamily="34" charset="0"/>
              </a:rPr>
              <a:t>Methodology</a:t>
            </a:r>
          </a:p>
        </p:txBody>
      </p:sp>
      <p:sp useBgFill="1">
        <p:nvSpPr>
          <p:cNvPr id="2" name="Rectangle 1">
            <a:extLst>
              <a:ext uri="{FF2B5EF4-FFF2-40B4-BE49-F238E27FC236}">
                <a16:creationId xmlns:a16="http://schemas.microsoft.com/office/drawing/2014/main" id="{E88DC89F-1D5C-E950-95F4-11C69C5CF597}"/>
              </a:ext>
            </a:extLst>
          </p:cNvPr>
          <p:cNvSpPr/>
          <p:nvPr/>
        </p:nvSpPr>
        <p:spPr>
          <a:xfrm>
            <a:off x="521206" y="1145414"/>
            <a:ext cx="10561953" cy="613886"/>
          </a:xfrm>
          <a:prstGeom prst="rect">
            <a:avLst/>
          </a:prstGeom>
        </p:spPr>
        <p:txBody>
          <a:bodyPr wrap="square">
            <a:spAutoFit/>
          </a:bodyPr>
          <a:lstStyle/>
          <a:p>
            <a:pPr algn="just">
              <a:lnSpc>
                <a:spcPts val="1800"/>
              </a:lnSpc>
              <a:spcAft>
                <a:spcPts val="600"/>
              </a:spcAft>
            </a:pPr>
            <a:r>
              <a:rPr lang="en-IN" sz="1400" b="1" dirty="0">
                <a:solidFill>
                  <a:srgbClr val="202124"/>
                </a:solidFill>
                <a:cs typeface="Segoe UI" panose="020B0502040204020203" pitchFamily="34" charset="0"/>
              </a:rPr>
              <a:t>Ground Analysis</a:t>
            </a:r>
          </a:p>
          <a:p>
            <a:pPr algn="just">
              <a:lnSpc>
                <a:spcPts val="1800"/>
              </a:lnSpc>
              <a:spcAft>
                <a:spcPts val="600"/>
              </a:spcAft>
            </a:pPr>
            <a:endParaRPr lang="en-IN" sz="1400" b="1" dirty="0">
              <a:solidFill>
                <a:srgbClr val="202124"/>
              </a:solidFill>
              <a:cs typeface="Segoe UI" panose="020B0502040204020203"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39496" y="1452357"/>
            <a:ext cx="5943600" cy="4382013"/>
          </a:xfrm>
          <a:prstGeom prst="rect">
            <a:avLst/>
          </a:prstGeom>
          <a:noFill/>
          <a:ln>
            <a:noFill/>
          </a:ln>
        </p:spPr>
      </p:pic>
      <p:pic>
        <p:nvPicPr>
          <p:cNvPr id="4" name="Picture 3"/>
          <p:cNvPicPr>
            <a:picLocks noChangeAspect="1"/>
          </p:cNvPicPr>
          <p:nvPr/>
        </p:nvPicPr>
        <p:blipFill>
          <a:blip r:embed="rId3"/>
          <a:stretch>
            <a:fillRect/>
          </a:stretch>
        </p:blipFill>
        <p:spPr>
          <a:xfrm>
            <a:off x="6632620" y="1452357"/>
            <a:ext cx="4765183" cy="4382013"/>
          </a:xfrm>
          <a:prstGeom prst="rect">
            <a:avLst/>
          </a:prstGeom>
        </p:spPr>
      </p:pic>
    </p:spTree>
    <p:extLst>
      <p:ext uri="{BB962C8B-B14F-4D97-AF65-F5344CB8AC3E}">
        <p14:creationId xmlns:p14="http://schemas.microsoft.com/office/powerpoint/2010/main" val="2337742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7815">
              <a:srgbClr val="CDE2BE"/>
            </a:gs>
            <a:gs pos="0">
              <a:schemeClr val="accent6">
                <a:lumMod val="0"/>
                <a:lumOff val="100000"/>
              </a:schemeClr>
            </a:gs>
            <a:gs pos="35000">
              <a:schemeClr val="accent6">
                <a:lumMod val="0"/>
                <a:lumOff val="100000"/>
              </a:schemeClr>
            </a:gs>
            <a:gs pos="100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a:solidFill>
            <a:schemeClr val="accent3">
              <a:lumMod val="20000"/>
              <a:lumOff val="80000"/>
            </a:schemeClr>
          </a:solidFill>
        </p:spPr>
        <p:txBody>
          <a:bodyPr/>
          <a:lstStyle/>
          <a:p>
            <a:r>
              <a:rPr lang="en-US" b="1" dirty="0"/>
              <a:t>Themes and headlines generated.</a:t>
            </a:r>
            <a:endParaRPr lang="en-IN" b="1" dirty="0"/>
          </a:p>
        </p:txBody>
      </p:sp>
      <p:sp>
        <p:nvSpPr>
          <p:cNvPr id="3" name="Content Placeholder 2"/>
          <p:cNvSpPr>
            <a:spLocks noGrp="1"/>
          </p:cNvSpPr>
          <p:nvPr>
            <p:ph sz="quarter" idx="10"/>
          </p:nvPr>
        </p:nvSpPr>
        <p:spPr>
          <a:xfrm>
            <a:off x="539495" y="1435608"/>
            <a:ext cx="10858307" cy="3977640"/>
          </a:xfrm>
        </p:spPr>
        <p:txBody>
          <a:bodyPr>
            <a:normAutofit fontScale="85000" lnSpcReduction="20000"/>
          </a:bodyPr>
          <a:lstStyle/>
          <a:p>
            <a:pPr marL="285750" indent="-285750">
              <a:buFont typeface="Arial" panose="020B0604020202020204" pitchFamily="34" charset="0"/>
              <a:buChar char="•"/>
            </a:pPr>
            <a:r>
              <a:rPr lang="en-US" sz="1700" b="1" dirty="0"/>
              <a:t>Conservation nightmare as plastic bags creep back.</a:t>
            </a:r>
          </a:p>
          <a:p>
            <a:r>
              <a:rPr lang="en-US" dirty="0"/>
              <a:t>Environmental activists are worried that plastic bags are slowly creeping back and have been polluting the environment and water bodies thus interfering with vegetation, and human, marine, and aquatic life. This is emerging due to increasing urbanization, population growth, and the prevalent use of single-use plastics. The lack of recycling infrastructure and awareness about plastics environmental impacts contribute to the problem</a:t>
            </a:r>
          </a:p>
          <a:p>
            <a:pPr marL="285750" indent="-285750">
              <a:buFont typeface="Arial" panose="020B0604020202020204" pitchFamily="34" charset="0"/>
              <a:buChar char="•"/>
            </a:pPr>
            <a:r>
              <a:rPr lang="en-US" sz="1500" b="1" dirty="0"/>
              <a:t>The community or organizations approach among the communities to embrace government rule of banning plastic bags</a:t>
            </a:r>
            <a:r>
              <a:rPr lang="en-US" b="1" dirty="0"/>
              <a:t>.</a:t>
            </a:r>
          </a:p>
          <a:p>
            <a:r>
              <a:rPr lang="en-US" dirty="0"/>
              <a:t>We share a common water source, plastic waste effects drainage and marine life within our rivers and lakes. This issue affects everyone .There should be a community approach among the counties to embrace government rule of banning plastic bags. To ensure that all countries partake in and enforce the law.</a:t>
            </a:r>
          </a:p>
          <a:p>
            <a:pPr marL="285750" indent="-285750">
              <a:buFont typeface="Arial" panose="020B0604020202020204" pitchFamily="34" charset="0"/>
              <a:buChar char="•"/>
            </a:pPr>
            <a:r>
              <a:rPr lang="en-US" sz="1500" b="1" dirty="0"/>
              <a:t>Communities and Industries opposing the banning of plastic bags.</a:t>
            </a:r>
          </a:p>
          <a:p>
            <a:r>
              <a:rPr lang="en-US" dirty="0"/>
              <a:t>Most plastic bags end up in landfills or as litter and no matter how you tabulate the numbers, plastic bags do not safely break down and it costs money to pick up litter. People and groups against banning plastic bags attempt to diminish the harmful and damaging realities of these facts.</a:t>
            </a:r>
          </a:p>
          <a:p>
            <a:endParaRPr lang="en-US" dirty="0"/>
          </a:p>
        </p:txBody>
      </p:sp>
    </p:spTree>
    <p:extLst>
      <p:ext uri="{BB962C8B-B14F-4D97-AF65-F5344CB8AC3E}">
        <p14:creationId xmlns:p14="http://schemas.microsoft.com/office/powerpoint/2010/main" val="264511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87000">
              <a:srgbClr val="CDE2BE"/>
            </a:gs>
            <a:gs pos="0">
              <a:schemeClr val="accent6">
                <a:lumMod val="0"/>
                <a:lumOff val="100000"/>
              </a:schemeClr>
            </a:gs>
            <a:gs pos="96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a:solidFill>
            <a:schemeClr val="accent3">
              <a:lumMod val="20000"/>
              <a:lumOff val="80000"/>
            </a:schemeClr>
          </a:solidFill>
        </p:spPr>
        <p:txBody>
          <a:bodyPr>
            <a:normAutofit/>
          </a:bodyPr>
          <a:lstStyle/>
          <a:p>
            <a:r>
              <a:rPr lang="en-US" b="1" dirty="0"/>
              <a:t>The HMW questions generated</a:t>
            </a:r>
            <a:endParaRPr lang="en-IN" b="1" dirty="0"/>
          </a:p>
        </p:txBody>
      </p:sp>
      <p:sp>
        <p:nvSpPr>
          <p:cNvPr id="8" name="Content Placeholder 7"/>
          <p:cNvSpPr>
            <a:spLocks noGrp="1"/>
          </p:cNvSpPr>
          <p:nvPr>
            <p:ph sz="quarter" idx="10"/>
          </p:nvPr>
        </p:nvSpPr>
        <p:spPr>
          <a:xfrm>
            <a:off x="539496" y="1435608"/>
            <a:ext cx="7832430" cy="3977640"/>
          </a:xfrm>
          <a:pattFill prst="pct5">
            <a:fgClr>
              <a:schemeClr val="accent3">
                <a:lumMod val="20000"/>
                <a:lumOff val="80000"/>
              </a:schemeClr>
            </a:fgClr>
            <a:bgClr>
              <a:schemeClr val="bg1"/>
            </a:bgClr>
          </a:pattFill>
        </p:spPr>
        <p:txBody>
          <a:bodyPr/>
          <a:lstStyle/>
          <a:p>
            <a:pPr marL="285750" indent="-285750">
              <a:lnSpc>
                <a:spcPct val="200000"/>
              </a:lnSpc>
              <a:buFont typeface="+mj-lt"/>
              <a:buAutoNum type="romanUcPeriod"/>
            </a:pPr>
            <a:r>
              <a:rPr lang="en-US" sz="1600" dirty="0"/>
              <a:t>How might we encourage people to stop using plastic bags?</a:t>
            </a:r>
          </a:p>
          <a:p>
            <a:pPr marL="285750" indent="-285750">
              <a:lnSpc>
                <a:spcPct val="200000"/>
              </a:lnSpc>
              <a:buFont typeface="+mj-lt"/>
              <a:buAutoNum type="romanUcPeriod"/>
            </a:pPr>
            <a:r>
              <a:rPr lang="en-US" sz="1600" dirty="0"/>
              <a:t>How might we use technology in reducing plastic pollution?</a:t>
            </a:r>
          </a:p>
          <a:p>
            <a:pPr marL="285750" indent="-285750">
              <a:lnSpc>
                <a:spcPct val="200000"/>
              </a:lnSpc>
              <a:buFont typeface="+mj-lt"/>
              <a:buAutoNum type="romanUcPeriod"/>
            </a:pPr>
            <a:r>
              <a:rPr lang="en-US" sz="1600" dirty="0"/>
              <a:t>How might we make the community around us aware of the importance of reducing the consumption of plastic?</a:t>
            </a:r>
          </a:p>
          <a:p>
            <a:endParaRPr lang="en-US" dirty="0"/>
          </a:p>
        </p:txBody>
      </p:sp>
    </p:spTree>
    <p:extLst>
      <p:ext uri="{BB962C8B-B14F-4D97-AF65-F5344CB8AC3E}">
        <p14:creationId xmlns:p14="http://schemas.microsoft.com/office/powerpoint/2010/main" val="227013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87000">
              <a:srgbClr val="CDE2BE"/>
            </a:gs>
            <a:gs pos="0">
              <a:schemeClr val="accent6">
                <a:lumMod val="0"/>
                <a:lumOff val="100000"/>
              </a:schemeClr>
            </a:gs>
            <a:gs pos="96000">
              <a:schemeClr val="accent6">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IN" b="1" dirty="0"/>
              <a:t>Brainstorming ideas generated</a:t>
            </a:r>
          </a:p>
        </p:txBody>
      </p:sp>
      <p:sp>
        <p:nvSpPr>
          <p:cNvPr id="3" name="TextBox 2">
            <a:extLst>
              <a:ext uri="{FF2B5EF4-FFF2-40B4-BE49-F238E27FC236}">
                <a16:creationId xmlns:a16="http://schemas.microsoft.com/office/drawing/2014/main" id="{C00D083C-613D-7F0B-4B27-EFF68DB7AB9F}"/>
              </a:ext>
            </a:extLst>
          </p:cNvPr>
          <p:cNvSpPr txBox="1"/>
          <p:nvPr/>
        </p:nvSpPr>
        <p:spPr>
          <a:xfrm>
            <a:off x="5512904" y="1088136"/>
            <a:ext cx="5099901" cy="5205464"/>
          </a:xfrm>
          <a:prstGeom prst="rect">
            <a:avLst/>
          </a:prstGeom>
          <a:solidFill>
            <a:schemeClr val="bg1"/>
          </a:solidFill>
        </p:spPr>
        <p:txBody>
          <a:bodyPr wrap="square" rtlCol="0">
            <a:spAutoFit/>
          </a:bodyPr>
          <a:lstStyle/>
          <a:p>
            <a:pPr>
              <a:lnSpc>
                <a:spcPct val="200000"/>
              </a:lnSpc>
            </a:pPr>
            <a:r>
              <a:rPr lang="en-US" sz="1200" b="1" u="sng" dirty="0"/>
              <a:t>The promising idea</a:t>
            </a:r>
          </a:p>
          <a:p>
            <a:pPr>
              <a:lnSpc>
                <a:spcPct val="200000"/>
              </a:lnSpc>
            </a:pPr>
            <a:r>
              <a:rPr lang="en-US" sz="1200" dirty="0"/>
              <a:t>Designing an electronic billboard that will be installed around the city's streets and include a monitoring system become our major idea. The green indicator for a clean street and a red-light alert icon whenever there is plastic nearby, the automated display will indicate, "Please, there is plastic about; gather it and discard it in the nearest bin."  And “thank you for maintaining the place clean” a green indicator for a safe and clean environment. The inhabitants in the area will be disturbed by the policies' existence, and this approach will increase awareness of the importance of maintaining a clean environment.</a:t>
            </a:r>
          </a:p>
          <a:p>
            <a:pPr>
              <a:lnSpc>
                <a:spcPct val="200000"/>
              </a:lnSpc>
            </a:pPr>
            <a:r>
              <a:rPr lang="en-US" sz="1200" b="1" u="sng" dirty="0"/>
              <a:t>Why this option is better is because;</a:t>
            </a:r>
          </a:p>
          <a:p>
            <a:pPr>
              <a:lnSpc>
                <a:spcPct val="200000"/>
              </a:lnSpc>
            </a:pPr>
            <a:r>
              <a:rPr lang="en-US" sz="1200" dirty="0"/>
              <a:t>•It is my original idea and it has never been applied before by anybody</a:t>
            </a:r>
          </a:p>
          <a:p>
            <a:pPr>
              <a:lnSpc>
                <a:spcPct val="200000"/>
              </a:lnSpc>
            </a:pPr>
            <a:r>
              <a:rPr lang="en-US" sz="1200" dirty="0"/>
              <a:t>•The displays create awareness among the public on environmental conservation</a:t>
            </a:r>
          </a:p>
        </p:txBody>
      </p:sp>
      <p:pic>
        <p:nvPicPr>
          <p:cNvPr id="6" name="Content Placeholder 5">
            <a:extLst>
              <a:ext uri="{FF2B5EF4-FFF2-40B4-BE49-F238E27FC236}">
                <a16:creationId xmlns:a16="http://schemas.microsoft.com/office/drawing/2014/main" id="{A982B811-0665-A1EE-3F11-4FA10A15232B}"/>
              </a:ext>
            </a:extLst>
          </p:cNvPr>
          <p:cNvPicPr>
            <a:picLocks noGrp="1" noChangeAspect="1"/>
          </p:cNvPicPr>
          <p:nvPr>
            <p:ph sz="quarter" idx="10"/>
          </p:nvPr>
        </p:nvPicPr>
        <p:blipFill>
          <a:blip r:embed="rId2"/>
          <a:stretch>
            <a:fillRect/>
          </a:stretch>
        </p:blipFill>
        <p:spPr>
          <a:xfrm>
            <a:off x="1252024" y="1226644"/>
            <a:ext cx="3770143" cy="4858500"/>
          </a:xfrm>
        </p:spPr>
      </p:pic>
    </p:spTree>
    <p:extLst>
      <p:ext uri="{BB962C8B-B14F-4D97-AF65-F5344CB8AC3E}">
        <p14:creationId xmlns:p14="http://schemas.microsoft.com/office/powerpoint/2010/main" val="149873473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{00200093-1CC1-4748-9DCA-61C00349AA85}tf10001108_win32</Template>
  <TotalTime>2244</TotalTime>
  <Words>1780</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Segoe UI</vt:lpstr>
      <vt:lpstr>Segoe UI Light</vt:lpstr>
      <vt:lpstr>Segoe UI Semibold</vt:lpstr>
      <vt:lpstr>Times New Roman</vt:lpstr>
      <vt:lpstr>Wingdings</vt:lpstr>
      <vt:lpstr>WelcomeDoc</vt:lpstr>
      <vt:lpstr>Assessment 2.  Emerging Response Design Solution</vt:lpstr>
      <vt:lpstr>ACKNOWLEDGEMENT</vt:lpstr>
      <vt:lpstr>Abstract</vt:lpstr>
      <vt:lpstr>Introduction / Motivation</vt:lpstr>
      <vt:lpstr>Objectives</vt:lpstr>
      <vt:lpstr>Methodology</vt:lpstr>
      <vt:lpstr>Themes and headlines generated.</vt:lpstr>
      <vt:lpstr>The HMW questions generated</vt:lpstr>
      <vt:lpstr>Brainstorming ideas generated</vt:lpstr>
      <vt:lpstr>Prototyping</vt:lpstr>
      <vt:lpstr>Feedback</vt:lpstr>
      <vt:lpstr>Table of  Feedback:</vt:lpstr>
      <vt:lpstr>Comments from users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Daniel Longino</cp:lastModifiedBy>
  <cp:revision>190</cp:revision>
  <dcterms:created xsi:type="dcterms:W3CDTF">2021-11-16T04:37:44Z</dcterms:created>
  <dcterms:modified xsi:type="dcterms:W3CDTF">2023-08-02T11:58:39Z</dcterms:modified>
  <cp:version/>
</cp:coreProperties>
</file>