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91540"/>
  </p:normalViewPr>
  <p:slideViewPr>
    <p:cSldViewPr snapToGrid="0" snapToObjects="1">
      <p:cViewPr varScale="1">
        <p:scale>
          <a:sx n="85" d="100"/>
          <a:sy n="85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9F7B-1BC2-5244-BF9C-323845457291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63DD-0CE2-8746-8E51-E6236880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9F7B-1BC2-5244-BF9C-323845457291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63DD-0CE2-8746-8E51-E6236880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9F7B-1BC2-5244-BF9C-323845457291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63DD-0CE2-8746-8E51-E6236880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9F7B-1BC2-5244-BF9C-323845457291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63DD-0CE2-8746-8E51-E6236880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9F7B-1BC2-5244-BF9C-323845457291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63DD-0CE2-8746-8E51-E6236880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9F7B-1BC2-5244-BF9C-323845457291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63DD-0CE2-8746-8E51-E6236880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9F7B-1BC2-5244-BF9C-323845457291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63DD-0CE2-8746-8E51-E6236880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9F7B-1BC2-5244-BF9C-323845457291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63DD-0CE2-8746-8E51-E6236880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9F7B-1BC2-5244-BF9C-323845457291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63DD-0CE2-8746-8E51-E6236880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9F7B-1BC2-5244-BF9C-323845457291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63DD-0CE2-8746-8E51-E6236880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9F7B-1BC2-5244-BF9C-323845457291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63DD-0CE2-8746-8E51-E6236880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A9F7B-1BC2-5244-BF9C-323845457291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63DD-0CE2-8746-8E51-E6236880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Cluster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Analysis v2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81000"/>
            <a:ext cx="7144512" cy="608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3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222222"/>
                </a:solidFill>
                <a:effectLst/>
                <a:latin typeface="Arial" charset="0"/>
                <a:ea typeface="Times New Roman" charset="0"/>
                <a:cs typeface="Times New Roman" charset="0"/>
              </a:rPr>
              <a:t>Cluster 1: "Hard-Core Cyclists” </a:t>
            </a:r>
            <a:br>
              <a:rPr lang="en-US" sz="3200" b="1" dirty="0" smtClean="0">
                <a:solidFill>
                  <a:srgbClr val="222222"/>
                </a:solidFill>
                <a:effectLst/>
                <a:latin typeface="Arial" charset="0"/>
                <a:ea typeface="Times New Roman" charset="0"/>
                <a:cs typeface="Times New Roman" charset="0"/>
              </a:rPr>
            </a:br>
            <a:r>
              <a:rPr lang="en-US" sz="3200" b="1" dirty="0" smtClean="0">
                <a:solidFill>
                  <a:srgbClr val="222222"/>
                </a:solidFill>
                <a:effectLst/>
                <a:latin typeface="Arial" charset="0"/>
                <a:ea typeface="Times New Roman" charset="0"/>
                <a:cs typeface="Times New Roman" charset="0"/>
              </a:rPr>
              <a:t>(11% of respondents)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</a:t>
            </a:r>
            <a:r>
              <a:rPr lang="en-US" b="1" dirty="0" smtClean="0"/>
              <a:t>ardcore </a:t>
            </a:r>
            <a:r>
              <a:rPr lang="en-US" b="1" dirty="0"/>
              <a:t>Cyclists </a:t>
            </a:r>
            <a:r>
              <a:rPr lang="en-US" dirty="0" smtClean="0"/>
              <a:t>(</a:t>
            </a:r>
            <a:r>
              <a:rPr lang="en-US" b="1" dirty="0" smtClean="0"/>
              <a:t>"</a:t>
            </a:r>
            <a:r>
              <a:rPr lang="en-US" b="1" dirty="0"/>
              <a:t>Dedicated </a:t>
            </a:r>
            <a:r>
              <a:rPr lang="en-US" b="1" dirty="0" smtClean="0"/>
              <a:t>Cyclists”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Less </a:t>
            </a:r>
            <a:r>
              <a:rPr lang="en-US" dirty="0"/>
              <a:t>likely to be bothered by inclement weather or effort</a:t>
            </a:r>
          </a:p>
          <a:p>
            <a:r>
              <a:rPr lang="en-US" dirty="0" smtClean="0"/>
              <a:t>Less </a:t>
            </a:r>
            <a:r>
              <a:rPr lang="en-US" dirty="0"/>
              <a:t>likely for time/efficiency to be a concern</a:t>
            </a:r>
          </a:p>
          <a:p>
            <a:r>
              <a:rPr lang="en-US" dirty="0" smtClean="0"/>
              <a:t>Slightly </a:t>
            </a:r>
            <a:r>
              <a:rPr lang="en-US" dirty="0"/>
              <a:t>more likely to avoid cars </a:t>
            </a:r>
          </a:p>
          <a:p>
            <a:r>
              <a:rPr lang="en-US" dirty="0" smtClean="0"/>
              <a:t>More </a:t>
            </a:r>
            <a:r>
              <a:rPr lang="en-US" dirty="0"/>
              <a:t>likely to be concerned with route infrastructure</a:t>
            </a:r>
          </a:p>
          <a:p>
            <a:r>
              <a:rPr lang="en-US" dirty="0" smtClean="0"/>
              <a:t>Slightly </a:t>
            </a:r>
            <a:r>
              <a:rPr lang="en-US" dirty="0"/>
              <a:t>more likely to experience peer or institutional encouragement</a:t>
            </a:r>
          </a:p>
          <a:p>
            <a:r>
              <a:rPr lang="en-US" dirty="0" smtClean="0"/>
              <a:t>More </a:t>
            </a:r>
            <a:r>
              <a:rPr lang="en-US" dirty="0"/>
              <a:t>likely to enjoy cycling and identify with cycling culture</a:t>
            </a:r>
          </a:p>
          <a:p>
            <a:r>
              <a:rPr lang="en-US" dirty="0" smtClean="0"/>
              <a:t>More </a:t>
            </a:r>
            <a:r>
              <a:rPr lang="en-US" dirty="0"/>
              <a:t>likely to have had parental encouragement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8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406400"/>
            <a:ext cx="10326624" cy="604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Cluster 2: "Dedicated 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</a:rPr>
              <a:t>Lone-Wolves” </a:t>
            </a:r>
            <a:br>
              <a:rPr lang="en-US" sz="32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3200" b="1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39% of respondents)</a:t>
            </a:r>
            <a:r>
              <a:rPr lang="en-US" sz="3200" b="1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Dedicate </a:t>
            </a:r>
            <a:r>
              <a:rPr lang="en-US" b="1" dirty="0"/>
              <a:t>Lone-Wolves </a:t>
            </a:r>
            <a:r>
              <a:rPr lang="en-US" dirty="0" smtClean="0"/>
              <a:t>(</a:t>
            </a:r>
            <a:r>
              <a:rPr lang="en-US" b="1" dirty="0" smtClean="0"/>
              <a:t>"</a:t>
            </a:r>
            <a:r>
              <a:rPr lang="en-US" b="1" dirty="0"/>
              <a:t>Path-Using </a:t>
            </a:r>
            <a:r>
              <a:rPr lang="en-US" b="1" dirty="0" smtClean="0"/>
              <a:t>Cyclists”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dirty="0" smtClean="0"/>
              <a:t>Less </a:t>
            </a:r>
            <a:r>
              <a:rPr lang="en-US" dirty="0"/>
              <a:t>likely to be bothered by inclement weather or </a:t>
            </a:r>
            <a:r>
              <a:rPr lang="en-US" dirty="0" smtClean="0"/>
              <a:t>effort</a:t>
            </a:r>
          </a:p>
          <a:p>
            <a:r>
              <a:rPr lang="en-US" dirty="0" smtClean="0"/>
              <a:t>More </a:t>
            </a:r>
            <a:r>
              <a:rPr lang="en-US" dirty="0"/>
              <a:t>likely for time/efficiency to be a </a:t>
            </a:r>
            <a:r>
              <a:rPr lang="en-US" dirty="0" smtClean="0"/>
              <a:t>concern</a:t>
            </a:r>
          </a:p>
          <a:p>
            <a:r>
              <a:rPr lang="en-US" dirty="0" smtClean="0"/>
              <a:t>More </a:t>
            </a:r>
            <a:r>
              <a:rPr lang="en-US" dirty="0"/>
              <a:t>likely to avoid cars 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likely to be concerned with route </a:t>
            </a:r>
            <a:r>
              <a:rPr lang="en-US" dirty="0" smtClean="0"/>
              <a:t>infrastructure</a:t>
            </a:r>
          </a:p>
          <a:p>
            <a:r>
              <a:rPr lang="en-US" dirty="0" smtClean="0"/>
              <a:t>More </a:t>
            </a:r>
            <a:r>
              <a:rPr lang="en-US" dirty="0"/>
              <a:t>likely to experience peer or institutional </a:t>
            </a:r>
            <a:r>
              <a:rPr lang="en-US" dirty="0" smtClean="0"/>
              <a:t>encouragement</a:t>
            </a:r>
          </a:p>
          <a:p>
            <a:r>
              <a:rPr lang="en-US" dirty="0" smtClean="0"/>
              <a:t>More </a:t>
            </a:r>
            <a:r>
              <a:rPr lang="en-US" dirty="0"/>
              <a:t>likely to enjoy cycling and identify with cycling </a:t>
            </a:r>
            <a:r>
              <a:rPr lang="en-US" dirty="0" smtClean="0"/>
              <a:t>culture</a:t>
            </a:r>
          </a:p>
          <a:p>
            <a:r>
              <a:rPr lang="en-US" dirty="0" smtClean="0"/>
              <a:t>More </a:t>
            </a:r>
            <a:r>
              <a:rPr lang="en-US" dirty="0"/>
              <a:t>likely to have had parental encouragement</a:t>
            </a:r>
            <a:r>
              <a:rPr lang="en-US" dirty="0"/>
              <a:t>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406400"/>
            <a:ext cx="10326624" cy="604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Cluster 3: "Fair-Weather 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</a:rPr>
              <a:t>Cyclists”</a:t>
            </a:r>
            <a:br>
              <a:rPr lang="en-US" sz="32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3200" b="1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47% of respondents)</a:t>
            </a:r>
            <a:r>
              <a:rPr lang="en-US" sz="320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Fair Weather Cyclists </a:t>
            </a:r>
            <a:r>
              <a:rPr lang="en-US" dirty="0" smtClean="0"/>
              <a:t>(</a:t>
            </a:r>
            <a:r>
              <a:rPr lang="en-US" b="1" dirty="0" smtClean="0"/>
              <a:t>"</a:t>
            </a:r>
            <a:r>
              <a:rPr lang="en-US" b="1" dirty="0" err="1"/>
              <a:t>Fairweather</a:t>
            </a:r>
            <a:r>
              <a:rPr lang="en-US" b="1" dirty="0"/>
              <a:t> </a:t>
            </a:r>
            <a:r>
              <a:rPr lang="en-US" b="1" dirty="0" err="1" smtClean="0"/>
              <a:t>Utilitarians</a:t>
            </a:r>
            <a:r>
              <a:rPr lang="en-US" b="1" dirty="0" smtClean="0"/>
              <a:t>”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More </a:t>
            </a:r>
            <a:r>
              <a:rPr lang="en-US" dirty="0"/>
              <a:t>likely to be bothered by inclement weather or </a:t>
            </a:r>
            <a:r>
              <a:rPr lang="en-US" dirty="0" smtClean="0"/>
              <a:t>effort</a:t>
            </a:r>
          </a:p>
          <a:p>
            <a:r>
              <a:rPr lang="en-US" dirty="0" smtClean="0"/>
              <a:t>Less </a:t>
            </a:r>
            <a:r>
              <a:rPr lang="en-US" dirty="0"/>
              <a:t>likely for time/efficiency to be a </a:t>
            </a:r>
            <a:r>
              <a:rPr lang="en-US" dirty="0" smtClean="0"/>
              <a:t>concern</a:t>
            </a:r>
          </a:p>
          <a:p>
            <a:r>
              <a:rPr lang="en-US" dirty="0" smtClean="0"/>
              <a:t>Less </a:t>
            </a:r>
            <a:r>
              <a:rPr lang="en-US" dirty="0"/>
              <a:t>likely to avoid cars </a:t>
            </a:r>
            <a:endParaRPr lang="en-US" dirty="0" smtClean="0"/>
          </a:p>
          <a:p>
            <a:r>
              <a:rPr lang="en-US" dirty="0" smtClean="0"/>
              <a:t>Less </a:t>
            </a:r>
            <a:r>
              <a:rPr lang="en-US" dirty="0"/>
              <a:t>likely to be concerned with route </a:t>
            </a:r>
            <a:r>
              <a:rPr lang="en-US" dirty="0" smtClean="0"/>
              <a:t>infrastructure</a:t>
            </a:r>
            <a:endParaRPr lang="en-US" dirty="0"/>
          </a:p>
          <a:p>
            <a:r>
              <a:rPr lang="en-US" dirty="0" smtClean="0"/>
              <a:t>Less </a:t>
            </a:r>
            <a:r>
              <a:rPr lang="en-US" dirty="0"/>
              <a:t>likely to experience peer or institutional </a:t>
            </a:r>
            <a:r>
              <a:rPr lang="en-US" dirty="0" smtClean="0"/>
              <a:t>encouragement</a:t>
            </a:r>
          </a:p>
          <a:p>
            <a:r>
              <a:rPr lang="en-US" dirty="0" smtClean="0"/>
              <a:t>Less </a:t>
            </a:r>
            <a:r>
              <a:rPr lang="en-US" dirty="0"/>
              <a:t>likely to enjoy cycling and identify with cycling </a:t>
            </a:r>
            <a:r>
              <a:rPr lang="en-US" dirty="0" smtClean="0"/>
              <a:t>culture</a:t>
            </a:r>
            <a:endParaRPr lang="en-US" dirty="0"/>
          </a:p>
          <a:p>
            <a:r>
              <a:rPr lang="en-US" dirty="0" smtClean="0"/>
              <a:t>Less </a:t>
            </a:r>
            <a:r>
              <a:rPr lang="en-US" dirty="0"/>
              <a:t>likely to have had parental encouragement</a:t>
            </a:r>
          </a:p>
        </p:txBody>
      </p:sp>
    </p:spTree>
    <p:extLst>
      <p:ext uri="{BB962C8B-B14F-4D97-AF65-F5344CB8AC3E}">
        <p14:creationId xmlns:p14="http://schemas.microsoft.com/office/powerpoint/2010/main" val="106395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406400"/>
            <a:ext cx="10326624" cy="604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Cluster 4: "Social 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</a:rPr>
              <a:t>Cyclists” </a:t>
            </a:r>
            <a:br>
              <a:rPr lang="en-US" sz="32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3200" b="1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3% of respondents)</a:t>
            </a:r>
            <a:r>
              <a:rPr lang="en-US" sz="320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Social Cyclists </a:t>
            </a:r>
            <a:r>
              <a:rPr lang="en-US" dirty="0" smtClean="0"/>
              <a:t>(</a:t>
            </a:r>
            <a:r>
              <a:rPr lang="en-US" b="1" dirty="0" smtClean="0"/>
              <a:t>"</a:t>
            </a:r>
            <a:r>
              <a:rPr lang="en-US" b="1" dirty="0"/>
              <a:t>Leisure </a:t>
            </a:r>
            <a:r>
              <a:rPr lang="en-US" b="1" dirty="0" smtClean="0"/>
              <a:t>Cyclists”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Much </a:t>
            </a:r>
            <a:r>
              <a:rPr lang="en-US" dirty="0"/>
              <a:t>more likely to be bothered by inclement weather or </a:t>
            </a:r>
            <a:r>
              <a:rPr lang="en-US" dirty="0" smtClean="0"/>
              <a:t>effort</a:t>
            </a:r>
          </a:p>
          <a:p>
            <a:r>
              <a:rPr lang="en-US" dirty="0" smtClean="0"/>
              <a:t>Much </a:t>
            </a:r>
            <a:r>
              <a:rPr lang="en-US" dirty="0"/>
              <a:t>less likely for time/efficiency to be a </a:t>
            </a:r>
            <a:r>
              <a:rPr lang="en-US" dirty="0" smtClean="0"/>
              <a:t>concern</a:t>
            </a:r>
          </a:p>
          <a:p>
            <a:r>
              <a:rPr lang="en-US" dirty="0" smtClean="0"/>
              <a:t>Much </a:t>
            </a:r>
            <a:r>
              <a:rPr lang="en-US" dirty="0"/>
              <a:t>less likely to avoid cars </a:t>
            </a:r>
            <a:endParaRPr lang="en-US" dirty="0" smtClean="0"/>
          </a:p>
          <a:p>
            <a:r>
              <a:rPr lang="en-US" dirty="0" smtClean="0"/>
              <a:t>Less </a:t>
            </a:r>
            <a:r>
              <a:rPr lang="en-US" dirty="0"/>
              <a:t>likely to be concerned with route </a:t>
            </a:r>
            <a:r>
              <a:rPr lang="en-US" dirty="0" smtClean="0"/>
              <a:t>infrastructure</a:t>
            </a:r>
          </a:p>
          <a:p>
            <a:r>
              <a:rPr lang="en-US" dirty="0" smtClean="0"/>
              <a:t>Less </a:t>
            </a:r>
            <a:r>
              <a:rPr lang="en-US" dirty="0"/>
              <a:t>likely to experience peer or institutional </a:t>
            </a:r>
            <a:r>
              <a:rPr lang="en-US" dirty="0" smtClean="0"/>
              <a:t>encouragement</a:t>
            </a:r>
          </a:p>
          <a:p>
            <a:r>
              <a:rPr lang="en-US" dirty="0" smtClean="0"/>
              <a:t>Less </a:t>
            </a:r>
            <a:r>
              <a:rPr lang="en-US" dirty="0"/>
              <a:t>likely to enjoy cycling and identify with cycling </a:t>
            </a:r>
            <a:r>
              <a:rPr lang="en-US" dirty="0" smtClean="0"/>
              <a:t>culture</a:t>
            </a:r>
          </a:p>
          <a:p>
            <a:r>
              <a:rPr lang="en-US" dirty="0" smtClean="0"/>
              <a:t>Much </a:t>
            </a:r>
            <a:r>
              <a:rPr lang="en-US" dirty="0"/>
              <a:t>less likely to have had parental encouragement</a:t>
            </a:r>
            <a:r>
              <a:rPr lang="en-US" dirty="0"/>
              <a:t>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8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406400"/>
            <a:ext cx="10326624" cy="604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5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6741</TotalTime>
  <Words>40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Times New Roman</vt:lpstr>
      <vt:lpstr>Arial</vt:lpstr>
      <vt:lpstr>Office Theme</vt:lpstr>
      <vt:lpstr>Cluster Analysis v2</vt:lpstr>
      <vt:lpstr>Cluster 1: "Hard-Core Cyclists”  (11% of respondents)</vt:lpstr>
      <vt:lpstr>PowerPoint Presentation</vt:lpstr>
      <vt:lpstr>Cluster 2: "Dedicated Lone-Wolves”  (39% of respondents) </vt:lpstr>
      <vt:lpstr>PowerPoint Presentation</vt:lpstr>
      <vt:lpstr>Cluster 3: "Fair-Weather Cyclists” (47% of respondents) </vt:lpstr>
      <vt:lpstr>PowerPoint Presentation</vt:lpstr>
      <vt:lpstr>Cluster 4: "Social Cyclists”  (3% of respondents)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2016-10-19T23:24:52Z</dcterms:created>
  <dcterms:modified xsi:type="dcterms:W3CDTF">2016-10-26T14:17:40Z</dcterms:modified>
</cp:coreProperties>
</file>