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70" r:id="rId4"/>
    <p:sldId id="273" r:id="rId5"/>
    <p:sldId id="274" r:id="rId6"/>
    <p:sldId id="271" r:id="rId7"/>
    <p:sldId id="272" r:id="rId8"/>
    <p:sldId id="275" r:id="rId9"/>
    <p:sldId id="276" r:id="rId10"/>
    <p:sldId id="277" r:id="rId11"/>
    <p:sldId id="279"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599" autoAdjust="0"/>
  </p:normalViewPr>
  <p:slideViewPr>
    <p:cSldViewPr>
      <p:cViewPr varScale="1">
        <p:scale>
          <a:sx n="78" d="100"/>
          <a:sy n="78" d="100"/>
        </p:scale>
        <p:origin x="264" y="9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5/22/2021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5/22/2021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5/22/2021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5/22/2021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5/22/2021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i="1" dirty="0"/>
              <a:t>Introduction to data base checkpoint</a:t>
            </a:r>
            <a:endParaRPr lang="fr-FR" b="1" i="1" dirty="0"/>
          </a:p>
        </p:txBody>
      </p:sp>
      <p:sp>
        <p:nvSpPr>
          <p:cNvPr id="3" name="Subtitle 2"/>
          <p:cNvSpPr>
            <a:spLocks noGrp="1"/>
          </p:cNvSpPr>
          <p:nvPr>
            <p:ph type="subTitle" idx="1"/>
          </p:nvPr>
        </p:nvSpPr>
        <p:spPr/>
        <p:txBody>
          <a:bodyPr/>
          <a:lstStyle/>
          <a:p>
            <a:r>
              <a:rPr lang="fr-FR" i="1" dirty="0" err="1"/>
              <a:t>Presented</a:t>
            </a:r>
            <a:r>
              <a:rPr lang="fr-FR" i="1" dirty="0"/>
              <a:t> By </a:t>
            </a:r>
            <a:r>
              <a:rPr lang="fr-FR" dirty="0"/>
              <a:t>: </a:t>
            </a:r>
            <a:r>
              <a:rPr lang="fr-FR" dirty="0" smtClean="0"/>
              <a:t>Amel Kemala</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6" y="620688"/>
            <a:ext cx="9143998" cy="1020762"/>
          </a:xfrm>
        </p:spPr>
        <p:txBody>
          <a:bodyPr/>
          <a:lstStyle/>
          <a:p>
            <a:r>
              <a:rPr lang="en-US" b="1" dirty="0"/>
              <a:t>What’s the difference?</a:t>
            </a:r>
            <a:br>
              <a:rPr lang="en-US" b="1" dirty="0"/>
            </a:br>
            <a:endParaRPr lang="fr-FR" dirty="0"/>
          </a:p>
        </p:txBody>
      </p:sp>
      <p:sp>
        <p:nvSpPr>
          <p:cNvPr id="3" name="Content Placeholder 2"/>
          <p:cNvSpPr>
            <a:spLocks noGrp="1"/>
          </p:cNvSpPr>
          <p:nvPr>
            <p:ph idx="1"/>
          </p:nvPr>
        </p:nvSpPr>
        <p:spPr/>
        <p:txBody>
          <a:bodyPr/>
          <a:lstStyle/>
          <a:p>
            <a:r>
              <a:rPr lang="en-US" dirty="0" smtClean="0"/>
              <a:t>PostgreSQL</a:t>
            </a:r>
            <a:r>
              <a:rPr lang="en-US" dirty="0"/>
              <a:t>,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endParaRPr lang="fr-FR" dirty="0"/>
          </a:p>
        </p:txBody>
      </p:sp>
    </p:spTree>
    <p:extLst>
      <p:ext uri="{BB962C8B-B14F-4D97-AF65-F5344CB8AC3E}">
        <p14:creationId xmlns:p14="http://schemas.microsoft.com/office/powerpoint/2010/main" val="114131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02600254"/>
              </p:ext>
            </p:extLst>
          </p:nvPr>
        </p:nvGraphicFramePr>
        <p:xfrm>
          <a:off x="117750" y="260648"/>
          <a:ext cx="11953325" cy="6408710"/>
        </p:xfrm>
        <a:graphic>
          <a:graphicData uri="http://schemas.openxmlformats.org/drawingml/2006/table">
            <a:tbl>
              <a:tblPr/>
              <a:tblGrid>
                <a:gridCol w="2390665">
                  <a:extLst>
                    <a:ext uri="{9D8B030D-6E8A-4147-A177-3AD203B41FA5}">
                      <a16:colId xmlns:a16="http://schemas.microsoft.com/office/drawing/2014/main" val="1135088610"/>
                    </a:ext>
                  </a:extLst>
                </a:gridCol>
                <a:gridCol w="2390665">
                  <a:extLst>
                    <a:ext uri="{9D8B030D-6E8A-4147-A177-3AD203B41FA5}">
                      <a16:colId xmlns:a16="http://schemas.microsoft.com/office/drawing/2014/main" val="939621979"/>
                    </a:ext>
                  </a:extLst>
                </a:gridCol>
                <a:gridCol w="2390665">
                  <a:extLst>
                    <a:ext uri="{9D8B030D-6E8A-4147-A177-3AD203B41FA5}">
                      <a16:colId xmlns:a16="http://schemas.microsoft.com/office/drawing/2014/main" val="2663055266"/>
                    </a:ext>
                  </a:extLst>
                </a:gridCol>
                <a:gridCol w="2390665">
                  <a:extLst>
                    <a:ext uri="{9D8B030D-6E8A-4147-A177-3AD203B41FA5}">
                      <a16:colId xmlns:a16="http://schemas.microsoft.com/office/drawing/2014/main" val="3267936230"/>
                    </a:ext>
                  </a:extLst>
                </a:gridCol>
                <a:gridCol w="2390665">
                  <a:extLst>
                    <a:ext uri="{9D8B030D-6E8A-4147-A177-3AD203B41FA5}">
                      <a16:colId xmlns:a16="http://schemas.microsoft.com/office/drawing/2014/main" val="2495760559"/>
                    </a:ext>
                  </a:extLst>
                </a:gridCol>
              </a:tblGrid>
              <a:tr h="310898">
                <a:tc>
                  <a:txBody>
                    <a:bodyPr/>
                    <a:lstStyle/>
                    <a:p>
                      <a:pPr fontAlgn="ctr"/>
                      <a:endParaRPr lang="fr-FR" sz="1100">
                        <a:solidFill>
                          <a:schemeClr val="bg1">
                            <a:lumMod val="95000"/>
                            <a:lumOff val="5000"/>
                          </a:schemeClr>
                        </a:solidFill>
                        <a:effectLst/>
                        <a:latin typeface="Lato"/>
                      </a:endParaRP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dirty="0">
                          <a:solidFill>
                            <a:schemeClr val="bg1">
                              <a:lumMod val="95000"/>
                              <a:lumOff val="5000"/>
                            </a:schemeClr>
                          </a:solidFill>
                          <a:effectLst/>
                          <a:latin typeface="Lato"/>
                        </a:rPr>
                        <a:t>SQL Server</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latin typeface="Lato"/>
                        </a:rPr>
                        <a:t>MySQL</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latin typeface="Lato"/>
                        </a:rPr>
                        <a:t>PostgreSQL</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latin typeface="Lato"/>
                        </a:rPr>
                        <a:t>SQLite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607407611"/>
                  </a:ext>
                </a:extLst>
              </a:tr>
              <a:tr h="546033">
                <a:tc>
                  <a:txBody>
                    <a:bodyPr/>
                    <a:lstStyle/>
                    <a:p>
                      <a:pPr fontAlgn="ctr"/>
                      <a:r>
                        <a:rPr lang="fr-FR" sz="1100">
                          <a:solidFill>
                            <a:schemeClr val="bg1">
                              <a:lumMod val="95000"/>
                              <a:lumOff val="5000"/>
                            </a:schemeClr>
                          </a:solidFill>
                          <a:effectLst/>
                        </a:rPr>
                        <a:t>SELECT ...</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Select [col1], [col2]</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dirty="0">
                          <a:solidFill>
                            <a:schemeClr val="bg1">
                              <a:lumMod val="95000"/>
                              <a:lumOff val="5000"/>
                            </a:schemeClr>
                          </a:solidFill>
                          <a:effectLst/>
                        </a:rPr>
                        <a:t>SELECT col1, col2</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SELECT col1, col2</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SELECT col1, col2</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131877535"/>
                  </a:ext>
                </a:extLst>
              </a:tr>
              <a:tr h="1486571">
                <a:tc>
                  <a:txBody>
                    <a:bodyPr/>
                    <a:lstStyle/>
                    <a:p>
                      <a:pPr fontAlgn="ctr"/>
                      <a:r>
                        <a:rPr lang="en-US" sz="1100" dirty="0">
                          <a:solidFill>
                            <a:schemeClr val="bg1">
                              <a:lumMod val="95000"/>
                              <a:lumOff val="5000"/>
                            </a:schemeClr>
                          </a:solidFill>
                          <a:effectLst/>
                        </a:rPr>
                        <a:t>Data from tables is case sensitive?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100">
                          <a:solidFill>
                            <a:schemeClr val="bg1">
                              <a:lumMod val="95000"/>
                              <a:lumOff val="5000"/>
                            </a:schemeClr>
                          </a:solidFill>
                          <a:effectLst/>
                        </a:rPr>
                        <a:t>Yes WHERE name = ‘John’ Or WHERE name = ‘john’ are not the same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100">
                          <a:solidFill>
                            <a:schemeClr val="bg1">
                              <a:lumMod val="95000"/>
                              <a:lumOff val="5000"/>
                            </a:schemeClr>
                          </a:solidFill>
                          <a:effectLst/>
                        </a:rPr>
                        <a:t>No WHERE name = ‘John’ Or WHERE name = ‘john’ are the same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100">
                          <a:solidFill>
                            <a:schemeClr val="bg1">
                              <a:lumMod val="95000"/>
                              <a:lumOff val="5000"/>
                            </a:schemeClr>
                          </a:solidFill>
                          <a:effectLst/>
                        </a:rPr>
                        <a:t>Yes WHERE name = ‘John’ Or WHERE name = ‘john’ are not the same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100">
                          <a:solidFill>
                            <a:schemeClr val="bg1">
                              <a:lumMod val="95000"/>
                              <a:lumOff val="5000"/>
                            </a:schemeClr>
                          </a:solidFill>
                          <a:effectLst/>
                        </a:rPr>
                        <a:t>Yes WHERE name = ‘John’ Or WHERE name = ‘john’ are not the same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2430018492"/>
                  </a:ext>
                </a:extLst>
              </a:tr>
              <a:tr h="781167">
                <a:tc>
                  <a:txBody>
                    <a:bodyPr/>
                    <a:lstStyle/>
                    <a:p>
                      <a:pPr fontAlgn="ctr"/>
                      <a:r>
                        <a:rPr lang="fr-FR" sz="1100" dirty="0" err="1">
                          <a:solidFill>
                            <a:schemeClr val="bg1">
                              <a:lumMod val="95000"/>
                              <a:lumOff val="5000"/>
                            </a:schemeClr>
                          </a:solidFill>
                          <a:effectLst/>
                        </a:rPr>
                        <a:t>Using</a:t>
                      </a:r>
                      <a:r>
                        <a:rPr lang="fr-FR" sz="1100" dirty="0">
                          <a:solidFill>
                            <a:schemeClr val="bg1">
                              <a:lumMod val="95000"/>
                              <a:lumOff val="5000"/>
                            </a:schemeClr>
                          </a:solidFill>
                          <a:effectLst/>
                        </a:rPr>
                        <a:t> </a:t>
                      </a:r>
                      <a:r>
                        <a:rPr lang="fr-FR" sz="1100" dirty="0" err="1">
                          <a:solidFill>
                            <a:schemeClr val="bg1">
                              <a:lumMod val="95000"/>
                              <a:lumOff val="5000"/>
                            </a:schemeClr>
                          </a:solidFill>
                          <a:effectLst/>
                        </a:rPr>
                        <a:t>quotation</a:t>
                      </a:r>
                      <a:r>
                        <a:rPr lang="fr-FR" sz="1100" dirty="0">
                          <a:solidFill>
                            <a:schemeClr val="bg1">
                              <a:lumMod val="95000"/>
                              <a:lumOff val="5000"/>
                            </a:schemeClr>
                          </a:solidFill>
                          <a:effectLst/>
                        </a:rPr>
                        <a:t> marks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name = ‘John’ only</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100">
                          <a:solidFill>
                            <a:schemeClr val="bg1">
                              <a:lumMod val="95000"/>
                              <a:lumOff val="5000"/>
                            </a:schemeClr>
                          </a:solidFill>
                          <a:effectLst/>
                        </a:rPr>
                        <a:t>name = ‘John’ or name = “John”</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name = ‘John’ only</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100">
                          <a:solidFill>
                            <a:schemeClr val="bg1">
                              <a:lumMod val="95000"/>
                              <a:lumOff val="5000"/>
                            </a:schemeClr>
                          </a:solidFill>
                          <a:effectLst/>
                        </a:rPr>
                        <a:t>name = ‘John’ or name = “John”</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377495862"/>
                  </a:ext>
                </a:extLst>
              </a:tr>
              <a:tr h="781167">
                <a:tc>
                  <a:txBody>
                    <a:bodyPr/>
                    <a:lstStyle/>
                    <a:p>
                      <a:pPr fontAlgn="ctr"/>
                      <a:r>
                        <a:rPr lang="en-US" sz="1100">
                          <a:solidFill>
                            <a:schemeClr val="bg1">
                              <a:lumMod val="95000"/>
                              <a:lumOff val="5000"/>
                            </a:schemeClr>
                          </a:solidFill>
                          <a:effectLst/>
                        </a:rPr>
                        <a:t>Aliases for columns and tables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dirty="0">
                          <a:solidFill>
                            <a:schemeClr val="bg1">
                              <a:lumMod val="95000"/>
                              <a:lumOff val="5000"/>
                            </a:schemeClr>
                          </a:solidFill>
                          <a:effectLst/>
                        </a:rPr>
                        <a:t>SELECT AVG(col1)=avg1</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rPr>
                        <a:t>SELECT AVG(col1) AS avg1</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rPr>
                        <a:t>SELECT AVG(col1) AS avg1</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dirty="0">
                          <a:solidFill>
                            <a:schemeClr val="bg1">
                              <a:lumMod val="95000"/>
                              <a:lumOff val="5000"/>
                            </a:schemeClr>
                          </a:solidFill>
                          <a:effectLst/>
                        </a:rPr>
                        <a:t>SELECT AVG(col1) AS avg1</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618676687"/>
                  </a:ext>
                </a:extLst>
              </a:tr>
              <a:tr h="1251437">
                <a:tc>
                  <a:txBody>
                    <a:bodyPr/>
                    <a:lstStyle/>
                    <a:p>
                      <a:pPr fontAlgn="ctr"/>
                      <a:r>
                        <a:rPr lang="fr-FR" sz="1100">
                          <a:solidFill>
                            <a:schemeClr val="bg1">
                              <a:lumMod val="95000"/>
                              <a:lumOff val="5000"/>
                            </a:schemeClr>
                          </a:solidFill>
                          <a:effectLst/>
                        </a:rPr>
                        <a:t>Working with dates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GETDATE() DATEPART()</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dirty="0">
                          <a:solidFill>
                            <a:schemeClr val="bg1">
                              <a:lumMod val="95000"/>
                              <a:lumOff val="5000"/>
                            </a:schemeClr>
                          </a:solidFill>
                          <a:effectLst/>
                        </a:rPr>
                        <a:t>CURDATE() CURTIME() EXTRACT()</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CURRENT_DATE() CURRENT_TIME() EXTRACT()</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100">
                          <a:solidFill>
                            <a:schemeClr val="bg1">
                              <a:lumMod val="95000"/>
                              <a:lumOff val="5000"/>
                            </a:schemeClr>
                          </a:solidFill>
                          <a:effectLst/>
                        </a:rPr>
                        <a:t>DATE(‘now’) strftime()</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2075290567"/>
                  </a:ext>
                </a:extLst>
              </a:tr>
              <a:tr h="1251437">
                <a:tc>
                  <a:txBody>
                    <a:bodyPr/>
                    <a:lstStyle/>
                    <a:p>
                      <a:pPr fontAlgn="ctr"/>
                      <a:r>
                        <a:rPr lang="en-US" sz="1100">
                          <a:solidFill>
                            <a:schemeClr val="bg1">
                              <a:lumMod val="95000"/>
                              <a:lumOff val="5000"/>
                            </a:schemeClr>
                          </a:solidFill>
                          <a:effectLst/>
                        </a:rPr>
                        <a:t>Window functions i.e., OVER(), PARTITION BY()</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rPr>
                        <a:t>Yes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rPr>
                        <a:t>Yes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100">
                          <a:solidFill>
                            <a:schemeClr val="bg1">
                              <a:lumMod val="95000"/>
                              <a:lumOff val="5000"/>
                            </a:schemeClr>
                          </a:solidFill>
                          <a:effectLst/>
                        </a:rPr>
                        <a:t>Yes</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100" dirty="0">
                          <a:solidFill>
                            <a:schemeClr val="bg1">
                              <a:lumMod val="95000"/>
                              <a:lumOff val="5000"/>
                            </a:schemeClr>
                          </a:solidFill>
                          <a:effectLst/>
                        </a:rPr>
                        <a:t>No (need to use subqueries instead)</a:t>
                      </a:r>
                    </a:p>
                  </a:txBody>
                  <a:tcPr marL="54015" marR="54015" marT="27008" marB="27008"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3178218685"/>
                  </a:ext>
                </a:extLst>
              </a:tr>
            </a:tbl>
          </a:graphicData>
        </a:graphic>
      </p:graphicFrame>
    </p:spTree>
    <p:extLst>
      <p:ext uri="{BB962C8B-B14F-4D97-AF65-F5344CB8AC3E}">
        <p14:creationId xmlns:p14="http://schemas.microsoft.com/office/powerpoint/2010/main" val="85921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fr-FR" dirty="0" err="1"/>
              <a:t>What</a:t>
            </a:r>
            <a:r>
              <a:rPr lang="fr-FR" dirty="0"/>
              <a:t> </a:t>
            </a:r>
            <a:r>
              <a:rPr lang="fr-FR" dirty="0" err="1"/>
              <a:t>is</a:t>
            </a:r>
            <a:r>
              <a:rPr lang="fr-FR" dirty="0"/>
              <a:t> RDBMS ? </a:t>
            </a:r>
            <a:endParaRPr lang="en-US" dirty="0"/>
          </a:p>
        </p:txBody>
      </p:sp>
      <p:sp>
        <p:nvSpPr>
          <p:cNvPr id="14" name="Content Placeholder 13"/>
          <p:cNvSpPr>
            <a:spLocks noGrp="1"/>
          </p:cNvSpPr>
          <p:nvPr>
            <p:ph idx="1"/>
          </p:nvPr>
        </p:nvSpPr>
        <p:spPr/>
        <p:txBody>
          <a:bodyPr>
            <a:normAutofit lnSpcReduction="10000"/>
          </a:bodyPr>
          <a:lstStyle/>
          <a:p>
            <a:pPr marL="0" indent="0">
              <a:lnSpc>
                <a:spcPct val="150000"/>
              </a:lnSpc>
              <a:buNone/>
            </a:pPr>
            <a:r>
              <a:rPr lang="fr-FR" dirty="0"/>
              <a:t>RDBMS : stands for « </a:t>
            </a:r>
            <a:r>
              <a:rPr lang="fr-FR" dirty="0" err="1"/>
              <a:t>Relational</a:t>
            </a:r>
            <a:r>
              <a:rPr lang="fr-FR" dirty="0"/>
              <a:t> </a:t>
            </a:r>
            <a:r>
              <a:rPr lang="fr-FR" dirty="0" err="1"/>
              <a:t>Database</a:t>
            </a:r>
            <a:r>
              <a:rPr lang="fr-FR" dirty="0"/>
              <a:t> Management System » and </a:t>
            </a:r>
            <a:r>
              <a:rPr lang="fr-FR" dirty="0" err="1"/>
              <a:t>it’s</a:t>
            </a:r>
            <a:r>
              <a:rPr lang="fr-FR" dirty="0"/>
              <a:t> </a:t>
            </a:r>
            <a:r>
              <a:rPr lang="fr-FR" dirty="0" err="1"/>
              <a:t>designed</a:t>
            </a:r>
            <a:r>
              <a:rPr lang="fr-FR" dirty="0"/>
              <a:t>  for </a:t>
            </a:r>
            <a:r>
              <a:rPr lang="fr-FR" dirty="0" err="1"/>
              <a:t>relational</a:t>
            </a:r>
            <a:r>
              <a:rPr lang="fr-FR" dirty="0"/>
              <a:t> </a:t>
            </a:r>
            <a:r>
              <a:rPr lang="fr-FR" dirty="0" err="1"/>
              <a:t>databases</a:t>
            </a:r>
            <a:r>
              <a:rPr lang="fr-FR" dirty="0"/>
              <a:t>.</a:t>
            </a:r>
          </a:p>
          <a:p>
            <a:pPr marL="0" indent="0">
              <a:lnSpc>
                <a:spcPct val="150000"/>
              </a:lnSpc>
              <a:buNone/>
            </a:pPr>
            <a:r>
              <a:rPr lang="fr-FR" dirty="0" err="1"/>
              <a:t>Relational</a:t>
            </a:r>
            <a:r>
              <a:rPr lang="fr-FR" dirty="0"/>
              <a:t> </a:t>
            </a:r>
            <a:r>
              <a:rPr lang="fr-FR" dirty="0" err="1"/>
              <a:t>database</a:t>
            </a:r>
            <a:r>
              <a:rPr lang="fr-FR" dirty="0"/>
              <a:t> </a:t>
            </a:r>
            <a:r>
              <a:rPr lang="fr-FR" dirty="0" err="1"/>
              <a:t>is</a:t>
            </a:r>
            <a:r>
              <a:rPr lang="fr-FR" dirty="0"/>
              <a:t> a </a:t>
            </a:r>
            <a:r>
              <a:rPr lang="fr-FR" dirty="0" err="1"/>
              <a:t>database</a:t>
            </a:r>
            <a:r>
              <a:rPr lang="fr-FR" dirty="0"/>
              <a:t>  </a:t>
            </a:r>
            <a:r>
              <a:rPr lang="fr-FR" dirty="0" err="1"/>
              <a:t>stored</a:t>
            </a:r>
            <a:r>
              <a:rPr lang="fr-FR" dirty="0"/>
              <a:t> in </a:t>
            </a:r>
            <a:r>
              <a:rPr lang="fr-FR" dirty="0" err="1"/>
              <a:t>structured</a:t>
            </a:r>
            <a:r>
              <a:rPr lang="fr-FR" dirty="0"/>
              <a:t> format, </a:t>
            </a:r>
            <a:r>
              <a:rPr lang="fr-FR" dirty="0" err="1"/>
              <a:t>using</a:t>
            </a:r>
            <a:r>
              <a:rPr lang="fr-FR" dirty="0"/>
              <a:t> </a:t>
            </a:r>
            <a:r>
              <a:rPr lang="fr-FR" dirty="0" err="1"/>
              <a:t>rows</a:t>
            </a:r>
            <a:r>
              <a:rPr lang="fr-FR" dirty="0"/>
              <a:t> and </a:t>
            </a:r>
            <a:r>
              <a:rPr lang="fr-FR" dirty="0" err="1"/>
              <a:t>columns</a:t>
            </a:r>
            <a:r>
              <a:rPr lang="fr-FR" dirty="0"/>
              <a:t> </a:t>
            </a:r>
            <a:r>
              <a:rPr lang="fr-FR" dirty="0" err="1"/>
              <a:t>where</a:t>
            </a:r>
            <a:r>
              <a:rPr lang="fr-FR" dirty="0"/>
              <a:t> </a:t>
            </a:r>
            <a:r>
              <a:rPr lang="fr-FR" dirty="0" err="1"/>
              <a:t>we</a:t>
            </a:r>
            <a:r>
              <a:rPr lang="fr-FR" dirty="0"/>
              <a:t> use tables to store </a:t>
            </a:r>
            <a:r>
              <a:rPr lang="fr-FR" dirty="0" err="1"/>
              <a:t>our</a:t>
            </a:r>
            <a:r>
              <a:rPr lang="fr-FR" dirty="0"/>
              <a:t> data.</a:t>
            </a:r>
          </a:p>
          <a:p>
            <a:pPr marL="0" indent="0">
              <a:lnSpc>
                <a:spcPct val="150000"/>
              </a:lnSpc>
              <a:buNone/>
            </a:pPr>
            <a:r>
              <a:rPr lang="fr-FR" dirty="0"/>
              <a:t>There </a:t>
            </a:r>
            <a:r>
              <a:rPr lang="fr-FR" dirty="0" err="1"/>
              <a:t>is</a:t>
            </a:r>
            <a:r>
              <a:rPr lang="fr-FR" dirty="0"/>
              <a:t> </a:t>
            </a:r>
            <a:r>
              <a:rPr lang="fr-FR" dirty="0" err="1"/>
              <a:t>many</a:t>
            </a:r>
            <a:r>
              <a:rPr lang="fr-FR" dirty="0"/>
              <a:t> </a:t>
            </a:r>
            <a:r>
              <a:rPr lang="fr-FR" dirty="0" err="1"/>
              <a:t>well</a:t>
            </a:r>
            <a:r>
              <a:rPr lang="fr-FR" dirty="0"/>
              <a:t> </a:t>
            </a:r>
            <a:r>
              <a:rPr lang="fr-FR" dirty="0" err="1"/>
              <a:t>known</a:t>
            </a:r>
            <a:r>
              <a:rPr lang="fr-FR" dirty="0"/>
              <a:t> </a:t>
            </a:r>
            <a:r>
              <a:rPr lang="fr-FR" dirty="0" err="1"/>
              <a:t>database</a:t>
            </a:r>
            <a:r>
              <a:rPr lang="fr-FR" dirty="0"/>
              <a:t> management system application </a:t>
            </a:r>
            <a:r>
              <a:rPr lang="fr-FR" dirty="0" err="1"/>
              <a:t>that</a:t>
            </a:r>
            <a:r>
              <a:rPr lang="fr-FR" dirty="0"/>
              <a:t> uses RDBMS , </a:t>
            </a:r>
            <a:r>
              <a:rPr lang="fr-FR" dirty="0" err="1"/>
              <a:t>we</a:t>
            </a:r>
            <a:r>
              <a:rPr lang="fr-FR" dirty="0"/>
              <a:t> </a:t>
            </a:r>
            <a:r>
              <a:rPr lang="fr-FR" dirty="0" err="1"/>
              <a:t>can</a:t>
            </a:r>
            <a:r>
              <a:rPr lang="fr-FR" dirty="0"/>
              <a:t> mention as an exemple : MYSQL , Microsoft SQL Server and PostgreSQL.</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t>What</a:t>
            </a:r>
            <a:r>
              <a:rPr lang="fr-FR" b="1" dirty="0"/>
              <a:t> </a:t>
            </a:r>
            <a:r>
              <a:rPr lang="fr-FR" b="1" dirty="0" err="1"/>
              <a:t>is</a:t>
            </a:r>
            <a:r>
              <a:rPr lang="fr-FR" b="1" dirty="0"/>
              <a:t> MySQL?</a:t>
            </a:r>
          </a:p>
        </p:txBody>
      </p:sp>
      <p:sp>
        <p:nvSpPr>
          <p:cNvPr id="3" name="Content Placeholder 2"/>
          <p:cNvSpPr>
            <a:spLocks noGrp="1"/>
          </p:cNvSpPr>
          <p:nvPr>
            <p:ph idx="1"/>
          </p:nvPr>
        </p:nvSpPr>
        <p:spPr/>
        <p:txBody>
          <a:bodyPr/>
          <a:lstStyle/>
          <a:p>
            <a:r>
              <a:rPr lang="en-US" dirty="0"/>
              <a:t>MYSQL is a popular and widely used DBMS system. The name is taken from the girl name My who is the daughter of the co-founder Michael </a:t>
            </a:r>
            <a:r>
              <a:rPr lang="en-US" dirty="0" err="1"/>
              <a:t>Widenius</a:t>
            </a:r>
            <a:r>
              <a:rPr lang="en-US" dirty="0"/>
              <a:t>. The source code of MYSQL is available under the GNU GPL. The project is owned and maintained by Oracle Corporation.</a:t>
            </a:r>
          </a:p>
          <a:p>
            <a:r>
              <a:rPr lang="en-US" dirty="0"/>
              <a:t>It is an RDBMS (Relational Database Management System) and works primarily on the relational database model. It makes database administration easier and more flexible.</a:t>
            </a:r>
          </a:p>
          <a:p>
            <a:endParaRPr lang="en-US" dirty="0" smtClean="0"/>
          </a:p>
          <a:p>
            <a:endParaRPr lang="fr-FR" dirty="0"/>
          </a:p>
        </p:txBody>
      </p:sp>
    </p:spTree>
    <p:extLst>
      <p:ext uri="{BB962C8B-B14F-4D97-AF65-F5344CB8AC3E}">
        <p14:creationId xmlns:p14="http://schemas.microsoft.com/office/powerpoint/2010/main" val="19993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MySQL?</a:t>
            </a:r>
            <a:endParaRPr lang="fr-FR" dirty="0"/>
          </a:p>
        </p:txBody>
      </p:sp>
      <p:sp>
        <p:nvSpPr>
          <p:cNvPr id="3" name="Content Placeholder 2"/>
          <p:cNvSpPr>
            <a:spLocks noGrp="1"/>
          </p:cNvSpPr>
          <p:nvPr>
            <p:ph idx="1"/>
          </p:nvPr>
        </p:nvSpPr>
        <p:spPr/>
        <p:txBody>
          <a:bodyPr>
            <a:normAutofit lnSpcReduction="10000"/>
          </a:bodyPr>
          <a:lstStyle/>
          <a:p>
            <a:r>
              <a:rPr lang="en-US" dirty="0"/>
              <a:t>Here, are some important reasons for using MYSQL:</a:t>
            </a:r>
          </a:p>
          <a:p>
            <a:r>
              <a:rPr lang="en-US" dirty="0"/>
              <a:t>Supports features like Master-Slave Replication, Scale-Out</a:t>
            </a:r>
          </a:p>
          <a:p>
            <a:r>
              <a:rPr lang="en-US" dirty="0"/>
              <a:t>It supports Offload Reporting, Geographic Data Distribution, etc.</a:t>
            </a:r>
          </a:p>
          <a:p>
            <a:r>
              <a:rPr lang="en-US" dirty="0"/>
              <a:t>Very Low overhead with </a:t>
            </a:r>
            <a:r>
              <a:rPr lang="en-US" dirty="0" err="1"/>
              <a:t>MyISAM</a:t>
            </a:r>
            <a:r>
              <a:rPr lang="en-US" dirty="0"/>
              <a:t> storage engine when used for read-mostly applications</a:t>
            </a:r>
          </a:p>
          <a:p>
            <a:r>
              <a:rPr lang="en-US" dirty="0"/>
              <a:t>Support for Memory storage engine for frequently used tables</a:t>
            </a:r>
          </a:p>
          <a:p>
            <a:r>
              <a:rPr lang="en-US" dirty="0"/>
              <a:t>Query Cache for repeatedly used statements</a:t>
            </a:r>
          </a:p>
          <a:p>
            <a:r>
              <a:rPr lang="en-US" dirty="0"/>
              <a:t>You can easily learn and troubleshoot MySQL from different sources like blogs, white papers, and books</a:t>
            </a:r>
          </a:p>
          <a:p>
            <a:endParaRPr lang="fr-FR" dirty="0"/>
          </a:p>
        </p:txBody>
      </p:sp>
    </p:spTree>
    <p:extLst>
      <p:ext uri="{BB962C8B-B14F-4D97-AF65-F5344CB8AC3E}">
        <p14:creationId xmlns:p14="http://schemas.microsoft.com/office/powerpoint/2010/main" val="114363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using MySQL</a:t>
            </a:r>
            <a:br>
              <a:rPr lang="en-US" b="1" dirty="0"/>
            </a:br>
            <a:endParaRPr lang="fr-FR" dirty="0"/>
          </a:p>
        </p:txBody>
      </p:sp>
      <p:sp>
        <p:nvSpPr>
          <p:cNvPr id="3" name="Content Placeholder 2"/>
          <p:cNvSpPr>
            <a:spLocks noGrp="1"/>
          </p:cNvSpPr>
          <p:nvPr>
            <p:ph idx="1"/>
          </p:nvPr>
        </p:nvSpPr>
        <p:spPr/>
        <p:txBody>
          <a:bodyPr>
            <a:normAutofit/>
          </a:bodyPr>
          <a:lstStyle/>
          <a:p>
            <a:r>
              <a:rPr lang="en-US" dirty="0" smtClean="0"/>
              <a:t>Transactions </a:t>
            </a:r>
            <a:r>
              <a:rPr lang="en-US" dirty="0"/>
              <a:t>related to system catalog are not ACID compliant</a:t>
            </a:r>
          </a:p>
          <a:p>
            <a:r>
              <a:rPr lang="en-US" dirty="0"/>
              <a:t>Some time A server crash can corrupt the system catalog</a:t>
            </a:r>
          </a:p>
          <a:p>
            <a:r>
              <a:rPr lang="en-US" dirty="0"/>
              <a:t>No pluggable authentication module preventing centrally managed account</a:t>
            </a:r>
          </a:p>
          <a:p>
            <a:r>
              <a:rPr lang="en-US" dirty="0"/>
              <a:t>No support for roles so it is difficult in maintaining privileges for many users</a:t>
            </a:r>
          </a:p>
          <a:p>
            <a:r>
              <a:rPr lang="en-US" dirty="0"/>
              <a:t>Stored procedures are not cacheable</a:t>
            </a:r>
          </a:p>
          <a:p>
            <a:r>
              <a:rPr lang="en-US" dirty="0"/>
              <a:t>Tables used for the procedure or trigger are always pre-locked</a:t>
            </a:r>
          </a:p>
          <a:p>
            <a:endParaRPr lang="fr-FR" dirty="0"/>
          </a:p>
        </p:txBody>
      </p:sp>
    </p:spTree>
    <p:extLst>
      <p:ext uri="{BB962C8B-B14F-4D97-AF65-F5344CB8AC3E}">
        <p14:creationId xmlns:p14="http://schemas.microsoft.com/office/powerpoint/2010/main" val="191363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t>What</a:t>
            </a:r>
            <a:r>
              <a:rPr lang="fr-FR" b="1" dirty="0"/>
              <a:t> </a:t>
            </a:r>
            <a:r>
              <a:rPr lang="fr-FR" b="1" dirty="0" err="1"/>
              <a:t>is</a:t>
            </a:r>
            <a:r>
              <a:rPr lang="fr-FR" b="1" dirty="0"/>
              <a:t> PostgreSQL?</a:t>
            </a:r>
            <a:endParaRPr lang="fr-FR" b="1" dirty="0"/>
          </a:p>
        </p:txBody>
      </p:sp>
      <p:sp>
        <p:nvSpPr>
          <p:cNvPr id="3" name="Content Placeholder 2"/>
          <p:cNvSpPr>
            <a:spLocks noGrp="1"/>
          </p:cNvSpPr>
          <p:nvPr>
            <p:ph idx="1"/>
          </p:nvPr>
        </p:nvSpPr>
        <p:spPr/>
        <p:txBody>
          <a:bodyPr>
            <a:normAutofit lnSpcReduction="10000"/>
          </a:bodyPr>
          <a:lstStyle/>
          <a:p>
            <a:r>
              <a:rPr lang="en-US" dirty="0" err="1"/>
              <a:t>Postgre</a:t>
            </a:r>
            <a:r>
              <a:rPr lang="en-US" dirty="0"/>
              <a:t> is an object-relational database management system (ORDBMS). It was developed at the Computer Science Department in the University of California. </a:t>
            </a:r>
            <a:r>
              <a:rPr lang="en-US" dirty="0" err="1"/>
              <a:t>Postgres</a:t>
            </a:r>
            <a:r>
              <a:rPr lang="en-US" dirty="0"/>
              <a:t> pioneered many concepts.</a:t>
            </a:r>
          </a:p>
          <a:p>
            <a:r>
              <a:rPr lang="en-US" dirty="0" err="1"/>
              <a:t>Postgre</a:t>
            </a:r>
            <a:r>
              <a:rPr lang="en-US" dirty="0"/>
              <a:t> is an Enterprise-class relational database system. It is easy to setup and installs. It offers support for SQL and NoSQL. It has a great community which happy to serve you when you are facing issues while using PostgreSQL.</a:t>
            </a:r>
          </a:p>
          <a:p>
            <a:r>
              <a:rPr lang="en-US" dirty="0"/>
              <a:t/>
            </a:r>
            <a:br>
              <a:rPr lang="en-US" dirty="0"/>
            </a:br>
            <a:endParaRPr lang="en-US" dirty="0" smtClean="0"/>
          </a:p>
          <a:p>
            <a:r>
              <a:rPr lang="fr-FR" dirty="0"/>
              <a:t/>
            </a:r>
            <a:br>
              <a:rPr lang="fr-FR" dirty="0"/>
            </a:br>
            <a:endParaRPr lang="fr-FR" dirty="0"/>
          </a:p>
        </p:txBody>
      </p:sp>
    </p:spTree>
    <p:extLst>
      <p:ext uri="{BB962C8B-B14F-4D97-AF65-F5344CB8AC3E}">
        <p14:creationId xmlns:p14="http://schemas.microsoft.com/office/powerpoint/2010/main" val="74781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884238"/>
            <a:ext cx="9143998" cy="1020762"/>
          </a:xfrm>
        </p:spPr>
        <p:txBody>
          <a:bodyPr>
            <a:normAutofit fontScale="90000"/>
          </a:bodyPr>
          <a:lstStyle/>
          <a:p>
            <a:r>
              <a:rPr lang="fr-FR" b="1" dirty="0" err="1"/>
              <a:t>Why</a:t>
            </a:r>
            <a:r>
              <a:rPr lang="fr-FR" b="1" dirty="0"/>
              <a:t> use PostgreSQL?</a:t>
            </a:r>
            <a:br>
              <a:rPr lang="fr-FR" b="1" dirty="0"/>
            </a:br>
            <a:r>
              <a:rPr lang="fr-FR" dirty="0"/>
              <a:t/>
            </a:r>
            <a:br>
              <a:rPr lang="fr-FR" dirty="0"/>
            </a:br>
            <a:endParaRPr lang="fr-FR" dirty="0"/>
          </a:p>
        </p:txBody>
      </p:sp>
      <p:sp>
        <p:nvSpPr>
          <p:cNvPr id="3" name="Content Placeholder 2"/>
          <p:cNvSpPr>
            <a:spLocks noGrp="1"/>
          </p:cNvSpPr>
          <p:nvPr>
            <p:ph idx="1"/>
          </p:nvPr>
        </p:nvSpPr>
        <p:spPr/>
        <p:txBody>
          <a:bodyPr>
            <a:normAutofit fontScale="92500" lnSpcReduction="10000"/>
          </a:bodyPr>
          <a:lstStyle/>
          <a:p>
            <a:r>
              <a:rPr lang="en-US" dirty="0"/>
              <a:t>Main reasons for using PostgreSQL are:</a:t>
            </a:r>
          </a:p>
          <a:p>
            <a:r>
              <a:rPr lang="en-US" dirty="0"/>
              <a:t>Offers useful features like Table partitioning, Point in Time Recovery, Transactional DDL, etc.</a:t>
            </a:r>
          </a:p>
          <a:p>
            <a:r>
              <a:rPr lang="en-US" dirty="0"/>
              <a:t>Ability to utilize 3rd party Key Stores in a full PKI infrastructure</a:t>
            </a:r>
          </a:p>
          <a:p>
            <a:r>
              <a:rPr lang="en-US" dirty="0"/>
              <a:t>Developers can modify open source code as it is licensed under BSD without the need to contribute back enhancements</a:t>
            </a:r>
          </a:p>
          <a:p>
            <a:r>
              <a:rPr lang="en-US" dirty="0"/>
              <a:t>Independent Software Vendors can redistribute it without the fear of being "infected" by an open source license</a:t>
            </a:r>
          </a:p>
          <a:p>
            <a:r>
              <a:rPr lang="en-US" dirty="0"/>
              <a:t>Users and Roles can be assigned Object level privileges</a:t>
            </a:r>
          </a:p>
          <a:p>
            <a:r>
              <a:rPr lang="en-US" dirty="0"/>
              <a:t>Supports AES, 3DES and other data encryption algorithms.</a:t>
            </a:r>
          </a:p>
          <a:p>
            <a:endParaRPr lang="fr-FR" dirty="0"/>
          </a:p>
        </p:txBody>
      </p:sp>
    </p:spTree>
    <p:extLst>
      <p:ext uri="{BB962C8B-B14F-4D97-AF65-F5344CB8AC3E}">
        <p14:creationId xmlns:p14="http://schemas.microsoft.com/office/powerpoint/2010/main" val="381954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6" y="884238"/>
            <a:ext cx="9143998" cy="1020762"/>
          </a:xfrm>
        </p:spPr>
        <p:txBody>
          <a:bodyPr>
            <a:normAutofit fontScale="90000"/>
          </a:bodyPr>
          <a:lstStyle/>
          <a:p>
            <a:r>
              <a:rPr lang="fr-FR" b="1" dirty="0" smtClean="0"/>
              <a:t/>
            </a:r>
            <a:br>
              <a:rPr lang="fr-FR" b="1" dirty="0" smtClean="0"/>
            </a:br>
            <a:r>
              <a:rPr lang="fr-FR" b="1" dirty="0"/>
              <a:t/>
            </a:r>
            <a:br>
              <a:rPr lang="fr-FR" b="1" dirty="0"/>
            </a:br>
            <a:r>
              <a:rPr lang="fr-FR" b="1" dirty="0" err="1" smtClean="0"/>
              <a:t>Disadvantages</a:t>
            </a:r>
            <a:r>
              <a:rPr lang="fr-FR" b="1" dirty="0" smtClean="0"/>
              <a:t> </a:t>
            </a:r>
            <a:r>
              <a:rPr lang="fr-FR" b="1" dirty="0"/>
              <a:t>of </a:t>
            </a:r>
            <a:r>
              <a:rPr lang="fr-FR" b="1" dirty="0" err="1"/>
              <a:t>using</a:t>
            </a:r>
            <a:r>
              <a:rPr lang="fr-FR" b="1" dirty="0"/>
              <a:t> PostgreSQL</a:t>
            </a:r>
            <a:br>
              <a:rPr lang="fr-FR" b="1" dirty="0"/>
            </a:br>
            <a:r>
              <a:rPr lang="fr-FR" dirty="0"/>
              <a:t/>
            </a:r>
            <a:br>
              <a:rPr lang="fr-FR" dirty="0"/>
            </a:br>
            <a:endParaRPr lang="fr-FR" dirty="0"/>
          </a:p>
        </p:txBody>
      </p:sp>
      <p:sp>
        <p:nvSpPr>
          <p:cNvPr id="3" name="Content Placeholder 2"/>
          <p:cNvSpPr>
            <a:spLocks noGrp="1"/>
          </p:cNvSpPr>
          <p:nvPr>
            <p:ph idx="1"/>
          </p:nvPr>
        </p:nvSpPr>
        <p:spPr/>
        <p:txBody>
          <a:bodyPr>
            <a:normAutofit lnSpcReduction="10000"/>
          </a:bodyPr>
          <a:lstStyle/>
          <a:p>
            <a:r>
              <a:rPr lang="en-US" dirty="0"/>
              <a:t>The current external solutions require a high learning curve</a:t>
            </a:r>
          </a:p>
          <a:p>
            <a:r>
              <a:rPr lang="en-US" dirty="0"/>
              <a:t>No upgrade facility for major releases</a:t>
            </a:r>
          </a:p>
          <a:p>
            <a:r>
              <a:rPr lang="en-US" dirty="0"/>
              <a:t>The data need to be exported or replicated to the new version</a:t>
            </a:r>
          </a:p>
          <a:p>
            <a:r>
              <a:rPr lang="en-US" dirty="0"/>
              <a:t>Double storage is needed during the upgrade process</a:t>
            </a:r>
          </a:p>
          <a:p>
            <a:r>
              <a:rPr lang="en-US" dirty="0"/>
              <a:t>indexes cannot be used to directly return the results of a query</a:t>
            </a:r>
          </a:p>
          <a:p>
            <a:r>
              <a:rPr lang="en-US" dirty="0"/>
              <a:t>Query execution plans are not cached</a:t>
            </a:r>
          </a:p>
          <a:p>
            <a:r>
              <a:rPr lang="en-US" dirty="0"/>
              <a:t>Bulk loading operations may become CPU bound</a:t>
            </a:r>
          </a:p>
          <a:p>
            <a:r>
              <a:rPr lang="en-US" dirty="0"/>
              <a:t>Sparse Independent Software Vendor support</a:t>
            </a:r>
          </a:p>
          <a:p>
            <a:endParaRPr lang="fr-FR" dirty="0"/>
          </a:p>
        </p:txBody>
      </p:sp>
    </p:spTree>
    <p:extLst>
      <p:ext uri="{BB962C8B-B14F-4D97-AF65-F5344CB8AC3E}">
        <p14:creationId xmlns:p14="http://schemas.microsoft.com/office/powerpoint/2010/main" val="307560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455" y="548680"/>
            <a:ext cx="9143998" cy="1020762"/>
          </a:xfrm>
        </p:spPr>
        <p:txBody>
          <a:bodyPr/>
          <a:lstStyle/>
          <a:p>
            <a:r>
              <a:rPr lang="en-US" b="1" dirty="0"/>
              <a:t>What is Better?</a:t>
            </a:r>
            <a:br>
              <a:rPr lang="en-US" b="1" dirty="0"/>
            </a:br>
            <a:endParaRPr lang="fr-FR" dirty="0"/>
          </a:p>
        </p:txBody>
      </p:sp>
      <p:sp>
        <p:nvSpPr>
          <p:cNvPr id="3" name="Content Placeholder 2"/>
          <p:cNvSpPr>
            <a:spLocks noGrp="1"/>
          </p:cNvSpPr>
          <p:nvPr>
            <p:ph idx="1"/>
          </p:nvPr>
        </p:nvSpPr>
        <p:spPr/>
        <p:txBody>
          <a:bodyPr/>
          <a:lstStyle/>
          <a:p>
            <a:r>
              <a:rPr lang="en-US" dirty="0" smtClean="0"/>
              <a:t>After comparing both we can say that MySQL has done a great job of improving itself to keep relevant, but on the other side for PostgreSQL, you don't need any licensing. It also offers table inheritance, rules systems, custom data types, and database events. So, it certainly edges above MySQL.</a:t>
            </a:r>
          </a:p>
          <a:p>
            <a:endParaRPr lang="fr-FR" dirty="0"/>
          </a:p>
        </p:txBody>
      </p:sp>
    </p:spTree>
    <p:extLst>
      <p:ext uri="{BB962C8B-B14F-4D97-AF65-F5344CB8AC3E}">
        <p14:creationId xmlns:p14="http://schemas.microsoft.com/office/powerpoint/2010/main" val="33656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32</TotalTime>
  <Words>890</Words>
  <Application>Microsoft Office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Corbel</vt:lpstr>
      <vt:lpstr>Lato</vt:lpstr>
      <vt:lpstr>Chalkboard 16x9</vt:lpstr>
      <vt:lpstr>Introduction to data base checkpoint</vt:lpstr>
      <vt:lpstr>What is RDBMS ? </vt:lpstr>
      <vt:lpstr>What is MySQL?</vt:lpstr>
      <vt:lpstr>Why use MySQL?</vt:lpstr>
      <vt:lpstr>Disadvantages of using MySQL </vt:lpstr>
      <vt:lpstr>What is PostgreSQL?</vt:lpstr>
      <vt:lpstr>Why use PostgreSQL?  </vt:lpstr>
      <vt:lpstr>  Disadvantages of using PostgreSQL  </vt:lpstr>
      <vt:lpstr>What is Better? </vt:lpstr>
      <vt:lpstr>What’s the difference?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base checkpoint</dc:title>
  <dc:creator>Myriame Kemala</dc:creator>
  <cp:lastModifiedBy>Myriame Kemala</cp:lastModifiedBy>
  <cp:revision>4</cp:revision>
  <dcterms:created xsi:type="dcterms:W3CDTF">2021-05-22T11:19:02Z</dcterms:created>
  <dcterms:modified xsi:type="dcterms:W3CDTF">2021-05-22T11:51:44Z</dcterms:modified>
</cp:coreProperties>
</file>