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Линия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Линия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Линия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Текст заголовка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Текст заголовка</a:t>
            </a:r>
          </a:p>
        </p:txBody>
      </p:sp>
      <p:sp>
        <p:nvSpPr>
          <p:cNvPr id="18" name="Уровень текста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— Иван Арсентьев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108" name="«Место ввода цитаты».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10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Линия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Линия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Линия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Линия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Изображение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Текст заголовка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Текст заголовка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 заголовка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Линия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Линия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Изображение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Изображение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Уровень текста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Изображение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Изображение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Изображение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Линия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Текст заголовка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5" name="Уровень текста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Georgia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огнозирование конечных свойств новых материалов (композиционных материалов)"/>
          <p:cNvSpPr txBox="1"/>
          <p:nvPr>
            <p:ph type="body" idx="13"/>
          </p:nvPr>
        </p:nvSpPr>
        <p:spPr>
          <a:xfrm>
            <a:off x="894953" y="5062220"/>
            <a:ext cx="7200901" cy="105156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i="0" sz="2600"/>
            </a:lvl1pPr>
          </a:lstStyle>
          <a:p>
            <a:pPr/>
            <a:r>
              <a:t>Прогнозирование конечных свойств новых материалов (композиционных материалов)</a:t>
            </a:r>
          </a:p>
        </p:txBody>
      </p:sp>
      <p:sp>
        <p:nvSpPr>
          <p:cNvPr id="134" name="Образовательный центр МГТУ им. Н.Э. Баумана"/>
          <p:cNvSpPr txBox="1"/>
          <p:nvPr>
            <p:ph type="ctrTitle"/>
          </p:nvPr>
        </p:nvSpPr>
        <p:spPr>
          <a:xfrm>
            <a:off x="888305" y="1063729"/>
            <a:ext cx="7315797" cy="1530882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Образовательный центр МГТУ им. Н.Э. Баумана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35" name="Слушатель: Гутенев Евгений"/>
          <p:cNvSpPr txBox="1"/>
          <p:nvPr>
            <p:ph type="subTitle" sz="quarter" idx="1"/>
          </p:nvPr>
        </p:nvSpPr>
        <p:spPr>
          <a:xfrm>
            <a:off x="9207500" y="6022809"/>
            <a:ext cx="4241800" cy="1136982"/>
          </a:xfrm>
          <a:prstGeom prst="rect">
            <a:avLst/>
          </a:prstGeom>
        </p:spPr>
        <p:txBody>
          <a:bodyPr/>
          <a:lstStyle/>
          <a:p>
            <a:pPr defTabSz="457200">
              <a:defRPr sz="1900">
                <a:solidFill>
                  <a:srgbClr val="000000"/>
                </a:solidFill>
              </a:defRPr>
            </a:pPr>
            <a:r>
              <a:t>Слушатель: Гутенев Евгений</a:t>
            </a:r>
          </a:p>
          <a:p>
            <a:pPr defTabSz="457200">
              <a:defRPr sz="1900">
                <a:solidFill>
                  <a:srgbClr val="000000"/>
                </a:solidFill>
              </a:defRPr>
            </a:pPr>
          </a:p>
        </p:txBody>
      </p:sp>
      <p:sp>
        <p:nvSpPr>
          <p:cNvPr id="136" name="Выпускная квалификационная работа…"/>
          <p:cNvSpPr txBox="1"/>
          <p:nvPr/>
        </p:nvSpPr>
        <p:spPr>
          <a:xfrm>
            <a:off x="889062" y="4069079"/>
            <a:ext cx="53145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2100">
                <a:solidFill>
                  <a:srgbClr val="000000"/>
                </a:solidFill>
              </a:defRPr>
            </a:pPr>
            <a:r>
              <a:t>Выпускная квалификационная работа</a:t>
            </a:r>
          </a:p>
          <a:p>
            <a:pPr algn="l" defTabSz="457200">
              <a:defRPr b="1" sz="2100">
                <a:solidFill>
                  <a:srgbClr val="000000"/>
                </a:solidFill>
              </a:defRPr>
            </a:pPr>
            <a:r>
              <a:t>по курсу «Data Science»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Разработка приложения для рекомендательной систе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spcBef>
                <a:spcPts val="1400"/>
              </a:spcBef>
              <a:defRPr sz="3496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Разработка приложения для рекомендательной системы</a:t>
            </a:r>
          </a:p>
        </p:txBody>
      </p:sp>
      <p:sp>
        <p:nvSpPr>
          <p:cNvPr id="209" name="Редактор исходного кода: VS Code…"/>
          <p:cNvSpPr txBox="1"/>
          <p:nvPr>
            <p:ph type="body" sz="quarter" idx="1"/>
          </p:nvPr>
        </p:nvSpPr>
        <p:spPr>
          <a:xfrm>
            <a:off x="8057222" y="8229600"/>
            <a:ext cx="3038753" cy="1021797"/>
          </a:xfrm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i="1" sz="1480"/>
            </a:pPr>
            <a:r>
              <a:t>Редактор исходного кода: VS Code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i="1" sz="1480"/>
            </a:pPr>
            <a:r>
              <a:t>Язык: Python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i="1" sz="1480"/>
            </a:pPr>
            <a:r>
              <a:t>Интерпретатор: Flask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b="1" sz="1480"/>
            </a:pPr>
            <a:r>
              <a:t>Используемые метрики качества модели: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b="1" sz="1480"/>
            </a:pP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R2 (коэффициент детерминации)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RMSE (Root Mean Squared Error, корень из средней квадратичной ошибки)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MAE (Mean Absolute Error, средняя абсолютная ошибка)</a:t>
            </a:r>
          </a:p>
          <a:p>
            <a:pPr marL="0" indent="0" defTabSz="233679"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max error (максимальная ошибка)</a:t>
            </a:r>
          </a:p>
        </p:txBody>
      </p:sp>
      <p:sp>
        <p:nvSpPr>
          <p:cNvPr id="210" name="Номер слайда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Снимок экрана 2022-10-29 в 11.42.37.png" descr="Снимок экрана 2022-10-29 в 11.42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9407" y="2324100"/>
            <a:ext cx="8805986" cy="5943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Создание репозитория в GitHub и размещение кода исследо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spcBef>
                <a:spcPts val="1400"/>
              </a:spcBef>
              <a:defRPr sz="3458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Создание репозитория в GitHub и размещение кода исследования</a:t>
            </a:r>
          </a:p>
        </p:txBody>
      </p:sp>
      <p:sp>
        <p:nvSpPr>
          <p:cNvPr id="214" name="Номер слайда"/>
          <p:cNvSpPr txBox="1"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5" name="Снимок экрана 2022-10-29 в 12.15.33.png" descr="Снимок экрана 2022-10-29 в 12.15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396" y="6474530"/>
            <a:ext cx="7389077" cy="2310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Снимок экрана 2022-10-29 в 12.15.57.png" descr="Снимок экрана 2022-10-29 в 12.15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580" y="2285051"/>
            <a:ext cx="7550640" cy="4082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Благодарю за внимание!"/>
          <p:cNvSpPr txBox="1"/>
          <p:nvPr>
            <p:ph type="body" idx="14"/>
          </p:nvPr>
        </p:nvSpPr>
        <p:spPr>
          <a:xfrm>
            <a:off x="1270000" y="4171950"/>
            <a:ext cx="10464800" cy="8763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Благодарю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остановка 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139" name="- изучить и описать предметную область…"/>
          <p:cNvSpPr txBox="1"/>
          <p:nvPr>
            <p:ph type="body" idx="1"/>
          </p:nvPr>
        </p:nvSpPr>
        <p:spPr>
          <a:xfrm>
            <a:off x="6985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изучить и описать предметную область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провести разведочный анализ данных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провести предобработку данных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разделить данные на тренировочную и тестовую выборки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выбрать базовую модель и несколько моделей для прогноза модуля упругости при растяжении и прочности при растяжении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обучить выбранные модели с гиперпараметрами по умолчанию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провести поиск гиперпараметров сравниваемых моделей с помощью поиска по сетке с перекрестной проверкой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сравнить модели после подбора гиперпараметров и выбрать лучшую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написать нейронную сеть, которая будет рекомендовать соотношение «матрица-наполнитель»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разработать приложение, которое будет выдавать соответствующий прогноз 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оценить точность моделей на тренировочном и тестовом датасетах</a:t>
            </a:r>
          </a:p>
          <a:p>
            <a:pPr marL="0" indent="0" defTabSz="347472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52">
                <a:solidFill>
                  <a:srgbClr val="000000"/>
                </a:solidFill>
              </a:defRPr>
            </a:pPr>
            <a:r>
              <a:t>- создать репозиторий в GitHub и разместить там код исследования</a:t>
            </a:r>
          </a:p>
        </p:txBody>
      </p:sp>
      <p:sp>
        <p:nvSpPr>
          <p:cNvPr id="140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учение и описание предметной обла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Изучение и описание предметной области</a:t>
            </a:r>
          </a:p>
        </p:txBody>
      </p:sp>
      <p:sp>
        <p:nvSpPr>
          <p:cNvPr id="143" name="Датасет со свойствами композитов:…"/>
          <p:cNvSpPr txBox="1"/>
          <p:nvPr>
            <p:ph type="body" sz="half" idx="1"/>
          </p:nvPr>
        </p:nvSpPr>
        <p:spPr>
          <a:xfrm>
            <a:off x="698500" y="2628900"/>
            <a:ext cx="5883277" cy="6384326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Датасет со свойствами композитов: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320">
                <a:solidFill>
                  <a:srgbClr val="000000"/>
                </a:solidFill>
              </a:defRPr>
            </a:pP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  <a:r>
              <a:rPr sz="1440"/>
              <a:t>- X_bp (матрица из базальтопластика, 10 признаков, 1023 строк)</a:t>
            </a:r>
            <a:endParaRPr sz="1440"/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40">
                <a:solidFill>
                  <a:srgbClr val="000000"/>
                </a:solidFill>
              </a:defRPr>
            </a:pPr>
            <a:r>
              <a:t>- X_nup (наполнитель из углепластика, 3 признака, 1040 строк)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Входные переменные: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соотношение матрица-наполнитель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плотность, кг/м3  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модуль упругости, ГПа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количество отвердителя, м.%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содержание эпоксидных групп,%_2  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температура вспышки, С_2      </a:t>
            </a:r>
          </a:p>
          <a:p>
            <a:pPr marL="0" indent="0" defTabSz="18288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>
                <a:solidFill>
                  <a:srgbClr val="000000"/>
                </a:solidFill>
              </a:defRPr>
            </a:pPr>
            <a:r>
              <a:t>- поверхностная плотность, г/м2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модуль упругости при растяжении, ГПа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прочность при растяжении, МПа       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потребление смолы, г/м2           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угол нашивки, град             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шаг нашивки   </a:t>
            </a:r>
          </a:p>
          <a:p>
            <a:pPr marL="0" indent="0" defTabSz="233679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480"/>
            </a:pPr>
            <a:r>
              <a:t>- плотность нашивки                  </a:t>
            </a: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algn="ctr" defTabSz="233679">
              <a:spcBef>
                <a:spcPts val="0"/>
              </a:spcBef>
              <a:buClrTx/>
              <a:buSzTx/>
              <a:buFontTx/>
              <a:buNone/>
              <a:defRPr sz="1280"/>
            </a:pPr>
          </a:p>
          <a:p>
            <a:pPr marL="0" indent="0" defTabSz="18288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</a:defRPr>
            </a:pPr>
          </a:p>
          <a:p>
            <a:pPr marL="0" indent="0" algn="ctr" defTabSz="233679">
              <a:spcBef>
                <a:spcPts val="0"/>
              </a:spcBef>
              <a:buClrTx/>
              <a:buSzTx/>
              <a:buFontTx/>
              <a:buNone/>
              <a:defRPr sz="1280"/>
            </a:pPr>
          </a:p>
        </p:txBody>
      </p:sp>
      <p:sp>
        <p:nvSpPr>
          <p:cNvPr id="144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Выходные переменные (исключаются из списка выходных в процессе решения задачи):…"/>
          <p:cNvSpPr txBox="1"/>
          <p:nvPr/>
        </p:nvSpPr>
        <p:spPr>
          <a:xfrm>
            <a:off x="6792871" y="2628900"/>
            <a:ext cx="5883277" cy="638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60604">
              <a:defRPr sz="2166">
                <a:solidFill>
                  <a:srgbClr val="000000"/>
                </a:solidFill>
              </a:defRPr>
            </a:pPr>
            <a:r>
              <a:t>Выходные переменные (исключаются из списка выходных в процессе решения задачи):</a:t>
            </a:r>
          </a:p>
          <a:p>
            <a:pPr algn="l" defTabSz="260604">
              <a:defRPr sz="1710">
                <a:solidFill>
                  <a:srgbClr val="000000"/>
                </a:solidFill>
              </a:defRPr>
            </a:pPr>
          </a:p>
          <a:p>
            <a:pPr algn="l" defTabSz="260604">
              <a:lnSpc>
                <a:spcPct val="120000"/>
              </a:lnSpc>
              <a:defRPr i="1" sz="2280">
                <a:solidFill>
                  <a:srgbClr val="000000"/>
                </a:solidFill>
              </a:defRPr>
            </a:pPr>
            <a:r>
              <a:t>Задача 1 (регрессия):</a:t>
            </a:r>
          </a:p>
          <a:p>
            <a:pPr algn="l" defTabSz="260604">
              <a:lnSpc>
                <a:spcPct val="120000"/>
              </a:lnSpc>
              <a:defRPr sz="2052">
                <a:solidFill>
                  <a:srgbClr val="000000"/>
                </a:solidFill>
              </a:defRPr>
            </a:pPr>
            <a:r>
              <a:t>- модуль упругости при растяжении, ГПа   </a:t>
            </a:r>
          </a:p>
          <a:p>
            <a:pPr algn="l" defTabSz="332993">
              <a:lnSpc>
                <a:spcPct val="120000"/>
              </a:lnSpc>
              <a:defRPr sz="2052"/>
            </a:pPr>
          </a:p>
          <a:p>
            <a:pPr algn="l" defTabSz="332993">
              <a:lnSpc>
                <a:spcPct val="120000"/>
              </a:lnSpc>
              <a:defRPr i="1" sz="2280"/>
            </a:pPr>
            <a:r>
              <a:t>Задача 2 (регрессия):</a:t>
            </a:r>
          </a:p>
          <a:p>
            <a:pPr algn="l" defTabSz="332993">
              <a:lnSpc>
                <a:spcPct val="120000"/>
              </a:lnSpc>
              <a:defRPr sz="2052"/>
            </a:pPr>
            <a:r>
              <a:t>- прочность при растяжении, МПа   </a:t>
            </a:r>
          </a:p>
          <a:p>
            <a:pPr algn="l" defTabSz="260604">
              <a:lnSpc>
                <a:spcPct val="120000"/>
              </a:lnSpc>
              <a:defRPr sz="2052">
                <a:solidFill>
                  <a:srgbClr val="000000"/>
                </a:solidFill>
              </a:defRPr>
            </a:pPr>
          </a:p>
          <a:p>
            <a:pPr algn="l" defTabSz="260604">
              <a:lnSpc>
                <a:spcPct val="120000"/>
              </a:lnSpc>
              <a:defRPr i="1" sz="2280">
                <a:solidFill>
                  <a:srgbClr val="000000"/>
                </a:solidFill>
              </a:defRPr>
            </a:pPr>
            <a:r>
              <a:t>Задача 3 (рекомендательная система на основе нейросети):</a:t>
            </a:r>
          </a:p>
          <a:p>
            <a:pPr algn="l" defTabSz="260604">
              <a:lnSpc>
                <a:spcPct val="120000"/>
              </a:lnSpc>
              <a:defRPr sz="2052">
                <a:solidFill>
                  <a:srgbClr val="000000"/>
                </a:solidFill>
              </a:defRPr>
            </a:pPr>
            <a:r>
              <a:t>- соотношение матрица-наполнитель</a:t>
            </a:r>
          </a:p>
          <a:p>
            <a:pPr algn="l" defTabSz="260604">
              <a:defRPr sz="1710">
                <a:solidFill>
                  <a:srgbClr val="000000"/>
                </a:solidFill>
              </a:defRPr>
            </a:pPr>
          </a:p>
          <a:p>
            <a:pPr algn="l" defTabSz="260604">
              <a:defRPr sz="1710">
                <a:solidFill>
                  <a:srgbClr val="000000"/>
                </a:solidFill>
              </a:defRPr>
            </a:pPr>
            <a:r>
              <a:t>После объединения типом INNER по индексу получаем датасет, включающий 13 признаков и 1023 строк</a:t>
            </a:r>
          </a:p>
        </p:txBody>
      </p:sp>
      <p:sp>
        <p:nvSpPr>
          <p:cNvPr id="146" name="Линия"/>
          <p:cNvSpPr/>
          <p:nvPr/>
        </p:nvSpPr>
        <p:spPr>
          <a:xfrm flipV="1">
            <a:off x="6502400" y="2624572"/>
            <a:ext cx="0" cy="6392981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Разведочный анализ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sp>
        <p:nvSpPr>
          <p:cNvPr id="149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пропуски отсутствуют…"/>
          <p:cNvSpPr txBox="1"/>
          <p:nvPr/>
        </p:nvSpPr>
        <p:spPr>
          <a:xfrm>
            <a:off x="9162431" y="2341768"/>
            <a:ext cx="3401045" cy="3398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56633" indent="-156633" algn="l" defTabSz="182880">
              <a:lnSpc>
                <a:spcPct val="120000"/>
              </a:lnSpc>
              <a:buSzPct val="75000"/>
              <a:buChar char="-"/>
              <a:defRPr sz="1960">
                <a:solidFill>
                  <a:srgbClr val="000000"/>
                </a:solidFill>
              </a:defRPr>
            </a:pPr>
            <a:r>
              <a:t>пропуски отсутствуют</a:t>
            </a:r>
          </a:p>
          <a:p>
            <a:pPr marL="156633" indent="-156633" algn="l" defTabSz="182880">
              <a:lnSpc>
                <a:spcPct val="120000"/>
              </a:lnSpc>
              <a:buSzPct val="75000"/>
              <a:buChar char="-"/>
              <a:defRPr sz="1960">
                <a:solidFill>
                  <a:srgbClr val="000000"/>
                </a:solidFill>
              </a:defRPr>
            </a:pPr>
            <a:r>
              <a:t>все значения признаков (кроме признака «Угол нашивки, град») имеют нормальное распределение</a:t>
            </a:r>
          </a:p>
          <a:p>
            <a:pPr marL="156633" indent="-156633" algn="l" defTabSz="182880">
              <a:lnSpc>
                <a:spcPct val="120000"/>
              </a:lnSpc>
              <a:buSzPct val="75000"/>
              <a:buChar char="-"/>
              <a:defRPr sz="1960">
                <a:solidFill>
                  <a:srgbClr val="000000"/>
                </a:solidFill>
              </a:defRPr>
            </a:pPr>
            <a:r>
              <a:t>выбросы присутствуют</a:t>
            </a: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marL="156633" indent="-156633" algn="l" defTabSz="182880">
              <a:buSzPct val="75000"/>
              <a:buChar char="-"/>
              <a:defRPr sz="1960">
                <a:solidFill>
                  <a:srgbClr val="000000"/>
                </a:solidFill>
              </a:defRPr>
            </a:pPr>
          </a:p>
          <a:p>
            <a:pPr marL="156633" indent="-156633" algn="l" defTabSz="182880">
              <a:buSzPct val="75000"/>
              <a:buChar char="-"/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  <a:p>
            <a:pPr algn="l" defTabSz="182880">
              <a:defRPr sz="1960">
                <a:solidFill>
                  <a:srgbClr val="000000"/>
                </a:solidFill>
              </a:defRPr>
            </a:pPr>
          </a:p>
        </p:txBody>
      </p:sp>
      <p:grpSp>
        <p:nvGrpSpPr>
          <p:cNvPr id="153" name="Галерея изображений"/>
          <p:cNvGrpSpPr/>
          <p:nvPr/>
        </p:nvGrpSpPr>
        <p:grpSpPr>
          <a:xfrm>
            <a:off x="759126" y="2227695"/>
            <a:ext cx="8108721" cy="4020758"/>
            <a:chOff x="0" y="0"/>
            <a:chExt cx="8108720" cy="4020757"/>
          </a:xfrm>
        </p:grpSpPr>
        <p:pic>
          <p:nvPicPr>
            <p:cNvPr id="151" name="Снимок экрана 2022-10-26 в 10.18.40.png" descr="Снимок экрана 2022-10-26 в 10.18.4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448" r="0" b="2448"/>
            <a:stretch>
              <a:fillRect/>
            </a:stretch>
          </p:blipFill>
          <p:spPr>
            <a:xfrm>
              <a:off x="0" y="0"/>
              <a:ext cx="8108721" cy="36270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Описательная статистика"/>
            <p:cNvSpPr/>
            <p:nvPr/>
          </p:nvSpPr>
          <p:spPr>
            <a:xfrm>
              <a:off x="0" y="3703257"/>
              <a:ext cx="8108721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Описательная статистика</a:t>
              </a:r>
            </a:p>
          </p:txBody>
        </p:sp>
      </p:grpSp>
      <p:grpSp>
        <p:nvGrpSpPr>
          <p:cNvPr id="156" name="Галерея изображений"/>
          <p:cNvGrpSpPr/>
          <p:nvPr/>
        </p:nvGrpSpPr>
        <p:grpSpPr>
          <a:xfrm>
            <a:off x="767262" y="6305550"/>
            <a:ext cx="4615568" cy="2635156"/>
            <a:chOff x="0" y="0"/>
            <a:chExt cx="4615566" cy="2635155"/>
          </a:xfrm>
        </p:grpSpPr>
        <p:pic>
          <p:nvPicPr>
            <p:cNvPr id="154" name="Снимок экрана 2022-10-26 в 10.44.42.png" descr="Снимок экрана 2022-10-26 в 10.44.4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22" t="0" r="222" b="0"/>
            <a:stretch>
              <a:fillRect/>
            </a:stretch>
          </p:blipFill>
          <p:spPr>
            <a:xfrm>
              <a:off x="0" y="0"/>
              <a:ext cx="4615567" cy="22414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Распределение значений признаков «Угол нашивки» и «Шаг нашивки»"/>
            <p:cNvSpPr/>
            <p:nvPr/>
          </p:nvSpPr>
          <p:spPr>
            <a:xfrm>
              <a:off x="0" y="2317655"/>
              <a:ext cx="4615567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Распределение значений признаков «Угол нашивки» и «Шаг нашивки»</a:t>
              </a:r>
            </a:p>
          </p:txBody>
        </p:sp>
      </p:grpSp>
      <p:grpSp>
        <p:nvGrpSpPr>
          <p:cNvPr id="159" name="Галерея изображений"/>
          <p:cNvGrpSpPr/>
          <p:nvPr/>
        </p:nvGrpSpPr>
        <p:grpSpPr>
          <a:xfrm>
            <a:off x="9274188" y="5725074"/>
            <a:ext cx="3274236" cy="3465774"/>
            <a:chOff x="0" y="0"/>
            <a:chExt cx="3274235" cy="3465772"/>
          </a:xfrm>
        </p:grpSpPr>
        <p:pic>
          <p:nvPicPr>
            <p:cNvPr id="157" name="Снимок экрана 2022-10-26 в 11.04.05.png" descr="Снимок экрана 2022-10-26 в 11.04.05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364" r="0" b="364"/>
            <a:stretch>
              <a:fillRect/>
            </a:stretch>
          </p:blipFill>
          <p:spPr>
            <a:xfrm>
              <a:off x="0" y="0"/>
              <a:ext cx="3274236" cy="3072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Диаграмма рассеяния первых трех признаков"/>
            <p:cNvSpPr/>
            <p:nvPr/>
          </p:nvSpPr>
          <p:spPr>
            <a:xfrm>
              <a:off x="0" y="3148272"/>
              <a:ext cx="3274236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Диаграмма рассеяния первых трех признаков</a:t>
              </a:r>
            </a:p>
          </p:txBody>
        </p:sp>
      </p:grpSp>
      <p:grpSp>
        <p:nvGrpSpPr>
          <p:cNvPr id="162" name="Галерея изображений"/>
          <p:cNvGrpSpPr/>
          <p:nvPr/>
        </p:nvGrpSpPr>
        <p:grpSpPr>
          <a:xfrm>
            <a:off x="5584869" y="6472112"/>
            <a:ext cx="3487280" cy="2302031"/>
            <a:chOff x="0" y="0"/>
            <a:chExt cx="3487279" cy="2302030"/>
          </a:xfrm>
        </p:grpSpPr>
        <p:pic>
          <p:nvPicPr>
            <p:cNvPr id="160" name="Снимок экрана 2022-10-26 в 11.11.20.png" descr="Снимок экрана 2022-10-26 в 11.11.20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66" r="0" b="466"/>
            <a:stretch>
              <a:fillRect/>
            </a:stretch>
          </p:blipFill>
          <p:spPr>
            <a:xfrm>
              <a:off x="0" y="0"/>
              <a:ext cx="3487280" cy="1908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Поиск выбросов критерием трех сигм"/>
            <p:cNvSpPr/>
            <p:nvPr/>
          </p:nvSpPr>
          <p:spPr>
            <a:xfrm>
              <a:off x="0" y="1984530"/>
              <a:ext cx="3487280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1000"/>
              </a:lvl1pPr>
            </a:lstStyle>
            <a:p>
              <a:pPr/>
              <a:r>
                <a:t>Поиск выбросов критерием трех сигм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Разведочный анализ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Разведочный анализ данных</a:t>
            </a:r>
          </a:p>
        </p:txBody>
      </p:sp>
      <p:sp>
        <p:nvSpPr>
          <p:cNvPr id="165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Линейная зависимость отсутствует"/>
          <p:cNvSpPr txBox="1"/>
          <p:nvPr/>
        </p:nvSpPr>
        <p:spPr>
          <a:xfrm>
            <a:off x="8974290" y="1916404"/>
            <a:ext cx="3554311" cy="196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57200"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Линейная зависимость отсутствует </a:t>
            </a:r>
          </a:p>
        </p:txBody>
      </p:sp>
      <p:grpSp>
        <p:nvGrpSpPr>
          <p:cNvPr id="169" name="Галерея изображений"/>
          <p:cNvGrpSpPr/>
          <p:nvPr/>
        </p:nvGrpSpPr>
        <p:grpSpPr>
          <a:xfrm>
            <a:off x="762000" y="2324100"/>
            <a:ext cx="7597472" cy="11557441"/>
            <a:chOff x="0" y="0"/>
            <a:chExt cx="7597471" cy="11557440"/>
          </a:xfrm>
        </p:grpSpPr>
        <p:pic>
          <p:nvPicPr>
            <p:cNvPr id="167" name="Без названия.png" descr="Без названия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53" r="0" b="1153"/>
            <a:stretch>
              <a:fillRect/>
            </a:stretch>
          </p:blipFill>
          <p:spPr>
            <a:xfrm>
              <a:off x="0" y="0"/>
              <a:ext cx="7597472" cy="6502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Тепловая карта коэффициентов корреляции"/>
            <p:cNvSpPr/>
            <p:nvPr/>
          </p:nvSpPr>
          <p:spPr>
            <a:xfrm>
              <a:off x="0" y="6579040"/>
              <a:ext cx="7597472" cy="49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457200">
                <a:defRPr sz="1500">
                  <a:solidFill>
                    <a:srgbClr val="000000"/>
                  </a:solidFill>
                </a:defRPr>
              </a:pPr>
              <a:r>
                <a:t>Тепловая карта коэффициентов корреляции</a:t>
              </a: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  <a:p>
              <a:pPr defTabSz="457200">
                <a:defRPr sz="150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редобработка данных. Выбор модел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Предобработка данных. Выбор моделей</a:t>
            </a:r>
          </a:p>
        </p:txBody>
      </p:sp>
      <p:sp>
        <p:nvSpPr>
          <p:cNvPr id="172" name="&gt; Рассчитываем количество выбросов (найдено 24) и удаляем их из датасета…"/>
          <p:cNvSpPr txBox="1"/>
          <p:nvPr>
            <p:ph type="body" sz="half" idx="1"/>
          </p:nvPr>
        </p:nvSpPr>
        <p:spPr>
          <a:xfrm>
            <a:off x="698500" y="2628900"/>
            <a:ext cx="5883277" cy="6384326"/>
          </a:xfrm>
          <a:prstGeom prst="rect">
            <a:avLst/>
          </a:prstGeom>
        </p:spPr>
        <p:txBody>
          <a:bodyPr/>
          <a:lstStyle/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Рассчитываем количество выбросов (найдено 24) и удаляем их из датасета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Группируем признаки для прогнозирования по каждой из 3 задач 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Нормализуем и стандартизируем данные: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      - используем OrdinalEncoder для категориальных признаков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      - используем MinMaxScaler для количественных признаков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  <a:r>
              <a:t>&gt; Делим выборку на тренировочную и тестовую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95"/>
            </a:pPr>
          </a:p>
          <a:p>
            <a:pPr marL="0" indent="0" defTabSz="192023">
              <a:spcBef>
                <a:spcPts val="0"/>
              </a:spcBef>
              <a:buClrTx/>
              <a:buSzTx/>
              <a:buFontTx/>
              <a:buNone/>
              <a:defRPr sz="587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260"/>
            </a:pP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b="1" sz="1679"/>
            </a:pPr>
            <a:r>
              <a:t>Используемые метрики качества модели:</a:t>
            </a:r>
          </a:p>
          <a:p>
            <a:pPr marL="0" indent="0" defTabSz="245363">
              <a:spcBef>
                <a:spcPts val="0"/>
              </a:spcBef>
              <a:buClrTx/>
              <a:buSzTx/>
              <a:buFontTx/>
              <a:buNone/>
              <a:defRPr b="1" sz="1554"/>
            </a:pP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R2 (коэффициент детерминации)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RMSE (Root Mean Squared Error, корень из средней квадратичной ошибки)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MAE (Mean Absolute Error, средняя абсолютная ошибка)</a:t>
            </a:r>
          </a:p>
          <a:p>
            <a:pPr marL="0" indent="0" defTabSz="245363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554"/>
            </a:pPr>
            <a:r>
              <a:t>- max error (максимальная ошибка)</a:t>
            </a:r>
          </a:p>
        </p:txBody>
      </p:sp>
      <p:sp>
        <p:nvSpPr>
          <p:cNvPr id="173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Базовая модель:…"/>
          <p:cNvSpPr txBox="1"/>
          <p:nvPr/>
        </p:nvSpPr>
        <p:spPr>
          <a:xfrm>
            <a:off x="6792871" y="2628900"/>
            <a:ext cx="5883277" cy="638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29184">
              <a:defRPr b="1" sz="2376">
                <a:solidFill>
                  <a:srgbClr val="000000"/>
                </a:solidFill>
              </a:defRPr>
            </a:pPr>
            <a:r>
              <a:t>Базовая модель: </a:t>
            </a:r>
          </a:p>
          <a:p>
            <a:pPr algn="l" defTabSz="329184">
              <a:defRPr b="1" sz="1080">
                <a:solidFill>
                  <a:srgbClr val="000000"/>
                </a:solidFill>
              </a:defRPr>
            </a:pPr>
          </a:p>
          <a:p>
            <a:pPr algn="l" defTabSz="329184">
              <a:defRPr sz="1872">
                <a:solidFill>
                  <a:srgbClr val="000000"/>
                </a:solidFill>
              </a:defRPr>
            </a:pPr>
            <a:r>
              <a:t>- DummyRegressor</a:t>
            </a:r>
          </a:p>
          <a:p>
            <a:pPr algn="l" defTabSz="329184">
              <a:defRPr b="1" sz="2376">
                <a:solidFill>
                  <a:srgbClr val="000000"/>
                </a:solidFill>
              </a:defRPr>
            </a:pPr>
          </a:p>
          <a:p>
            <a:pPr algn="l" defTabSz="329184">
              <a:defRPr b="1" sz="2376">
                <a:solidFill>
                  <a:srgbClr val="000000"/>
                </a:solidFill>
              </a:defRPr>
            </a:pPr>
            <a:r>
              <a:t>Модели для прогноза:</a:t>
            </a:r>
          </a:p>
          <a:p>
            <a:pPr algn="l" defTabSz="329184">
              <a:defRPr sz="1152">
                <a:solidFill>
                  <a:srgbClr val="000000"/>
                </a:solidFill>
              </a:defRPr>
            </a:pP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Линейная регрессия (LinearRegression)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Лассо (Lasso) 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Метод опорных векторов (SVR)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Метод k-ближайших соседей (KNeighborsRegressor)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Деревья решений (DecisionTreeRegressor)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Градиентный бустинг (GradientBoostingRegressor)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Случайный лес (RandomForestRegressor)</a:t>
            </a:r>
          </a:p>
          <a:p>
            <a:pPr algn="l" defTabSz="329184">
              <a:lnSpc>
                <a:spcPct val="120000"/>
              </a:lnSpc>
              <a:defRPr sz="1872">
                <a:solidFill>
                  <a:srgbClr val="000000"/>
                </a:solidFill>
              </a:defRPr>
            </a:pPr>
            <a:r>
              <a:t>- Нейронная сеть (MLPRegressor / Sequential)</a:t>
            </a:r>
          </a:p>
          <a:p>
            <a:pPr algn="l" defTabSz="329184">
              <a:defRPr sz="1872">
                <a:solidFill>
                  <a:srgbClr val="000000"/>
                </a:solidFill>
              </a:defRPr>
            </a:pPr>
          </a:p>
          <a:p>
            <a:pPr algn="l" defTabSz="329184">
              <a:defRPr sz="1872">
                <a:solidFill>
                  <a:srgbClr val="000000"/>
                </a:solidFill>
              </a:defRPr>
            </a:pPr>
          </a:p>
        </p:txBody>
      </p:sp>
      <p:sp>
        <p:nvSpPr>
          <p:cNvPr id="175" name="Линия"/>
          <p:cNvSpPr/>
          <p:nvPr/>
        </p:nvSpPr>
        <p:spPr>
          <a:xfrm flipV="1">
            <a:off x="6502400" y="2624572"/>
            <a:ext cx="1" cy="6028456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1) Выбор моделей для прогнозирования модуля упругости при растяжении"/>
          <p:cNvSpPr txBox="1"/>
          <p:nvPr/>
        </p:nvSpPr>
        <p:spPr>
          <a:xfrm>
            <a:off x="762000" y="800100"/>
            <a:ext cx="11988800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3679">
              <a:spcBef>
                <a:spcPts val="600"/>
              </a:spcBef>
              <a:defRPr b="1" i="1" sz="2080">
                <a:solidFill>
                  <a:srgbClr val="000000"/>
                </a:solidFill>
              </a:defRPr>
            </a:lvl1pPr>
          </a:lstStyle>
          <a:p>
            <a:pPr/>
            <a:r>
              <a:t>1) Выбор моделей для прогнозирования модуля упругости при растяжении</a:t>
            </a:r>
          </a:p>
        </p:txBody>
      </p:sp>
      <p:pic>
        <p:nvPicPr>
          <p:cNvPr id="178" name="Снимок экрана 2022-10-27 в 00.25.38.png" descr="Снимок экрана 2022-10-27 в 00.2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515" y="1986686"/>
            <a:ext cx="5318850" cy="283537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равнение результативности моделей с гиперпараметрами по умолчанию"/>
          <p:cNvSpPr txBox="1"/>
          <p:nvPr/>
        </p:nvSpPr>
        <p:spPr>
          <a:xfrm>
            <a:off x="1014261" y="1386868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гиперпараметрами по умолчанию</a:t>
            </a:r>
          </a:p>
        </p:txBody>
      </p:sp>
      <p:sp>
        <p:nvSpPr>
          <p:cNvPr id="180" name="Cравнение результативности моделей с подобранными гиперпараметрами"/>
          <p:cNvSpPr txBox="1"/>
          <p:nvPr/>
        </p:nvSpPr>
        <p:spPr>
          <a:xfrm>
            <a:off x="1014261" y="5092470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подобранными гиперпараметрами</a:t>
            </a:r>
          </a:p>
        </p:txBody>
      </p:sp>
      <p:pic>
        <p:nvPicPr>
          <p:cNvPr id="181" name="Снимок экрана 2022-10-27 в 00.42.02.png" descr="Снимок экрана 2022-10-27 в 00.4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939" y="3277946"/>
            <a:ext cx="17399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Описательная статистика…"/>
          <p:cNvSpPr txBox="1"/>
          <p:nvPr/>
        </p:nvSpPr>
        <p:spPr>
          <a:xfrm>
            <a:off x="8798609" y="2506236"/>
            <a:ext cx="26965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Описательная статистика</a:t>
            </a:r>
          </a:p>
          <a:p>
            <a:pPr>
              <a:defRPr sz="1700"/>
            </a:pPr>
            <a:r>
              <a:t> выходных переменных</a:t>
            </a:r>
          </a:p>
        </p:txBody>
      </p:sp>
      <p:pic>
        <p:nvPicPr>
          <p:cNvPr id="183" name="Снимок экрана 2022-10-27 в 14.21.39.png" descr="Снимок экрана 2022-10-27 в 14.21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1814" y="5686431"/>
            <a:ext cx="8704765" cy="2414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2) Выбор моделей для прогнозирования прочности при растяжении"/>
          <p:cNvSpPr txBox="1"/>
          <p:nvPr/>
        </p:nvSpPr>
        <p:spPr>
          <a:xfrm>
            <a:off x="762000" y="800100"/>
            <a:ext cx="11988800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3679">
              <a:spcBef>
                <a:spcPts val="600"/>
              </a:spcBef>
              <a:defRPr b="1" i="1" sz="2080">
                <a:solidFill>
                  <a:srgbClr val="000000"/>
                </a:solidFill>
              </a:defRPr>
            </a:lvl1pPr>
          </a:lstStyle>
          <a:p>
            <a:pPr/>
            <a:r>
              <a:t>2) Выбор моделей для прогнозирования прочности при растяжении</a:t>
            </a:r>
          </a:p>
        </p:txBody>
      </p:sp>
      <p:sp>
        <p:nvSpPr>
          <p:cNvPr id="187" name="Cравнение результативности моделей с гиперпараметрами по умолчанию"/>
          <p:cNvSpPr txBox="1"/>
          <p:nvPr/>
        </p:nvSpPr>
        <p:spPr>
          <a:xfrm>
            <a:off x="1014261" y="1386868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гиперпараметрами по умолчанию</a:t>
            </a:r>
          </a:p>
        </p:txBody>
      </p:sp>
      <p:sp>
        <p:nvSpPr>
          <p:cNvPr id="188" name="Cравнение результативности моделей с подобранными гиперпараметрами"/>
          <p:cNvSpPr txBox="1"/>
          <p:nvPr/>
        </p:nvSpPr>
        <p:spPr>
          <a:xfrm>
            <a:off x="1014261" y="5092470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с подобранными гиперпараметрами</a:t>
            </a:r>
          </a:p>
        </p:txBody>
      </p:sp>
      <p:sp>
        <p:nvSpPr>
          <p:cNvPr id="189" name="Описательная статистика…"/>
          <p:cNvSpPr txBox="1"/>
          <p:nvPr/>
        </p:nvSpPr>
        <p:spPr>
          <a:xfrm>
            <a:off x="8798609" y="2506236"/>
            <a:ext cx="26965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Описательная статистика</a:t>
            </a:r>
          </a:p>
          <a:p>
            <a:pPr>
              <a:defRPr sz="1700"/>
            </a:pPr>
            <a:r>
              <a:t> выходных переменных</a:t>
            </a:r>
          </a:p>
        </p:txBody>
      </p:sp>
      <p:pic>
        <p:nvPicPr>
          <p:cNvPr id="190" name="Снимок экрана 2022-10-27 в 00.54.29.png" descr="Снимок экрана 2022-10-27 в 00.54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8839" y="3252546"/>
            <a:ext cx="18161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Снимок экрана 2022-10-27 в 00.54.51.png" descr="Снимок экрана 2022-10-27 в 00.54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271" y="1997908"/>
            <a:ext cx="5690796" cy="2835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Снимок экрана 2022-10-27 в 00.55.18.png" descr="Снимок экрана 2022-10-27 в 00.55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333" y="5686431"/>
            <a:ext cx="9273647" cy="238355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3) Выбор модели для прогнозирования соотношения «матрица-наполнитель»"/>
          <p:cNvSpPr txBox="1"/>
          <p:nvPr/>
        </p:nvSpPr>
        <p:spPr>
          <a:xfrm>
            <a:off x="762000" y="800100"/>
            <a:ext cx="11988800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3679">
              <a:spcBef>
                <a:spcPts val="600"/>
              </a:spcBef>
              <a:defRPr i="1" sz="2080">
                <a:solidFill>
                  <a:srgbClr val="000000"/>
                </a:solidFill>
              </a:defRPr>
            </a:pPr>
            <a:r>
              <a:t>3) </a:t>
            </a:r>
            <a:r>
              <a:rPr b="1"/>
              <a:t>Выбор модели для прогнозирования соотношения «матрица-наполнитель»</a:t>
            </a:r>
          </a:p>
        </p:txBody>
      </p:sp>
      <p:sp>
        <p:nvSpPr>
          <p:cNvPr id="196" name="Cравнение результативности модели MLPRegressor"/>
          <p:cNvSpPr txBox="1"/>
          <p:nvPr/>
        </p:nvSpPr>
        <p:spPr>
          <a:xfrm>
            <a:off x="1014261" y="1386868"/>
            <a:ext cx="11988801" cy="70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модели MLPRegressor</a:t>
            </a:r>
          </a:p>
        </p:txBody>
      </p:sp>
      <p:sp>
        <p:nvSpPr>
          <p:cNvPr id="197" name="Cравнение результативности моделей Sequential (keras)"/>
          <p:cNvSpPr txBox="1"/>
          <p:nvPr/>
        </p:nvSpPr>
        <p:spPr>
          <a:xfrm>
            <a:off x="1014261" y="3159853"/>
            <a:ext cx="11988801" cy="70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1600"/>
              </a:spcBef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Cравнение результативности моделей Sequential (keras)</a:t>
            </a:r>
          </a:p>
        </p:txBody>
      </p:sp>
      <p:sp>
        <p:nvSpPr>
          <p:cNvPr id="198" name="Описательная статистика…"/>
          <p:cNvSpPr txBox="1"/>
          <p:nvPr/>
        </p:nvSpPr>
        <p:spPr>
          <a:xfrm>
            <a:off x="9899822" y="6315416"/>
            <a:ext cx="26965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/>
            </a:pPr>
            <a:r>
              <a:t>Описательная статистика</a:t>
            </a:r>
          </a:p>
          <a:p>
            <a:pPr>
              <a:defRPr sz="1700"/>
            </a:pPr>
            <a:r>
              <a:t> выходных переменных</a:t>
            </a:r>
          </a:p>
        </p:txBody>
      </p:sp>
      <p:pic>
        <p:nvPicPr>
          <p:cNvPr id="199" name="Снимок экрана 2022-10-27 в 01.24.51.png" descr="Снимок экрана 2022-10-27 в 01.24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802" y="7112021"/>
            <a:ext cx="1752601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Снимок экрана 2022-10-27 в 01.45.10.png" descr="Снимок экрана 2022-10-27 в 01.45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288" y="1978537"/>
            <a:ext cx="4712895" cy="932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Снимок экрана 2022-10-27 в 01.46.44.png" descr="Снимок экрана 2022-10-27 в 01.46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8412" y="2244675"/>
            <a:ext cx="3962684" cy="360760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Сводная информация по…"/>
          <p:cNvSpPr txBox="1"/>
          <p:nvPr/>
        </p:nvSpPr>
        <p:spPr>
          <a:xfrm>
            <a:off x="9080307" y="1581184"/>
            <a:ext cx="257889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Сводная информация по </a:t>
            </a:r>
          </a:p>
          <a:p>
            <a:pPr>
              <a:defRPr sz="1500"/>
            </a:pPr>
            <a:r>
              <a:t>архитектуре сети Sequential</a:t>
            </a:r>
          </a:p>
        </p:txBody>
      </p:sp>
      <p:pic>
        <p:nvPicPr>
          <p:cNvPr id="203" name="Снимок экрана 2022-10-27 в 02.00.12.png" descr="Снимок экрана 2022-10-27 в 02.00.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2330" y="6256412"/>
            <a:ext cx="8152529" cy="22141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Визуализация сравнения прогноза модели Sequential с Dropout-слоями с базовой"/>
          <p:cNvSpPr txBox="1"/>
          <p:nvPr/>
        </p:nvSpPr>
        <p:spPr>
          <a:xfrm>
            <a:off x="1009903" y="5876545"/>
            <a:ext cx="786546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Визуализация сравнения прогноза модели Sequential с Dropout-слоями с базовой</a:t>
            </a:r>
          </a:p>
        </p:txBody>
      </p:sp>
      <p:pic>
        <p:nvPicPr>
          <p:cNvPr id="205" name="Снимок экрана 2022-10-29 в 10.52.33.png" descr="Снимок экрана 2022-10-29 в 10.52.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1450" y="3724563"/>
            <a:ext cx="5385573" cy="152887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Номер слайда"/>
          <p:cNvSpPr txBox="1"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