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9847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2525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375889"/>
              <a:satOff val="-9195"/>
              <a:lumOff val="-14901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left>
          <a:right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right>
          <a:top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top>
          <a:bottom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bottom>
          <a:insideH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insideH>
          <a:insideV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9C3BA">
              <a:alpha val="75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9C3BA"/>
              </a:solidFill>
              <a:prstDash val="solid"/>
              <a:miter lim="400000"/>
            </a:ln>
          </a:top>
          <a:bottom>
            <a:ln w="12700" cap="flat">
              <a:solidFill>
                <a:srgbClr val="C9C3BA"/>
              </a:solidFill>
              <a:prstDash val="solid"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39D60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2525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>
              <a:hueOff val="708446"/>
              <a:satOff val="-4821"/>
              <a:lumOff val="-14251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1">
              <a:hueOff val="-113918"/>
              <a:satOff val="19024"/>
              <a:lumOff val="19749"/>
              <a:alpha val="35000"/>
            </a:scheme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38AA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369196"/>
              <a:satOff val="13972"/>
              <a:lumOff val="-24493"/>
            </a:schemeClr>
          </a:solidFill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369194"/>
              <a:satOff val="6343"/>
              <a:lumOff val="-13963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solidFill>
                <a:srgbClr val="C9C3BA"/>
              </a:solidFill>
              <a:prstDash val="solid"/>
              <a:miter lim="400000"/>
            </a:ln>
          </a:left>
          <a:right>
            <a:ln w="12700" cap="flat">
              <a:solidFill>
                <a:srgbClr val="C9C3BA"/>
              </a:solidFill>
              <a:prstDash val="solid"/>
              <a:miter lim="400000"/>
            </a:ln>
          </a:right>
          <a:top>
            <a:ln w="12700" cap="flat">
              <a:solidFill>
                <a:srgbClr val="C9C3BA"/>
              </a:solidFill>
              <a:prstDash val="solid"/>
              <a:miter lim="400000"/>
            </a:ln>
          </a:top>
          <a:bottom>
            <a:ln w="12700" cap="flat">
              <a:solidFill>
                <a:srgbClr val="C9C3BA"/>
              </a:solidFill>
              <a:prstDash val="solid"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solidFill>
                <a:srgbClr val="C9C3B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6635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9847F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9C3BA">
              <a:alpha val="35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89847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89847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1" name="Shape 131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Заголовок и под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Линия"/>
          <p:cNvSpPr/>
          <p:nvPr/>
        </p:nvSpPr>
        <p:spPr>
          <a:xfrm>
            <a:off x="508000" y="6591300"/>
            <a:ext cx="11999453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4" name="Линия"/>
          <p:cNvSpPr/>
          <p:nvPr/>
        </p:nvSpPr>
        <p:spPr>
          <a:xfrm>
            <a:off x="508000" y="4089400"/>
            <a:ext cx="12000019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5" name="Линия"/>
          <p:cNvSpPr/>
          <p:nvPr/>
        </p:nvSpPr>
        <p:spPr>
          <a:xfrm flipV="1">
            <a:off x="7994302" y="4526255"/>
            <a:ext cx="1" cy="1642759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6" name="Lorem Ipsum Dolor"/>
          <p:cNvSpPr txBox="1"/>
          <p:nvPr>
            <p:ph type="body" sz="quarter" idx="13"/>
          </p:nvPr>
        </p:nvSpPr>
        <p:spPr>
          <a:xfrm>
            <a:off x="508000" y="3505200"/>
            <a:ext cx="7200900" cy="5080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  <a:defRPr i="1" sz="2400"/>
            </a:lvl1pPr>
          </a:lstStyle>
          <a:p>
            <a:pPr/>
            <a:r>
              <a:t>Lorem Ipsum Dolor</a:t>
            </a:r>
          </a:p>
        </p:txBody>
      </p:sp>
      <p:sp>
        <p:nvSpPr>
          <p:cNvPr id="17" name="Текст заголовка"/>
          <p:cNvSpPr txBox="1"/>
          <p:nvPr>
            <p:ph type="title"/>
          </p:nvPr>
        </p:nvSpPr>
        <p:spPr>
          <a:xfrm>
            <a:off x="508000" y="4140200"/>
            <a:ext cx="7200900" cy="2413000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Текст заголовка</a:t>
            </a:r>
          </a:p>
        </p:txBody>
      </p:sp>
      <p:sp>
        <p:nvSpPr>
          <p:cNvPr id="18" name="Уровень текста 1…"/>
          <p:cNvSpPr txBox="1"/>
          <p:nvPr>
            <p:ph type="body" sz="quarter" idx="1"/>
          </p:nvPr>
        </p:nvSpPr>
        <p:spPr>
          <a:xfrm>
            <a:off x="8280400" y="4140200"/>
            <a:ext cx="4241800" cy="2413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2400"/>
            </a:lvl1pPr>
            <a:lvl2pPr marL="0" indent="0">
              <a:spcBef>
                <a:spcPts val="0"/>
              </a:spcBef>
              <a:buClrTx/>
              <a:buSzTx/>
              <a:buFontTx/>
              <a:buNone/>
              <a:defRPr sz="2400"/>
            </a:lvl2pPr>
            <a:lvl3pPr marL="0" indent="0">
              <a:spcBef>
                <a:spcPts val="0"/>
              </a:spcBef>
              <a:buClrTx/>
              <a:buSzTx/>
              <a:buFontTx/>
              <a:buNone/>
              <a:defRPr sz="2400"/>
            </a:lvl3pPr>
            <a:lvl4pPr marL="0" indent="0">
              <a:spcBef>
                <a:spcPts val="0"/>
              </a:spcBef>
              <a:buClrTx/>
              <a:buSzTx/>
              <a:buFontTx/>
              <a:buNone/>
              <a:defRPr sz="2400"/>
            </a:lvl4pPr>
            <a:lvl5pPr marL="0" indent="0">
              <a:spcBef>
                <a:spcPts val="0"/>
              </a:spcBef>
              <a:buClrTx/>
              <a:buSzTx/>
              <a:buFontTx/>
              <a:buNone/>
              <a:defRPr sz="2400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9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Цита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— Иван Арсентьев"/>
          <p:cNvSpPr txBox="1"/>
          <p:nvPr>
            <p:ph type="body" sz="quarter" idx="13"/>
          </p:nvPr>
        </p:nvSpPr>
        <p:spPr>
          <a:xfrm>
            <a:off x="533400" y="5969000"/>
            <a:ext cx="11938000" cy="6096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1200"/>
              </a:spcBef>
              <a:buClrTx/>
              <a:buSzTx/>
              <a:buFontTx/>
              <a:buNone/>
              <a:defRPr i="1" sz="3000"/>
            </a:lvl1pPr>
          </a:lstStyle>
          <a:p>
            <a:pPr/>
            <a:r>
              <a:t>— Иван Арсентьев</a:t>
            </a:r>
          </a:p>
        </p:txBody>
      </p:sp>
      <p:sp>
        <p:nvSpPr>
          <p:cNvPr id="108" name="«Место ввода цитаты»."/>
          <p:cNvSpPr txBox="1"/>
          <p:nvPr>
            <p:ph type="body" sz="quarter" idx="14"/>
          </p:nvPr>
        </p:nvSpPr>
        <p:spPr>
          <a:xfrm>
            <a:off x="1270000" y="4254500"/>
            <a:ext cx="10464800" cy="7112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FontTx/>
              <a:buNone/>
            </a:lvl1pPr>
          </a:lstStyle>
          <a:p>
            <a:pPr/>
            <a:r>
              <a:t>«Место ввода цитаты».</a:t>
            </a:r>
          </a:p>
        </p:txBody>
      </p:sp>
      <p:sp>
        <p:nvSpPr>
          <p:cNvPr id="109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Изображение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17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Фото — горизонт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Линия"/>
          <p:cNvSpPr/>
          <p:nvPr/>
        </p:nvSpPr>
        <p:spPr>
          <a:xfrm flipV="1">
            <a:off x="7994302" y="7053555"/>
            <a:ext cx="1" cy="1642759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7" name="Линия"/>
          <p:cNvSpPr/>
          <p:nvPr/>
        </p:nvSpPr>
        <p:spPr>
          <a:xfrm>
            <a:off x="508000" y="9131300"/>
            <a:ext cx="11999453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8" name="Линия"/>
          <p:cNvSpPr/>
          <p:nvPr/>
        </p:nvSpPr>
        <p:spPr>
          <a:xfrm>
            <a:off x="508000" y="6629400"/>
            <a:ext cx="12000019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9" name="Линия"/>
          <p:cNvSpPr/>
          <p:nvPr/>
        </p:nvSpPr>
        <p:spPr>
          <a:xfrm flipV="1">
            <a:off x="7994302" y="7053555"/>
            <a:ext cx="1" cy="1642759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0" name="Lorem Ipsum Dolor"/>
          <p:cNvSpPr txBox="1"/>
          <p:nvPr>
            <p:ph type="body" sz="quarter" idx="13"/>
          </p:nvPr>
        </p:nvSpPr>
        <p:spPr>
          <a:xfrm>
            <a:off x="508000" y="6096000"/>
            <a:ext cx="7200900" cy="5080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  <a:defRPr i="1" sz="2400"/>
            </a:lvl1pPr>
          </a:lstStyle>
          <a:p>
            <a:pPr/>
            <a:r>
              <a:t>Lorem Ipsum Dolor</a:t>
            </a:r>
          </a:p>
        </p:txBody>
      </p:sp>
      <p:sp>
        <p:nvSpPr>
          <p:cNvPr id="31" name="Изображение"/>
          <p:cNvSpPr/>
          <p:nvPr>
            <p:ph type="pic" idx="14"/>
          </p:nvPr>
        </p:nvSpPr>
        <p:spPr>
          <a:xfrm>
            <a:off x="596900" y="633461"/>
            <a:ext cx="11811000" cy="52070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2" name="Текст заголовка"/>
          <p:cNvSpPr txBox="1"/>
          <p:nvPr>
            <p:ph type="title"/>
          </p:nvPr>
        </p:nvSpPr>
        <p:spPr>
          <a:xfrm>
            <a:off x="508000" y="6680200"/>
            <a:ext cx="7200900" cy="2413000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Текст заголовка</a:t>
            </a:r>
          </a:p>
        </p:txBody>
      </p:sp>
      <p:sp>
        <p:nvSpPr>
          <p:cNvPr id="33" name="Уровень текста 1…"/>
          <p:cNvSpPr txBox="1"/>
          <p:nvPr>
            <p:ph type="body" sz="quarter" idx="1"/>
          </p:nvPr>
        </p:nvSpPr>
        <p:spPr>
          <a:xfrm>
            <a:off x="8280400" y="6680200"/>
            <a:ext cx="4241800" cy="2413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2400"/>
            </a:lvl1pPr>
            <a:lvl2pPr marL="0" indent="0">
              <a:spcBef>
                <a:spcPts val="0"/>
              </a:spcBef>
              <a:buClrTx/>
              <a:buSzTx/>
              <a:buFontTx/>
              <a:buNone/>
              <a:defRPr sz="2400"/>
            </a:lvl2pPr>
            <a:lvl3pPr marL="0" indent="0">
              <a:spcBef>
                <a:spcPts val="0"/>
              </a:spcBef>
              <a:buClrTx/>
              <a:buSzTx/>
              <a:buFontTx/>
              <a:buNone/>
              <a:defRPr sz="2400"/>
            </a:lvl3pPr>
            <a:lvl4pPr marL="0" indent="0">
              <a:spcBef>
                <a:spcPts val="0"/>
              </a:spcBef>
              <a:buClrTx/>
              <a:buSzTx/>
              <a:buFontTx/>
              <a:buNone/>
              <a:defRPr sz="2400"/>
            </a:lvl4pPr>
            <a:lvl5pPr marL="0" indent="0">
              <a:spcBef>
                <a:spcPts val="0"/>
              </a:spcBef>
              <a:buClrTx/>
              <a:buSzTx/>
              <a:buFontTx/>
              <a:buNone/>
              <a:defRPr sz="2400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34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Заголовок — по центр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Текст заголовка"/>
          <p:cNvSpPr txBox="1"/>
          <p:nvPr>
            <p:ph type="title"/>
          </p:nvPr>
        </p:nvSpPr>
        <p:spPr>
          <a:xfrm>
            <a:off x="508000" y="3670300"/>
            <a:ext cx="11988800" cy="2413000"/>
          </a:xfrm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42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Фото — вертик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Линия"/>
          <p:cNvSpPr/>
          <p:nvPr/>
        </p:nvSpPr>
        <p:spPr>
          <a:xfrm>
            <a:off x="508000" y="4876800"/>
            <a:ext cx="5676374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0" name="Линия"/>
          <p:cNvSpPr/>
          <p:nvPr/>
        </p:nvSpPr>
        <p:spPr>
          <a:xfrm>
            <a:off x="508000" y="2768600"/>
            <a:ext cx="5676316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1" name="Lorem Ipsum Dolor"/>
          <p:cNvSpPr txBox="1"/>
          <p:nvPr>
            <p:ph type="body" sz="quarter" idx="13"/>
          </p:nvPr>
        </p:nvSpPr>
        <p:spPr>
          <a:xfrm>
            <a:off x="508000" y="2171700"/>
            <a:ext cx="5676900" cy="508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  <a:defRPr i="1" sz="2400"/>
            </a:lvl1pPr>
          </a:lstStyle>
          <a:p>
            <a:pPr/>
            <a:r>
              <a:t>Lorem Ipsum Dolor</a:t>
            </a:r>
          </a:p>
        </p:txBody>
      </p:sp>
      <p:sp>
        <p:nvSpPr>
          <p:cNvPr id="52" name="Изображение"/>
          <p:cNvSpPr/>
          <p:nvPr>
            <p:ph type="pic" sz="half" idx="14"/>
          </p:nvPr>
        </p:nvSpPr>
        <p:spPr>
          <a:xfrm>
            <a:off x="6818219" y="647699"/>
            <a:ext cx="5588001" cy="83312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53" name="Текст заголовка"/>
          <p:cNvSpPr txBox="1"/>
          <p:nvPr>
            <p:ph type="title"/>
          </p:nvPr>
        </p:nvSpPr>
        <p:spPr>
          <a:xfrm>
            <a:off x="508000" y="2806700"/>
            <a:ext cx="5676900" cy="2032000"/>
          </a:xfrm>
          <a:prstGeom prst="rect">
            <a:avLst/>
          </a:prstGeom>
        </p:spPr>
        <p:txBody>
          <a:bodyPr/>
          <a:lstStyle>
            <a:lvl1pPr algn="l">
              <a:defRPr sz="5600"/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54" name="Уровень текста 1…"/>
          <p:cNvSpPr txBox="1"/>
          <p:nvPr>
            <p:ph type="body" sz="quarter" idx="1"/>
          </p:nvPr>
        </p:nvSpPr>
        <p:spPr>
          <a:xfrm>
            <a:off x="508000" y="5029200"/>
            <a:ext cx="5676900" cy="40132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2400"/>
            </a:lvl1pPr>
            <a:lvl2pPr marL="0" indent="0">
              <a:spcBef>
                <a:spcPts val="0"/>
              </a:spcBef>
              <a:buClrTx/>
              <a:buSzTx/>
              <a:buFontTx/>
              <a:buNone/>
              <a:defRPr sz="2400"/>
            </a:lvl2pPr>
            <a:lvl3pPr marL="0" indent="0">
              <a:spcBef>
                <a:spcPts val="0"/>
              </a:spcBef>
              <a:buClrTx/>
              <a:buSzTx/>
              <a:buFontTx/>
              <a:buNone/>
              <a:defRPr sz="2400"/>
            </a:lvl3pPr>
            <a:lvl4pPr marL="0" indent="0">
              <a:spcBef>
                <a:spcPts val="0"/>
              </a:spcBef>
              <a:buClrTx/>
              <a:buSzTx/>
              <a:buFontTx/>
              <a:buNone/>
              <a:defRPr sz="2400"/>
            </a:lvl4pPr>
            <a:lvl5pPr marL="0" indent="0">
              <a:spcBef>
                <a:spcPts val="0"/>
              </a:spcBef>
              <a:buClrTx/>
              <a:buSzTx/>
              <a:buFontTx/>
              <a:buNone/>
              <a:defRPr sz="2400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55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 — сверх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Текст заголов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63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 и пун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Текст заголов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71" name="Уровень текста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72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, пункты и 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Изображение"/>
          <p:cNvSpPr/>
          <p:nvPr>
            <p:ph type="pic" sz="half" idx="13"/>
          </p:nvPr>
        </p:nvSpPr>
        <p:spPr>
          <a:xfrm>
            <a:off x="6819900" y="2654300"/>
            <a:ext cx="5588000" cy="63500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0" name="Текст заголов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81" name="Уровень текста 1…"/>
          <p:cNvSpPr txBox="1"/>
          <p:nvPr>
            <p:ph type="body" sz="half" idx="1"/>
          </p:nvPr>
        </p:nvSpPr>
        <p:spPr>
          <a:xfrm>
            <a:off x="508000" y="2730500"/>
            <a:ext cx="5816600" cy="6350000"/>
          </a:xfrm>
          <a:prstGeom prst="rect">
            <a:avLst/>
          </a:prstGeom>
        </p:spPr>
        <p:txBody>
          <a:bodyPr/>
          <a:lstStyle>
            <a:lvl1pPr marL="393700" indent="-393700">
              <a:spcBef>
                <a:spcPts val="1800"/>
              </a:spcBef>
              <a:buSzPct val="65000"/>
              <a:defRPr sz="3000"/>
            </a:lvl1pPr>
            <a:lvl2pPr marL="787400" indent="-393700">
              <a:spcBef>
                <a:spcPts val="1800"/>
              </a:spcBef>
              <a:buSzPct val="65000"/>
              <a:defRPr sz="3000"/>
            </a:lvl2pPr>
            <a:lvl3pPr marL="1181100" indent="-393700">
              <a:spcBef>
                <a:spcPts val="1800"/>
              </a:spcBef>
              <a:buSzPct val="65000"/>
              <a:defRPr sz="3000"/>
            </a:lvl3pPr>
            <a:lvl4pPr marL="1574800" indent="-393700">
              <a:spcBef>
                <a:spcPts val="1800"/>
              </a:spcBef>
              <a:buSzPct val="65000"/>
              <a:defRPr sz="3000"/>
            </a:lvl4pPr>
            <a:lvl5pPr marL="1968500" indent="-393700">
              <a:spcBef>
                <a:spcPts val="1800"/>
              </a:spcBef>
              <a:buSzPct val="65000"/>
              <a:defRPr sz="3000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82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Пун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Уровень текста 1…"/>
          <p:cNvSpPr txBox="1"/>
          <p:nvPr>
            <p:ph type="body" idx="1"/>
          </p:nvPr>
        </p:nvSpPr>
        <p:spPr>
          <a:xfrm>
            <a:off x="508000" y="1270000"/>
            <a:ext cx="11988800" cy="7213600"/>
          </a:xfrm>
          <a:prstGeom prst="rect">
            <a:avLst/>
          </a:prstGeom>
        </p:spPr>
        <p:txBody>
          <a:bodyPr/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90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Фото — 3 шт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Изображение"/>
          <p:cNvSpPr/>
          <p:nvPr>
            <p:ph type="pic" sz="quarter" idx="13"/>
          </p:nvPr>
        </p:nvSpPr>
        <p:spPr>
          <a:xfrm>
            <a:off x="6856319" y="4772799"/>
            <a:ext cx="5499101" cy="42291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8" name="Изображение"/>
          <p:cNvSpPr/>
          <p:nvPr>
            <p:ph type="pic" sz="quarter" idx="14"/>
          </p:nvPr>
        </p:nvSpPr>
        <p:spPr>
          <a:xfrm>
            <a:off x="6860562" y="609600"/>
            <a:ext cx="5499101" cy="35306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9" name="Изображение"/>
          <p:cNvSpPr/>
          <p:nvPr>
            <p:ph type="pic" sz="half" idx="15"/>
          </p:nvPr>
        </p:nvSpPr>
        <p:spPr>
          <a:xfrm>
            <a:off x="557119" y="609599"/>
            <a:ext cx="5588001" cy="83947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0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Линия"/>
          <p:cNvSpPr/>
          <p:nvPr/>
        </p:nvSpPr>
        <p:spPr>
          <a:xfrm>
            <a:off x="508000" y="2171700"/>
            <a:ext cx="11997292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" name="Линия"/>
          <p:cNvSpPr/>
          <p:nvPr/>
        </p:nvSpPr>
        <p:spPr>
          <a:xfrm>
            <a:off x="508000" y="635000"/>
            <a:ext cx="11997292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4" name="Текст заголовка"/>
          <p:cNvSpPr txBox="1"/>
          <p:nvPr>
            <p:ph type="title"/>
          </p:nvPr>
        </p:nvSpPr>
        <p:spPr>
          <a:xfrm>
            <a:off x="508000" y="800100"/>
            <a:ext cx="11988800" cy="121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Текст заголовка</a:t>
            </a:r>
          </a:p>
        </p:txBody>
      </p:sp>
      <p:sp>
        <p:nvSpPr>
          <p:cNvPr id="5" name="Уровень текста 1…"/>
          <p:cNvSpPr txBox="1"/>
          <p:nvPr>
            <p:ph type="body" idx="1"/>
          </p:nvPr>
        </p:nvSpPr>
        <p:spPr>
          <a:xfrm>
            <a:off x="508000" y="2628900"/>
            <a:ext cx="11988800" cy="609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6" name="Номер слайда"/>
          <p:cNvSpPr txBox="1"/>
          <p:nvPr>
            <p:ph type="sldNum" sz="quarter" idx="2"/>
          </p:nvPr>
        </p:nvSpPr>
        <p:spPr>
          <a:xfrm>
            <a:off x="6324599" y="9258300"/>
            <a:ext cx="342901" cy="4064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>
                <a:solidFill>
                  <a:srgbClr val="4C4946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Georgia"/>
        </a:defRPr>
      </a:lvl1pPr>
      <a:lvl2pPr marL="0" marR="0" indent="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Georgia"/>
        </a:defRPr>
      </a:lvl2pPr>
      <a:lvl3pPr marL="0" marR="0" indent="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Georgia"/>
        </a:defRPr>
      </a:lvl3pPr>
      <a:lvl4pPr marL="0" marR="0" indent="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Georgia"/>
        </a:defRPr>
      </a:lvl4pPr>
      <a:lvl5pPr marL="0" marR="0" indent="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Georgia"/>
        </a:defRPr>
      </a:lvl5pPr>
      <a:lvl6pPr marL="0" marR="0" indent="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Georgia"/>
        </a:defRPr>
      </a:lvl6pPr>
      <a:lvl7pPr marL="0" marR="0" indent="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Georgia"/>
        </a:defRPr>
      </a:lvl7pPr>
      <a:lvl8pPr marL="0" marR="0" indent="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Georgia"/>
        </a:defRPr>
      </a:lvl8pPr>
      <a:lvl9pPr marL="0" marR="0" indent="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Georgia"/>
        </a:defRPr>
      </a:lvl9pPr>
    </p:titleStyle>
    <p:bodyStyle>
      <a:lvl1pPr marL="4699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600" u="none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1pPr>
      <a:lvl2pPr marL="9398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600" u="none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2pPr>
      <a:lvl3pPr marL="14097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600" u="none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3pPr>
      <a:lvl4pPr marL="18796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600" u="none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4pPr>
      <a:lvl5pPr marL="23495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600" u="none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5pPr>
      <a:lvl6pPr marL="28194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600" u="none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6pPr>
      <a:lvl7pPr marL="32893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600" u="none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7pPr>
      <a:lvl8pPr marL="37592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600" u="none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8pPr>
      <a:lvl9pPr marL="42291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600" u="none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9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Прогнозирование конечных свойств новых материалов (композиционных материалов)"/>
          <p:cNvSpPr txBox="1"/>
          <p:nvPr>
            <p:ph type="body" idx="13"/>
          </p:nvPr>
        </p:nvSpPr>
        <p:spPr>
          <a:xfrm>
            <a:off x="894953" y="5062220"/>
            <a:ext cx="7200901" cy="1051561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defRPr i="0" sz="2600"/>
            </a:lvl1pPr>
          </a:lstStyle>
          <a:p>
            <a:pPr/>
            <a:r>
              <a:t>Прогнозирование конечных свойств новых материалов (композиционных материалов)</a:t>
            </a:r>
          </a:p>
        </p:txBody>
      </p:sp>
      <p:sp>
        <p:nvSpPr>
          <p:cNvPr id="134" name="Образовательный центр МГТУ им. Н.Э. Баумана"/>
          <p:cNvSpPr txBox="1"/>
          <p:nvPr>
            <p:ph type="ctrTitle"/>
          </p:nvPr>
        </p:nvSpPr>
        <p:spPr>
          <a:xfrm>
            <a:off x="888305" y="1063729"/>
            <a:ext cx="7315797" cy="1530882"/>
          </a:xfrm>
          <a:prstGeom prst="rect">
            <a:avLst/>
          </a:prstGeom>
        </p:spPr>
        <p:txBody>
          <a:bodyPr/>
          <a:lstStyle/>
          <a:p>
            <a:pPr defTabSz="457200">
              <a:lnSpc>
                <a:spcPct val="100000"/>
              </a:lnSpc>
              <a:spcBef>
                <a:spcPts val="0"/>
              </a:spcBef>
              <a:defRPr sz="2400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defRPr>
            </a:pPr>
            <a:r>
              <a:t>Образовательный центр МГТУ им. Н.Э. Баумана</a:t>
            </a:r>
          </a:p>
          <a:p>
            <a:pPr defTabSz="457200">
              <a:lnSpc>
                <a:spcPct val="100000"/>
              </a:lnSpc>
              <a:spcBef>
                <a:spcPts val="0"/>
              </a:spcBef>
              <a:defRPr sz="2400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defRPr>
            </a:pPr>
          </a:p>
        </p:txBody>
      </p:sp>
      <p:sp>
        <p:nvSpPr>
          <p:cNvPr id="135" name="Слушатель: Гутенев Евгений"/>
          <p:cNvSpPr txBox="1"/>
          <p:nvPr>
            <p:ph type="subTitle" sz="quarter" idx="1"/>
          </p:nvPr>
        </p:nvSpPr>
        <p:spPr>
          <a:xfrm>
            <a:off x="9207500" y="6022809"/>
            <a:ext cx="4241800" cy="1136982"/>
          </a:xfrm>
          <a:prstGeom prst="rect">
            <a:avLst/>
          </a:prstGeom>
        </p:spPr>
        <p:txBody>
          <a:bodyPr/>
          <a:lstStyle/>
          <a:p>
            <a:pPr defTabSz="457200">
              <a:defRPr sz="1900">
                <a:solidFill>
                  <a:srgbClr val="000000"/>
                </a:solidFill>
              </a:defRPr>
            </a:pPr>
            <a:r>
              <a:t>Слушатель: Гутенев Евгений</a:t>
            </a:r>
          </a:p>
          <a:p>
            <a:pPr defTabSz="457200">
              <a:defRPr sz="1900">
                <a:solidFill>
                  <a:srgbClr val="000000"/>
                </a:solidFill>
              </a:defRPr>
            </a:pPr>
          </a:p>
        </p:txBody>
      </p:sp>
      <p:sp>
        <p:nvSpPr>
          <p:cNvPr id="136" name="Выпускная квалификационная работа…"/>
          <p:cNvSpPr txBox="1"/>
          <p:nvPr/>
        </p:nvSpPr>
        <p:spPr>
          <a:xfrm>
            <a:off x="889062" y="4069079"/>
            <a:ext cx="5314560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b="1" sz="2100">
                <a:solidFill>
                  <a:srgbClr val="000000"/>
                </a:solidFill>
              </a:defRPr>
            </a:pPr>
            <a:r>
              <a:t>Выпускная квалификационная работа</a:t>
            </a:r>
          </a:p>
          <a:p>
            <a:pPr algn="l" defTabSz="457200">
              <a:defRPr b="1" sz="2100">
                <a:solidFill>
                  <a:srgbClr val="000000"/>
                </a:solidFill>
              </a:defRPr>
            </a:pPr>
            <a:r>
              <a:t>по курсу «Data Science»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Разработка приложения для рекомендательной системы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37463">
              <a:spcBef>
                <a:spcPts val="1400"/>
              </a:spcBef>
              <a:defRPr sz="3496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defRPr>
            </a:lvl1pPr>
          </a:lstStyle>
          <a:p>
            <a:pPr/>
            <a:r>
              <a:t>Разработка приложения для рекомендательной системы</a:t>
            </a:r>
          </a:p>
        </p:txBody>
      </p:sp>
      <p:sp>
        <p:nvSpPr>
          <p:cNvPr id="206" name="Редактор исходного кода: VS Code…"/>
          <p:cNvSpPr txBox="1"/>
          <p:nvPr>
            <p:ph type="body" sz="quarter" idx="1"/>
          </p:nvPr>
        </p:nvSpPr>
        <p:spPr>
          <a:xfrm>
            <a:off x="8057222" y="8229600"/>
            <a:ext cx="3038753" cy="1021797"/>
          </a:xfrm>
          <a:prstGeom prst="rect">
            <a:avLst/>
          </a:prstGeom>
        </p:spPr>
        <p:txBody>
          <a:bodyPr/>
          <a:lstStyle/>
          <a:p>
            <a:pPr marL="0" indent="0" defTabSz="233679">
              <a:spcBef>
                <a:spcPts val="0"/>
              </a:spcBef>
              <a:buClrTx/>
              <a:buSzTx/>
              <a:buFontTx/>
              <a:buNone/>
              <a:defRPr i="1" sz="1480"/>
            </a:pPr>
            <a:r>
              <a:t>Редактор исходного кода: VS Code</a:t>
            </a:r>
          </a:p>
          <a:p>
            <a:pPr marL="0" indent="0" defTabSz="233679">
              <a:spcBef>
                <a:spcPts val="0"/>
              </a:spcBef>
              <a:buClrTx/>
              <a:buSzTx/>
              <a:buFontTx/>
              <a:buNone/>
              <a:defRPr i="1" sz="1480"/>
            </a:pPr>
            <a:r>
              <a:t>Язык: Python</a:t>
            </a:r>
          </a:p>
          <a:p>
            <a:pPr marL="0" indent="0" defTabSz="233679">
              <a:spcBef>
                <a:spcPts val="0"/>
              </a:spcBef>
              <a:buClrTx/>
              <a:buSzTx/>
              <a:buFontTx/>
              <a:buNone/>
              <a:defRPr i="1" sz="1480"/>
            </a:pPr>
            <a:r>
              <a:t>Интерпретатор: Flask</a:t>
            </a:r>
          </a:p>
          <a:p>
            <a:pPr marL="0" indent="0" defTabSz="233679">
              <a:spcBef>
                <a:spcPts val="0"/>
              </a:spcBef>
              <a:buClrTx/>
              <a:buSzTx/>
              <a:buFontTx/>
              <a:buNone/>
              <a:defRPr sz="1480"/>
            </a:pPr>
          </a:p>
          <a:p>
            <a:pPr marL="0" indent="0" defTabSz="233679">
              <a:spcBef>
                <a:spcPts val="0"/>
              </a:spcBef>
              <a:buClrTx/>
              <a:buSzTx/>
              <a:buFontTx/>
              <a:buNone/>
              <a:defRPr b="1" sz="1480"/>
            </a:pPr>
            <a:r>
              <a:t>Используемые метрики качества модели:</a:t>
            </a:r>
          </a:p>
          <a:p>
            <a:pPr marL="0" indent="0" defTabSz="233679">
              <a:spcBef>
                <a:spcPts val="0"/>
              </a:spcBef>
              <a:buClrTx/>
              <a:buSzTx/>
              <a:buFontTx/>
              <a:buNone/>
              <a:defRPr b="1" sz="1480"/>
            </a:pPr>
          </a:p>
          <a:p>
            <a:pPr marL="0" indent="0" defTabSz="233679">
              <a:spcBef>
                <a:spcPts val="0"/>
              </a:spcBef>
              <a:buClrTx/>
              <a:buSzTx/>
              <a:buFontTx/>
              <a:buNone/>
              <a:defRPr sz="1480"/>
            </a:pPr>
            <a:r>
              <a:t>- R2 (коэффициент детерминации)</a:t>
            </a:r>
          </a:p>
          <a:p>
            <a:pPr marL="0" indent="0" defTabSz="233679">
              <a:spcBef>
                <a:spcPts val="0"/>
              </a:spcBef>
              <a:buClrTx/>
              <a:buSzTx/>
              <a:buFontTx/>
              <a:buNone/>
              <a:defRPr sz="1480"/>
            </a:pPr>
            <a:r>
              <a:t>- RMSE (Root Mean Squared Error, корень из средней квадратичной ошибки)</a:t>
            </a:r>
          </a:p>
          <a:p>
            <a:pPr marL="0" indent="0" defTabSz="233679">
              <a:spcBef>
                <a:spcPts val="0"/>
              </a:spcBef>
              <a:buClrTx/>
              <a:buSzTx/>
              <a:buFontTx/>
              <a:buNone/>
              <a:defRPr sz="1480"/>
            </a:pPr>
            <a:r>
              <a:t>- MAE (Mean Absolute Error, средняя абсолютная ошибка)</a:t>
            </a:r>
          </a:p>
          <a:p>
            <a:pPr marL="0" indent="0" defTabSz="233679">
              <a:spcBef>
                <a:spcPts val="0"/>
              </a:spcBef>
              <a:buClrTx/>
              <a:buSzTx/>
              <a:buFontTx/>
              <a:buNone/>
              <a:defRPr sz="1480"/>
            </a:pPr>
            <a:r>
              <a:t>- max error (максимальная ошибка)</a:t>
            </a:r>
          </a:p>
        </p:txBody>
      </p:sp>
      <p:sp>
        <p:nvSpPr>
          <p:cNvPr id="207" name="Номер слайда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208" name="Снимок экрана 2022-10-29 в 11.42.37.png" descr="Снимок экрана 2022-10-29 в 11.42.3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99407" y="2324100"/>
            <a:ext cx="8805986" cy="594332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Создание репозитория в GitHub и размещение кода исследования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31622">
              <a:spcBef>
                <a:spcPts val="1400"/>
              </a:spcBef>
              <a:defRPr sz="3458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defRPr>
            </a:lvl1pPr>
          </a:lstStyle>
          <a:p>
            <a:pPr/>
            <a:r>
              <a:t>Создание репозитория в GitHub и размещение кода исследования</a:t>
            </a:r>
          </a:p>
        </p:txBody>
      </p:sp>
      <p:sp>
        <p:nvSpPr>
          <p:cNvPr id="211" name="Номер слайда"/>
          <p:cNvSpPr txBox="1"/>
          <p:nvPr>
            <p:ph type="sldNum" sz="quarter" idx="4294967295"/>
          </p:nvPr>
        </p:nvSpPr>
        <p:spPr>
          <a:xfrm>
            <a:off x="6330850" y="9258300"/>
            <a:ext cx="330400" cy="4064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212" name="Снимок экрана 2022-10-29 в 12.15.33.png" descr="Снимок экрана 2022-10-29 в 12.15.3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826396" y="6474530"/>
            <a:ext cx="7389077" cy="2310591"/>
          </a:xfrm>
          <a:prstGeom prst="rect">
            <a:avLst/>
          </a:prstGeom>
          <a:ln w="12700">
            <a:miter lim="400000"/>
          </a:ln>
        </p:spPr>
      </p:pic>
      <p:pic>
        <p:nvPicPr>
          <p:cNvPr id="213" name="Снимок экрана 2022-10-29 в 12.15.57.png" descr="Снимок экрана 2022-10-29 в 12.15.57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58580" y="2285051"/>
            <a:ext cx="7550640" cy="408247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Благодарю за внимание!"/>
          <p:cNvSpPr txBox="1"/>
          <p:nvPr>
            <p:ph type="body" idx="14"/>
          </p:nvPr>
        </p:nvSpPr>
        <p:spPr>
          <a:xfrm>
            <a:off x="1270000" y="4171950"/>
            <a:ext cx="10464800" cy="876301"/>
          </a:xfrm>
          <a:prstGeom prst="rect">
            <a:avLst/>
          </a:prstGeom>
        </p:spPr>
        <p:txBody>
          <a:bodyPr/>
          <a:lstStyle>
            <a:lvl1pPr>
              <a:defRPr sz="4600"/>
            </a:lvl1pPr>
          </a:lstStyle>
          <a:p>
            <a:pPr/>
            <a:r>
              <a:t>Благодарю за внимание!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Постановка задач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3800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defRPr>
            </a:lvl1pPr>
          </a:lstStyle>
          <a:p>
            <a:pPr/>
            <a:r>
              <a:t>Постановка задачи</a:t>
            </a:r>
          </a:p>
        </p:txBody>
      </p:sp>
      <p:sp>
        <p:nvSpPr>
          <p:cNvPr id="139" name="- изучить и описать предметную область…"/>
          <p:cNvSpPr txBox="1"/>
          <p:nvPr>
            <p:ph type="body" idx="1"/>
          </p:nvPr>
        </p:nvSpPr>
        <p:spPr>
          <a:xfrm>
            <a:off x="698500" y="2628900"/>
            <a:ext cx="11988800" cy="6096000"/>
          </a:xfrm>
          <a:prstGeom prst="rect">
            <a:avLst/>
          </a:prstGeom>
        </p:spPr>
        <p:txBody>
          <a:bodyPr/>
          <a:lstStyle/>
          <a:p>
            <a:pPr marL="0" indent="0" defTabSz="347472">
              <a:lnSpc>
                <a:spcPct val="120000"/>
              </a:lnSpc>
              <a:spcBef>
                <a:spcPts val="0"/>
              </a:spcBef>
              <a:buClrTx/>
              <a:buSzTx/>
              <a:buFontTx/>
              <a:buNone/>
              <a:defRPr sz="2052">
                <a:solidFill>
                  <a:srgbClr val="000000"/>
                </a:solidFill>
              </a:defRPr>
            </a:pPr>
            <a:r>
              <a:t>- изучить и описать предметную область</a:t>
            </a:r>
          </a:p>
          <a:p>
            <a:pPr marL="0" indent="0" defTabSz="347472">
              <a:lnSpc>
                <a:spcPct val="120000"/>
              </a:lnSpc>
              <a:spcBef>
                <a:spcPts val="0"/>
              </a:spcBef>
              <a:buClrTx/>
              <a:buSzTx/>
              <a:buFontTx/>
              <a:buNone/>
              <a:defRPr sz="2052">
                <a:solidFill>
                  <a:srgbClr val="000000"/>
                </a:solidFill>
              </a:defRPr>
            </a:pPr>
            <a:r>
              <a:t>- провести разведочный анализ данных</a:t>
            </a:r>
          </a:p>
          <a:p>
            <a:pPr marL="0" indent="0" defTabSz="347472">
              <a:lnSpc>
                <a:spcPct val="120000"/>
              </a:lnSpc>
              <a:spcBef>
                <a:spcPts val="0"/>
              </a:spcBef>
              <a:buClrTx/>
              <a:buSzTx/>
              <a:buFontTx/>
              <a:buNone/>
              <a:defRPr sz="2052">
                <a:solidFill>
                  <a:srgbClr val="000000"/>
                </a:solidFill>
              </a:defRPr>
            </a:pPr>
            <a:r>
              <a:t>- провести предобработку данных</a:t>
            </a:r>
          </a:p>
          <a:p>
            <a:pPr marL="0" indent="0" defTabSz="347472">
              <a:lnSpc>
                <a:spcPct val="120000"/>
              </a:lnSpc>
              <a:spcBef>
                <a:spcPts val="0"/>
              </a:spcBef>
              <a:buClrTx/>
              <a:buSzTx/>
              <a:buFontTx/>
              <a:buNone/>
              <a:defRPr sz="2052">
                <a:solidFill>
                  <a:srgbClr val="000000"/>
                </a:solidFill>
              </a:defRPr>
            </a:pPr>
            <a:r>
              <a:t>- разделить данные на тренировочную и тестовую выборки</a:t>
            </a:r>
          </a:p>
          <a:p>
            <a:pPr marL="0" indent="0" defTabSz="347472">
              <a:lnSpc>
                <a:spcPct val="120000"/>
              </a:lnSpc>
              <a:spcBef>
                <a:spcPts val="0"/>
              </a:spcBef>
              <a:buClrTx/>
              <a:buSzTx/>
              <a:buFontTx/>
              <a:buNone/>
              <a:defRPr sz="2052">
                <a:solidFill>
                  <a:srgbClr val="000000"/>
                </a:solidFill>
              </a:defRPr>
            </a:pPr>
            <a:r>
              <a:t>- выбрать базовую модель и несколько моделей для прогноза модуля упругости при растяжении и прочности при растяжении</a:t>
            </a:r>
          </a:p>
          <a:p>
            <a:pPr marL="0" indent="0" defTabSz="347472">
              <a:lnSpc>
                <a:spcPct val="120000"/>
              </a:lnSpc>
              <a:spcBef>
                <a:spcPts val="0"/>
              </a:spcBef>
              <a:buClrTx/>
              <a:buSzTx/>
              <a:buFontTx/>
              <a:buNone/>
              <a:defRPr sz="2052">
                <a:solidFill>
                  <a:srgbClr val="000000"/>
                </a:solidFill>
              </a:defRPr>
            </a:pPr>
            <a:r>
              <a:t>- обучить выбранные модели с гиперпараметрами по умолчанию</a:t>
            </a:r>
          </a:p>
          <a:p>
            <a:pPr marL="0" indent="0" defTabSz="347472">
              <a:lnSpc>
                <a:spcPct val="120000"/>
              </a:lnSpc>
              <a:spcBef>
                <a:spcPts val="0"/>
              </a:spcBef>
              <a:buClrTx/>
              <a:buSzTx/>
              <a:buFontTx/>
              <a:buNone/>
              <a:defRPr sz="2052">
                <a:solidFill>
                  <a:srgbClr val="000000"/>
                </a:solidFill>
              </a:defRPr>
            </a:pPr>
            <a:r>
              <a:t>- провести поиск гиперпараметров сравниваемых моделей с помощью поиска по сетке с перекрестной проверкой</a:t>
            </a:r>
          </a:p>
          <a:p>
            <a:pPr marL="0" indent="0" defTabSz="347472">
              <a:lnSpc>
                <a:spcPct val="120000"/>
              </a:lnSpc>
              <a:spcBef>
                <a:spcPts val="0"/>
              </a:spcBef>
              <a:buClrTx/>
              <a:buSzTx/>
              <a:buFontTx/>
              <a:buNone/>
              <a:defRPr sz="2052">
                <a:solidFill>
                  <a:srgbClr val="000000"/>
                </a:solidFill>
              </a:defRPr>
            </a:pPr>
            <a:r>
              <a:t>- сравнить модели после подбора гиперпараметров и выбрать лучшую</a:t>
            </a:r>
          </a:p>
          <a:p>
            <a:pPr marL="0" indent="0" defTabSz="347472">
              <a:lnSpc>
                <a:spcPct val="120000"/>
              </a:lnSpc>
              <a:spcBef>
                <a:spcPts val="0"/>
              </a:spcBef>
              <a:buClrTx/>
              <a:buSzTx/>
              <a:buFontTx/>
              <a:buNone/>
              <a:defRPr sz="2052">
                <a:solidFill>
                  <a:srgbClr val="000000"/>
                </a:solidFill>
              </a:defRPr>
            </a:pPr>
            <a:r>
              <a:t>- написать нейронную сеть, которая будет рекомендовать соотношение «матрица-наполнитель»</a:t>
            </a:r>
          </a:p>
          <a:p>
            <a:pPr marL="0" indent="0" defTabSz="347472">
              <a:lnSpc>
                <a:spcPct val="120000"/>
              </a:lnSpc>
              <a:spcBef>
                <a:spcPts val="0"/>
              </a:spcBef>
              <a:buClrTx/>
              <a:buSzTx/>
              <a:buFontTx/>
              <a:buNone/>
              <a:defRPr sz="2052">
                <a:solidFill>
                  <a:srgbClr val="000000"/>
                </a:solidFill>
              </a:defRPr>
            </a:pPr>
            <a:r>
              <a:t>- разработать приложение, которое будет выдавать соответствующий прогноз </a:t>
            </a:r>
          </a:p>
          <a:p>
            <a:pPr marL="0" indent="0" defTabSz="347472">
              <a:lnSpc>
                <a:spcPct val="120000"/>
              </a:lnSpc>
              <a:spcBef>
                <a:spcPts val="0"/>
              </a:spcBef>
              <a:buClrTx/>
              <a:buSzTx/>
              <a:buFontTx/>
              <a:buNone/>
              <a:defRPr sz="2052">
                <a:solidFill>
                  <a:srgbClr val="000000"/>
                </a:solidFill>
              </a:defRPr>
            </a:pPr>
            <a:r>
              <a:t>- оценить точность моделей на тренировочном и тестовом датасетах</a:t>
            </a:r>
          </a:p>
          <a:p>
            <a:pPr marL="0" indent="0" defTabSz="347472">
              <a:lnSpc>
                <a:spcPct val="120000"/>
              </a:lnSpc>
              <a:spcBef>
                <a:spcPts val="0"/>
              </a:spcBef>
              <a:buClrTx/>
              <a:buSzTx/>
              <a:buFontTx/>
              <a:buNone/>
              <a:defRPr sz="2052">
                <a:solidFill>
                  <a:srgbClr val="000000"/>
                </a:solidFill>
              </a:defRPr>
            </a:pPr>
            <a:r>
              <a:t>- создать репозиторий в GitHub и разместить там код исследования</a:t>
            </a:r>
          </a:p>
        </p:txBody>
      </p:sp>
      <p:sp>
        <p:nvSpPr>
          <p:cNvPr id="140" name="Номер слайда"/>
          <p:cNvSpPr txBox="1"/>
          <p:nvPr>
            <p:ph type="sldNum" sz="quarter" idx="4294967295"/>
          </p:nvPr>
        </p:nvSpPr>
        <p:spPr>
          <a:xfrm>
            <a:off x="6381749" y="9258300"/>
            <a:ext cx="228601" cy="4064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Изучение и описание предметной област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3800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defRPr>
            </a:lvl1pPr>
          </a:lstStyle>
          <a:p>
            <a:pPr/>
            <a:r>
              <a:t>Изучение и описание предметной области</a:t>
            </a:r>
          </a:p>
        </p:txBody>
      </p:sp>
      <p:sp>
        <p:nvSpPr>
          <p:cNvPr id="143" name="Датасет со свойствами композитов:…"/>
          <p:cNvSpPr txBox="1"/>
          <p:nvPr>
            <p:ph type="body" sz="half" idx="1"/>
          </p:nvPr>
        </p:nvSpPr>
        <p:spPr>
          <a:xfrm>
            <a:off x="698500" y="2628900"/>
            <a:ext cx="5883277" cy="6384326"/>
          </a:xfrm>
          <a:prstGeom prst="rect">
            <a:avLst/>
          </a:prstGeom>
        </p:spPr>
        <p:txBody>
          <a:bodyPr/>
          <a:lstStyle/>
          <a:p>
            <a:pPr marL="0" indent="0" defTabSz="182880">
              <a:spcBef>
                <a:spcPts val="0"/>
              </a:spcBef>
              <a:buClrTx/>
              <a:buSzTx/>
              <a:buFontTx/>
              <a:buNone/>
              <a:defRPr sz="2600">
                <a:solidFill>
                  <a:srgbClr val="000000"/>
                </a:solidFill>
              </a:defRPr>
            </a:pPr>
            <a:r>
              <a:t>Датасет со свойствами композитов:</a:t>
            </a:r>
          </a:p>
          <a:p>
            <a:pPr marL="0" indent="0" defTabSz="182880">
              <a:spcBef>
                <a:spcPts val="0"/>
              </a:spcBef>
              <a:buClrTx/>
              <a:buSzTx/>
              <a:buFontTx/>
              <a:buNone/>
              <a:defRPr sz="1320">
                <a:solidFill>
                  <a:srgbClr val="000000"/>
                </a:solidFill>
              </a:defRPr>
            </a:pPr>
          </a:p>
          <a:p>
            <a:pPr marL="0" indent="0" defTabSz="182880">
              <a:lnSpc>
                <a:spcPct val="120000"/>
              </a:lnSpc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</a:defRPr>
            </a:pPr>
            <a:r>
              <a:rPr sz="1440"/>
              <a:t>- X_bp (матрица из базальтопластика, 10 признаков, 1023 строк)</a:t>
            </a:r>
            <a:endParaRPr sz="1440"/>
          </a:p>
          <a:p>
            <a:pPr marL="0" indent="0" defTabSz="182880">
              <a:lnSpc>
                <a:spcPct val="120000"/>
              </a:lnSpc>
              <a:spcBef>
                <a:spcPts val="0"/>
              </a:spcBef>
              <a:buClrTx/>
              <a:buSzTx/>
              <a:buFontTx/>
              <a:buNone/>
              <a:defRPr sz="1440">
                <a:solidFill>
                  <a:srgbClr val="000000"/>
                </a:solidFill>
              </a:defRPr>
            </a:pPr>
            <a:r>
              <a:t>- X_nup (наполнитель из углепластика, 3 признака, 1040 строк)</a:t>
            </a:r>
          </a:p>
          <a:p>
            <a:pPr marL="0" indent="0" defTabSz="18288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</a:defRPr>
            </a:pPr>
          </a:p>
          <a:p>
            <a:pPr marL="0" indent="0" defTabSz="18288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</a:defRPr>
            </a:pPr>
          </a:p>
          <a:p>
            <a:pPr marL="0" indent="0" defTabSz="182880">
              <a:spcBef>
                <a:spcPts val="0"/>
              </a:spcBef>
              <a:buClrTx/>
              <a:buSzTx/>
              <a:buFontTx/>
              <a:buNone/>
              <a:defRPr sz="2600">
                <a:solidFill>
                  <a:srgbClr val="000000"/>
                </a:solidFill>
              </a:defRPr>
            </a:pPr>
            <a:r>
              <a:t>Входные переменные:</a:t>
            </a:r>
          </a:p>
          <a:p>
            <a:pPr marL="0" indent="0" defTabSz="18288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</a:defRPr>
            </a:pPr>
          </a:p>
          <a:p>
            <a:pPr marL="0" indent="0" defTabSz="182880">
              <a:lnSpc>
                <a:spcPct val="120000"/>
              </a:lnSpc>
              <a:spcBef>
                <a:spcPts val="0"/>
              </a:spcBef>
              <a:buClrTx/>
              <a:buSzTx/>
              <a:buFontTx/>
              <a:buNone/>
              <a:defRPr sz="1480">
                <a:solidFill>
                  <a:srgbClr val="000000"/>
                </a:solidFill>
              </a:defRPr>
            </a:pPr>
            <a:r>
              <a:t>- соотношение матрица-наполнитель</a:t>
            </a:r>
          </a:p>
          <a:p>
            <a:pPr marL="0" indent="0" defTabSz="182880">
              <a:lnSpc>
                <a:spcPct val="120000"/>
              </a:lnSpc>
              <a:spcBef>
                <a:spcPts val="0"/>
              </a:spcBef>
              <a:buClrTx/>
              <a:buSzTx/>
              <a:buFontTx/>
              <a:buNone/>
              <a:defRPr sz="1480">
                <a:solidFill>
                  <a:srgbClr val="000000"/>
                </a:solidFill>
              </a:defRPr>
            </a:pPr>
            <a:r>
              <a:t>- плотность, кг/м3   </a:t>
            </a:r>
          </a:p>
          <a:p>
            <a:pPr marL="0" indent="0" defTabSz="182880">
              <a:lnSpc>
                <a:spcPct val="120000"/>
              </a:lnSpc>
              <a:spcBef>
                <a:spcPts val="0"/>
              </a:spcBef>
              <a:buClrTx/>
              <a:buSzTx/>
              <a:buFontTx/>
              <a:buNone/>
              <a:defRPr sz="1480">
                <a:solidFill>
                  <a:srgbClr val="000000"/>
                </a:solidFill>
              </a:defRPr>
            </a:pPr>
            <a:r>
              <a:t>- модуль упругости, ГПа </a:t>
            </a:r>
          </a:p>
          <a:p>
            <a:pPr marL="0" indent="0" defTabSz="182880">
              <a:lnSpc>
                <a:spcPct val="120000"/>
              </a:lnSpc>
              <a:spcBef>
                <a:spcPts val="0"/>
              </a:spcBef>
              <a:buClrTx/>
              <a:buSzTx/>
              <a:buFontTx/>
              <a:buNone/>
              <a:defRPr sz="1480">
                <a:solidFill>
                  <a:srgbClr val="000000"/>
                </a:solidFill>
              </a:defRPr>
            </a:pPr>
            <a:r>
              <a:t>- количество отвердителя, м.% </a:t>
            </a:r>
          </a:p>
          <a:p>
            <a:pPr marL="0" indent="0" defTabSz="182880">
              <a:lnSpc>
                <a:spcPct val="120000"/>
              </a:lnSpc>
              <a:spcBef>
                <a:spcPts val="0"/>
              </a:spcBef>
              <a:buClrTx/>
              <a:buSzTx/>
              <a:buFontTx/>
              <a:buNone/>
              <a:defRPr sz="1480">
                <a:solidFill>
                  <a:srgbClr val="000000"/>
                </a:solidFill>
              </a:defRPr>
            </a:pPr>
            <a:r>
              <a:t>- содержание эпоксидных групп,%_2   </a:t>
            </a:r>
          </a:p>
          <a:p>
            <a:pPr marL="0" indent="0" defTabSz="182880">
              <a:lnSpc>
                <a:spcPct val="120000"/>
              </a:lnSpc>
              <a:spcBef>
                <a:spcPts val="0"/>
              </a:spcBef>
              <a:buClrTx/>
              <a:buSzTx/>
              <a:buFontTx/>
              <a:buNone/>
              <a:defRPr sz="1480">
                <a:solidFill>
                  <a:srgbClr val="000000"/>
                </a:solidFill>
              </a:defRPr>
            </a:pPr>
            <a:r>
              <a:t>- температура вспышки, С_2      </a:t>
            </a:r>
          </a:p>
          <a:p>
            <a:pPr marL="0" indent="0" defTabSz="182880">
              <a:lnSpc>
                <a:spcPct val="120000"/>
              </a:lnSpc>
              <a:spcBef>
                <a:spcPts val="0"/>
              </a:spcBef>
              <a:buClrTx/>
              <a:buSzTx/>
              <a:buFontTx/>
              <a:buNone/>
              <a:defRPr sz="1480">
                <a:solidFill>
                  <a:srgbClr val="000000"/>
                </a:solidFill>
              </a:defRPr>
            </a:pPr>
            <a:r>
              <a:t>- поверхностная плотность, г/м2</a:t>
            </a:r>
          </a:p>
          <a:p>
            <a:pPr marL="0" indent="0" defTabSz="233679">
              <a:lnSpc>
                <a:spcPct val="120000"/>
              </a:lnSpc>
              <a:spcBef>
                <a:spcPts val="0"/>
              </a:spcBef>
              <a:buClrTx/>
              <a:buSzTx/>
              <a:buFontTx/>
              <a:buNone/>
              <a:defRPr sz="1480"/>
            </a:pPr>
            <a:r>
              <a:t>- модуль упругости при растяжении, ГПа   </a:t>
            </a:r>
          </a:p>
          <a:p>
            <a:pPr marL="0" indent="0" defTabSz="233679">
              <a:lnSpc>
                <a:spcPct val="120000"/>
              </a:lnSpc>
              <a:spcBef>
                <a:spcPts val="0"/>
              </a:spcBef>
              <a:buClrTx/>
              <a:buSzTx/>
              <a:buFontTx/>
              <a:buNone/>
              <a:defRPr sz="1480"/>
            </a:pPr>
            <a:r>
              <a:t>- прочность при растяжении, МПа          </a:t>
            </a:r>
          </a:p>
          <a:p>
            <a:pPr marL="0" indent="0" defTabSz="233679">
              <a:lnSpc>
                <a:spcPct val="120000"/>
              </a:lnSpc>
              <a:spcBef>
                <a:spcPts val="0"/>
              </a:spcBef>
              <a:buClrTx/>
              <a:buSzTx/>
              <a:buFontTx/>
              <a:buNone/>
              <a:defRPr sz="1480"/>
            </a:pPr>
            <a:r>
              <a:t>- потребление смолы, г/м2              </a:t>
            </a:r>
          </a:p>
          <a:p>
            <a:pPr marL="0" indent="0" defTabSz="233679">
              <a:lnSpc>
                <a:spcPct val="120000"/>
              </a:lnSpc>
              <a:spcBef>
                <a:spcPts val="0"/>
              </a:spcBef>
              <a:buClrTx/>
              <a:buSzTx/>
              <a:buFontTx/>
              <a:buNone/>
              <a:defRPr sz="1480"/>
            </a:pPr>
            <a:r>
              <a:t>- угол нашивки, град                </a:t>
            </a:r>
          </a:p>
          <a:p>
            <a:pPr marL="0" indent="0" defTabSz="233679">
              <a:lnSpc>
                <a:spcPct val="120000"/>
              </a:lnSpc>
              <a:spcBef>
                <a:spcPts val="0"/>
              </a:spcBef>
              <a:buClrTx/>
              <a:buSzTx/>
              <a:buFontTx/>
              <a:buNone/>
              <a:defRPr sz="1480"/>
            </a:pPr>
            <a:r>
              <a:t>- шаг нашивки   </a:t>
            </a:r>
          </a:p>
          <a:p>
            <a:pPr marL="0" indent="0" defTabSz="233679">
              <a:lnSpc>
                <a:spcPct val="120000"/>
              </a:lnSpc>
              <a:spcBef>
                <a:spcPts val="0"/>
              </a:spcBef>
              <a:buClrTx/>
              <a:buSzTx/>
              <a:buFontTx/>
              <a:buNone/>
              <a:defRPr sz="1480"/>
            </a:pPr>
            <a:r>
              <a:t>- плотность нашивки                  </a:t>
            </a:r>
          </a:p>
          <a:p>
            <a:pPr marL="0" indent="0" defTabSz="18288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</a:defRPr>
            </a:pPr>
          </a:p>
          <a:p>
            <a:pPr marL="0" indent="0" algn="ctr" defTabSz="233679">
              <a:spcBef>
                <a:spcPts val="0"/>
              </a:spcBef>
              <a:buClrTx/>
              <a:buSzTx/>
              <a:buFontTx/>
              <a:buNone/>
              <a:defRPr sz="1280"/>
            </a:pPr>
          </a:p>
          <a:p>
            <a:pPr marL="0" indent="0" defTabSz="18288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</a:defRPr>
            </a:pPr>
          </a:p>
          <a:p>
            <a:pPr marL="0" indent="0" algn="ctr" defTabSz="233679">
              <a:spcBef>
                <a:spcPts val="0"/>
              </a:spcBef>
              <a:buClrTx/>
              <a:buSzTx/>
              <a:buFontTx/>
              <a:buNone/>
              <a:defRPr sz="1280"/>
            </a:pPr>
          </a:p>
        </p:txBody>
      </p:sp>
      <p:sp>
        <p:nvSpPr>
          <p:cNvPr id="144" name="Номер слайда"/>
          <p:cNvSpPr txBox="1"/>
          <p:nvPr>
            <p:ph type="sldNum" sz="quarter" idx="4294967295"/>
          </p:nvPr>
        </p:nvSpPr>
        <p:spPr>
          <a:xfrm>
            <a:off x="6381749" y="9258300"/>
            <a:ext cx="228601" cy="4064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45" name="Выходные переменные (исключаются из списка выходных в процессе решения задачи):…"/>
          <p:cNvSpPr txBox="1"/>
          <p:nvPr/>
        </p:nvSpPr>
        <p:spPr>
          <a:xfrm>
            <a:off x="6792871" y="2628900"/>
            <a:ext cx="5883277" cy="63843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 algn="l" defTabSz="260604">
              <a:defRPr sz="2166">
                <a:solidFill>
                  <a:srgbClr val="000000"/>
                </a:solidFill>
              </a:defRPr>
            </a:pPr>
            <a:r>
              <a:t>Выходные переменные (исключаются из списка выходных в процессе решения задачи):</a:t>
            </a:r>
          </a:p>
          <a:p>
            <a:pPr algn="l" defTabSz="260604">
              <a:defRPr sz="1710">
                <a:solidFill>
                  <a:srgbClr val="000000"/>
                </a:solidFill>
              </a:defRPr>
            </a:pPr>
          </a:p>
          <a:p>
            <a:pPr algn="l" defTabSz="260604">
              <a:lnSpc>
                <a:spcPct val="120000"/>
              </a:lnSpc>
              <a:defRPr i="1" sz="2280">
                <a:solidFill>
                  <a:srgbClr val="000000"/>
                </a:solidFill>
              </a:defRPr>
            </a:pPr>
            <a:r>
              <a:t>Задача 1 (регрессия):</a:t>
            </a:r>
          </a:p>
          <a:p>
            <a:pPr algn="l" defTabSz="260604">
              <a:lnSpc>
                <a:spcPct val="120000"/>
              </a:lnSpc>
              <a:defRPr sz="2052">
                <a:solidFill>
                  <a:srgbClr val="000000"/>
                </a:solidFill>
              </a:defRPr>
            </a:pPr>
            <a:r>
              <a:t>- модуль упругости при растяжении, ГПа   </a:t>
            </a:r>
          </a:p>
          <a:p>
            <a:pPr algn="l" defTabSz="332993">
              <a:lnSpc>
                <a:spcPct val="120000"/>
              </a:lnSpc>
              <a:defRPr sz="2052"/>
            </a:pPr>
          </a:p>
          <a:p>
            <a:pPr algn="l" defTabSz="332993">
              <a:lnSpc>
                <a:spcPct val="120000"/>
              </a:lnSpc>
              <a:defRPr i="1" sz="2280"/>
            </a:pPr>
            <a:r>
              <a:t>Задача 2 (регрессия):</a:t>
            </a:r>
          </a:p>
          <a:p>
            <a:pPr algn="l" defTabSz="332993">
              <a:lnSpc>
                <a:spcPct val="120000"/>
              </a:lnSpc>
              <a:defRPr sz="2052"/>
            </a:pPr>
            <a:r>
              <a:t>- прочность при растяжении, МПа   </a:t>
            </a:r>
          </a:p>
          <a:p>
            <a:pPr algn="l" defTabSz="260604">
              <a:lnSpc>
                <a:spcPct val="120000"/>
              </a:lnSpc>
              <a:defRPr sz="2052">
                <a:solidFill>
                  <a:srgbClr val="000000"/>
                </a:solidFill>
              </a:defRPr>
            </a:pPr>
          </a:p>
          <a:p>
            <a:pPr algn="l" defTabSz="260604">
              <a:lnSpc>
                <a:spcPct val="120000"/>
              </a:lnSpc>
              <a:defRPr i="1" sz="2280">
                <a:solidFill>
                  <a:srgbClr val="000000"/>
                </a:solidFill>
              </a:defRPr>
            </a:pPr>
            <a:r>
              <a:t>Задача 3 (рекомендательная система на основе нейросети):</a:t>
            </a:r>
          </a:p>
          <a:p>
            <a:pPr algn="l" defTabSz="260604">
              <a:lnSpc>
                <a:spcPct val="120000"/>
              </a:lnSpc>
              <a:defRPr sz="2052">
                <a:solidFill>
                  <a:srgbClr val="000000"/>
                </a:solidFill>
              </a:defRPr>
            </a:pPr>
            <a:r>
              <a:t>- соотношение матрица-наполнитель</a:t>
            </a:r>
          </a:p>
          <a:p>
            <a:pPr algn="l" defTabSz="260604">
              <a:defRPr sz="1710">
                <a:solidFill>
                  <a:srgbClr val="000000"/>
                </a:solidFill>
              </a:defRPr>
            </a:pPr>
          </a:p>
          <a:p>
            <a:pPr algn="l" defTabSz="260604">
              <a:defRPr sz="1710">
                <a:solidFill>
                  <a:srgbClr val="000000"/>
                </a:solidFill>
              </a:defRPr>
            </a:pPr>
            <a:r>
              <a:t>После объединения типом INNER по индексу получаем датасет, включающий 13 признаков и 1023 строк</a:t>
            </a:r>
          </a:p>
        </p:txBody>
      </p:sp>
      <p:sp>
        <p:nvSpPr>
          <p:cNvPr id="146" name="Линия"/>
          <p:cNvSpPr/>
          <p:nvPr/>
        </p:nvSpPr>
        <p:spPr>
          <a:xfrm flipV="1">
            <a:off x="6502400" y="2624572"/>
            <a:ext cx="0" cy="6392981"/>
          </a:xfrm>
          <a:prstGeom prst="line">
            <a:avLst/>
          </a:prstGeom>
          <a:ln w="25400">
            <a:solidFill>
              <a:srgbClr val="414141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Разведочный анализ данных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3800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defRPr>
            </a:lvl1pPr>
          </a:lstStyle>
          <a:p>
            <a:pPr/>
            <a:r>
              <a:t>Разведочный анализ данных</a:t>
            </a:r>
          </a:p>
        </p:txBody>
      </p:sp>
      <p:sp>
        <p:nvSpPr>
          <p:cNvPr id="149" name="Номер слайда"/>
          <p:cNvSpPr txBox="1"/>
          <p:nvPr>
            <p:ph type="sldNum" sz="quarter" idx="4294967295"/>
          </p:nvPr>
        </p:nvSpPr>
        <p:spPr>
          <a:xfrm>
            <a:off x="6381749" y="9258300"/>
            <a:ext cx="228601" cy="4064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50" name="пропуски отсутствуют…"/>
          <p:cNvSpPr txBox="1"/>
          <p:nvPr/>
        </p:nvSpPr>
        <p:spPr>
          <a:xfrm>
            <a:off x="9162431" y="2341768"/>
            <a:ext cx="3401045" cy="33989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 marL="156633" indent="-156633" algn="l" defTabSz="182880">
              <a:lnSpc>
                <a:spcPct val="120000"/>
              </a:lnSpc>
              <a:buSzPct val="75000"/>
              <a:buChar char="-"/>
              <a:defRPr sz="1960">
                <a:solidFill>
                  <a:srgbClr val="000000"/>
                </a:solidFill>
              </a:defRPr>
            </a:pPr>
            <a:r>
              <a:t>пропуски отсутствуют</a:t>
            </a:r>
          </a:p>
          <a:p>
            <a:pPr marL="156633" indent="-156633" algn="l" defTabSz="182880">
              <a:lnSpc>
                <a:spcPct val="120000"/>
              </a:lnSpc>
              <a:buSzPct val="75000"/>
              <a:buChar char="-"/>
              <a:defRPr sz="1960">
                <a:solidFill>
                  <a:srgbClr val="000000"/>
                </a:solidFill>
              </a:defRPr>
            </a:pPr>
            <a:r>
              <a:t>все значения признаков (кроме признака «Угол нашивки, град») имеют нормальное распределение</a:t>
            </a:r>
          </a:p>
          <a:p>
            <a:pPr marL="156633" indent="-156633" algn="l" defTabSz="182880">
              <a:lnSpc>
                <a:spcPct val="120000"/>
              </a:lnSpc>
              <a:buSzPct val="75000"/>
              <a:buChar char="-"/>
              <a:defRPr sz="1960">
                <a:solidFill>
                  <a:srgbClr val="000000"/>
                </a:solidFill>
              </a:defRPr>
            </a:pPr>
            <a:r>
              <a:t>выбросы присутствуют</a:t>
            </a:r>
          </a:p>
          <a:p>
            <a:pPr algn="l" defTabSz="182880">
              <a:defRPr sz="1960">
                <a:solidFill>
                  <a:srgbClr val="000000"/>
                </a:solidFill>
              </a:defRPr>
            </a:pPr>
          </a:p>
          <a:p>
            <a:pPr marL="156633" indent="-156633" algn="l" defTabSz="182880">
              <a:buSzPct val="75000"/>
              <a:buChar char="-"/>
              <a:defRPr sz="1960">
                <a:solidFill>
                  <a:srgbClr val="000000"/>
                </a:solidFill>
              </a:defRPr>
            </a:pPr>
          </a:p>
          <a:p>
            <a:pPr marL="156633" indent="-156633" algn="l" defTabSz="182880">
              <a:buSzPct val="75000"/>
              <a:buChar char="-"/>
              <a:defRPr sz="1960">
                <a:solidFill>
                  <a:srgbClr val="000000"/>
                </a:solidFill>
              </a:defRPr>
            </a:pPr>
          </a:p>
          <a:p>
            <a:pPr algn="l" defTabSz="182880">
              <a:defRPr sz="1960">
                <a:solidFill>
                  <a:srgbClr val="000000"/>
                </a:solidFill>
              </a:defRPr>
            </a:pPr>
          </a:p>
          <a:p>
            <a:pPr algn="l" defTabSz="182880">
              <a:defRPr sz="1960">
                <a:solidFill>
                  <a:srgbClr val="000000"/>
                </a:solidFill>
              </a:defRPr>
            </a:pPr>
          </a:p>
          <a:p>
            <a:pPr algn="l" defTabSz="182880">
              <a:defRPr sz="1960">
                <a:solidFill>
                  <a:srgbClr val="000000"/>
                </a:solidFill>
              </a:defRPr>
            </a:pPr>
          </a:p>
          <a:p>
            <a:pPr algn="l" defTabSz="182880">
              <a:defRPr sz="1960">
                <a:solidFill>
                  <a:srgbClr val="000000"/>
                </a:solidFill>
              </a:defRPr>
            </a:pPr>
          </a:p>
          <a:p>
            <a:pPr algn="l" defTabSz="182880">
              <a:defRPr sz="1960">
                <a:solidFill>
                  <a:srgbClr val="000000"/>
                </a:solidFill>
              </a:defRPr>
            </a:pPr>
          </a:p>
          <a:p>
            <a:pPr algn="l" defTabSz="182880">
              <a:defRPr sz="1960">
                <a:solidFill>
                  <a:srgbClr val="000000"/>
                </a:solidFill>
              </a:defRPr>
            </a:pPr>
          </a:p>
          <a:p>
            <a:pPr algn="l" defTabSz="182880">
              <a:defRPr sz="1960">
                <a:solidFill>
                  <a:srgbClr val="000000"/>
                </a:solidFill>
              </a:defRPr>
            </a:pPr>
          </a:p>
          <a:p>
            <a:pPr algn="l" defTabSz="182880">
              <a:defRPr sz="1960">
                <a:solidFill>
                  <a:srgbClr val="000000"/>
                </a:solidFill>
              </a:defRPr>
            </a:pPr>
          </a:p>
          <a:p>
            <a:pPr algn="l" defTabSz="182880">
              <a:defRPr sz="1960">
                <a:solidFill>
                  <a:srgbClr val="000000"/>
                </a:solidFill>
              </a:defRPr>
            </a:pPr>
          </a:p>
          <a:p>
            <a:pPr algn="l" defTabSz="182880">
              <a:defRPr sz="1960">
                <a:solidFill>
                  <a:srgbClr val="000000"/>
                </a:solidFill>
              </a:defRPr>
            </a:pPr>
          </a:p>
          <a:p>
            <a:pPr algn="l" defTabSz="182880">
              <a:defRPr sz="1960">
                <a:solidFill>
                  <a:srgbClr val="000000"/>
                </a:solidFill>
              </a:defRPr>
            </a:pPr>
          </a:p>
          <a:p>
            <a:pPr algn="l" defTabSz="182880">
              <a:defRPr sz="1960">
                <a:solidFill>
                  <a:srgbClr val="000000"/>
                </a:solidFill>
              </a:defRPr>
            </a:pPr>
          </a:p>
          <a:p>
            <a:pPr algn="l" defTabSz="182880">
              <a:defRPr sz="1960">
                <a:solidFill>
                  <a:srgbClr val="000000"/>
                </a:solidFill>
              </a:defRPr>
            </a:pPr>
          </a:p>
          <a:p>
            <a:pPr algn="l" defTabSz="182880">
              <a:defRPr sz="1960">
                <a:solidFill>
                  <a:srgbClr val="000000"/>
                </a:solidFill>
              </a:defRPr>
            </a:pPr>
          </a:p>
          <a:p>
            <a:pPr algn="l" defTabSz="182880">
              <a:defRPr sz="1960">
                <a:solidFill>
                  <a:srgbClr val="000000"/>
                </a:solidFill>
              </a:defRPr>
            </a:pPr>
          </a:p>
          <a:p>
            <a:pPr algn="l" defTabSz="182880">
              <a:defRPr sz="1960">
                <a:solidFill>
                  <a:srgbClr val="000000"/>
                </a:solidFill>
              </a:defRPr>
            </a:pPr>
          </a:p>
        </p:txBody>
      </p:sp>
      <p:grpSp>
        <p:nvGrpSpPr>
          <p:cNvPr id="153" name="Галерея изображений"/>
          <p:cNvGrpSpPr/>
          <p:nvPr/>
        </p:nvGrpSpPr>
        <p:grpSpPr>
          <a:xfrm>
            <a:off x="759126" y="2227695"/>
            <a:ext cx="8108721" cy="4020758"/>
            <a:chOff x="0" y="0"/>
            <a:chExt cx="8108720" cy="4020757"/>
          </a:xfrm>
        </p:grpSpPr>
        <p:pic>
          <p:nvPicPr>
            <p:cNvPr id="151" name="Снимок экрана 2022-10-26 в 10.18.40.png" descr="Снимок экрана 2022-10-26 в 10.18.40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2448" r="0" b="2448"/>
            <a:stretch>
              <a:fillRect/>
            </a:stretch>
          </p:blipFill>
          <p:spPr>
            <a:xfrm>
              <a:off x="0" y="0"/>
              <a:ext cx="8108721" cy="362705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52" name="Описательная статистика"/>
            <p:cNvSpPr/>
            <p:nvPr/>
          </p:nvSpPr>
          <p:spPr>
            <a:xfrm>
              <a:off x="0" y="3703257"/>
              <a:ext cx="8108721" cy="317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6200" tIns="76200" rIns="76200" bIns="76200" numCol="1" anchor="t">
              <a:noAutofit/>
            </a:bodyPr>
            <a:lstStyle>
              <a:lvl1pPr>
                <a:defRPr sz="1000"/>
              </a:lvl1pPr>
            </a:lstStyle>
            <a:p>
              <a:pPr/>
              <a:r>
                <a:t>Описательная статистика</a:t>
              </a:r>
            </a:p>
          </p:txBody>
        </p:sp>
      </p:grpSp>
      <p:grpSp>
        <p:nvGrpSpPr>
          <p:cNvPr id="156" name="Галерея изображений"/>
          <p:cNvGrpSpPr/>
          <p:nvPr/>
        </p:nvGrpSpPr>
        <p:grpSpPr>
          <a:xfrm>
            <a:off x="767262" y="6305550"/>
            <a:ext cx="4615568" cy="2635156"/>
            <a:chOff x="0" y="0"/>
            <a:chExt cx="4615566" cy="2635155"/>
          </a:xfrm>
        </p:grpSpPr>
        <p:pic>
          <p:nvPicPr>
            <p:cNvPr id="154" name="Снимок экрана 2022-10-26 в 10.44.42.png" descr="Снимок экрана 2022-10-26 в 10.44.42.png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222" t="0" r="222" b="0"/>
            <a:stretch>
              <a:fillRect/>
            </a:stretch>
          </p:blipFill>
          <p:spPr>
            <a:xfrm>
              <a:off x="0" y="0"/>
              <a:ext cx="4615567" cy="224145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55" name="Распределение значений признаков «Угол нашивки» и «Шаг нашивки»"/>
            <p:cNvSpPr/>
            <p:nvPr/>
          </p:nvSpPr>
          <p:spPr>
            <a:xfrm>
              <a:off x="0" y="2317655"/>
              <a:ext cx="4615567" cy="317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6200" tIns="76200" rIns="76200" bIns="76200" numCol="1" anchor="t">
              <a:noAutofit/>
            </a:bodyPr>
            <a:lstStyle>
              <a:lvl1pPr>
                <a:defRPr sz="1000"/>
              </a:lvl1pPr>
            </a:lstStyle>
            <a:p>
              <a:pPr/>
              <a:r>
                <a:t>Распределение значений признаков «Угол нашивки» и «Шаг нашивки»</a:t>
              </a:r>
            </a:p>
          </p:txBody>
        </p:sp>
      </p:grpSp>
      <p:grpSp>
        <p:nvGrpSpPr>
          <p:cNvPr id="159" name="Галерея изображений"/>
          <p:cNvGrpSpPr/>
          <p:nvPr/>
        </p:nvGrpSpPr>
        <p:grpSpPr>
          <a:xfrm>
            <a:off x="9274188" y="5725074"/>
            <a:ext cx="3274236" cy="3465774"/>
            <a:chOff x="0" y="0"/>
            <a:chExt cx="3274235" cy="3465772"/>
          </a:xfrm>
        </p:grpSpPr>
        <p:pic>
          <p:nvPicPr>
            <p:cNvPr id="157" name="Снимок экрана 2022-10-26 в 11.04.05.png" descr="Снимок экрана 2022-10-26 в 11.04.05.png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364" r="0" b="364"/>
            <a:stretch>
              <a:fillRect/>
            </a:stretch>
          </p:blipFill>
          <p:spPr>
            <a:xfrm>
              <a:off x="0" y="0"/>
              <a:ext cx="3274236" cy="307207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58" name="Диаграмма рассеяния первых трех признаков"/>
            <p:cNvSpPr/>
            <p:nvPr/>
          </p:nvSpPr>
          <p:spPr>
            <a:xfrm>
              <a:off x="0" y="3148272"/>
              <a:ext cx="3274236" cy="317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6200" tIns="76200" rIns="76200" bIns="76200" numCol="1" anchor="t">
              <a:noAutofit/>
            </a:bodyPr>
            <a:lstStyle>
              <a:lvl1pPr>
                <a:defRPr sz="1000"/>
              </a:lvl1pPr>
            </a:lstStyle>
            <a:p>
              <a:pPr/>
              <a:r>
                <a:t>Диаграмма рассеяния первых трех признаков</a:t>
              </a:r>
            </a:p>
          </p:txBody>
        </p:sp>
      </p:grpSp>
      <p:grpSp>
        <p:nvGrpSpPr>
          <p:cNvPr id="162" name="Галерея изображений"/>
          <p:cNvGrpSpPr/>
          <p:nvPr/>
        </p:nvGrpSpPr>
        <p:grpSpPr>
          <a:xfrm>
            <a:off x="5584869" y="6472112"/>
            <a:ext cx="3487280" cy="2302031"/>
            <a:chOff x="0" y="0"/>
            <a:chExt cx="3487279" cy="2302030"/>
          </a:xfrm>
        </p:grpSpPr>
        <p:pic>
          <p:nvPicPr>
            <p:cNvPr id="160" name="Снимок экрана 2022-10-26 в 11.11.20.png" descr="Снимок экрана 2022-10-26 в 11.11.20.png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466" r="0" b="466"/>
            <a:stretch>
              <a:fillRect/>
            </a:stretch>
          </p:blipFill>
          <p:spPr>
            <a:xfrm>
              <a:off x="0" y="0"/>
              <a:ext cx="3487280" cy="190833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61" name="Поиск выбросов критерием трех сигм"/>
            <p:cNvSpPr/>
            <p:nvPr/>
          </p:nvSpPr>
          <p:spPr>
            <a:xfrm>
              <a:off x="0" y="1984530"/>
              <a:ext cx="3487280" cy="317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6200" tIns="76200" rIns="76200" bIns="76200" numCol="1" anchor="t">
              <a:noAutofit/>
            </a:bodyPr>
            <a:lstStyle>
              <a:lvl1pPr>
                <a:defRPr sz="1000"/>
              </a:lvl1pPr>
            </a:lstStyle>
            <a:p>
              <a:pPr/>
              <a:r>
                <a:t>Поиск выбросов критерием трех сигм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Разведочный анализ данных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3800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defRPr>
            </a:lvl1pPr>
          </a:lstStyle>
          <a:p>
            <a:pPr/>
            <a:r>
              <a:t>Разведочный анализ данных</a:t>
            </a:r>
          </a:p>
        </p:txBody>
      </p:sp>
      <p:sp>
        <p:nvSpPr>
          <p:cNvPr id="165" name="Номер слайда"/>
          <p:cNvSpPr txBox="1"/>
          <p:nvPr>
            <p:ph type="sldNum" sz="quarter" idx="4294967295"/>
          </p:nvPr>
        </p:nvSpPr>
        <p:spPr>
          <a:xfrm>
            <a:off x="6381749" y="9258300"/>
            <a:ext cx="228601" cy="4064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66" name="Линейная зависимость отсутствует"/>
          <p:cNvSpPr txBox="1"/>
          <p:nvPr/>
        </p:nvSpPr>
        <p:spPr>
          <a:xfrm>
            <a:off x="8974290" y="1916404"/>
            <a:ext cx="3554311" cy="1966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defTabSz="457200">
              <a:defRPr sz="2500">
                <a:solidFill>
                  <a:srgbClr val="000000"/>
                </a:solidFill>
              </a:defRPr>
            </a:lvl1pPr>
          </a:lstStyle>
          <a:p>
            <a:pPr/>
            <a:r>
              <a:t>Линейная зависимость отсутствует </a:t>
            </a:r>
          </a:p>
        </p:txBody>
      </p:sp>
      <p:grpSp>
        <p:nvGrpSpPr>
          <p:cNvPr id="169" name="Галерея изображений"/>
          <p:cNvGrpSpPr/>
          <p:nvPr/>
        </p:nvGrpSpPr>
        <p:grpSpPr>
          <a:xfrm>
            <a:off x="762000" y="2324100"/>
            <a:ext cx="7597472" cy="11557441"/>
            <a:chOff x="0" y="0"/>
            <a:chExt cx="7597471" cy="11557440"/>
          </a:xfrm>
        </p:grpSpPr>
        <p:pic>
          <p:nvPicPr>
            <p:cNvPr id="167" name="Без названия.png" descr="Без названия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1153" r="0" b="1153"/>
            <a:stretch>
              <a:fillRect/>
            </a:stretch>
          </p:blipFill>
          <p:spPr>
            <a:xfrm>
              <a:off x="0" y="0"/>
              <a:ext cx="7597472" cy="650284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68" name="Тепловая карта коэффициентов корреляции"/>
            <p:cNvSpPr/>
            <p:nvPr/>
          </p:nvSpPr>
          <p:spPr>
            <a:xfrm>
              <a:off x="0" y="6579040"/>
              <a:ext cx="7597472" cy="4978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6200" tIns="76200" rIns="76200" bIns="76200" numCol="1" anchor="t">
              <a:noAutofit/>
            </a:bodyPr>
            <a:lstStyle/>
            <a:p>
              <a:pPr defTabSz="457200">
                <a:defRPr sz="1500">
                  <a:solidFill>
                    <a:srgbClr val="000000"/>
                  </a:solidFill>
                </a:defRPr>
              </a:pPr>
              <a:r>
                <a:t>Тепловая карта коэффициентов корреляции</a:t>
              </a:r>
            </a:p>
            <a:p>
              <a:pPr defTabSz="457200">
                <a:defRPr sz="1500">
                  <a:solidFill>
                    <a:srgbClr val="000000"/>
                  </a:solidFill>
                </a:defRPr>
              </a:pPr>
            </a:p>
            <a:p>
              <a:pPr defTabSz="457200">
                <a:defRPr sz="1500">
                  <a:solidFill>
                    <a:srgbClr val="000000"/>
                  </a:solidFill>
                </a:defRPr>
              </a:pPr>
            </a:p>
            <a:p>
              <a:pPr defTabSz="457200">
                <a:defRPr sz="1500">
                  <a:solidFill>
                    <a:srgbClr val="000000"/>
                  </a:solidFill>
                </a:defRPr>
              </a:pPr>
            </a:p>
            <a:p>
              <a:pPr defTabSz="457200">
                <a:defRPr sz="1500">
                  <a:solidFill>
                    <a:srgbClr val="000000"/>
                  </a:solidFill>
                </a:defRPr>
              </a:pPr>
            </a:p>
            <a:p>
              <a:pPr defTabSz="457200">
                <a:defRPr sz="1500">
                  <a:solidFill>
                    <a:srgbClr val="000000"/>
                  </a:solidFill>
                </a:defRPr>
              </a:pPr>
            </a:p>
            <a:p>
              <a:pPr defTabSz="457200">
                <a:defRPr sz="1500">
                  <a:solidFill>
                    <a:srgbClr val="000000"/>
                  </a:solidFill>
                </a:defRPr>
              </a:pPr>
            </a:p>
            <a:p>
              <a:pPr defTabSz="457200">
                <a:defRPr sz="1500">
                  <a:solidFill>
                    <a:srgbClr val="000000"/>
                  </a:solidFill>
                </a:defRPr>
              </a:pPr>
            </a:p>
            <a:p>
              <a:pPr defTabSz="457200">
                <a:defRPr sz="1500">
                  <a:solidFill>
                    <a:srgbClr val="000000"/>
                  </a:solidFill>
                </a:defRPr>
              </a:pPr>
            </a:p>
            <a:p>
              <a:pPr defTabSz="457200">
                <a:defRPr sz="1500">
                  <a:solidFill>
                    <a:srgbClr val="000000"/>
                  </a:solidFill>
                </a:defRPr>
              </a:pPr>
            </a:p>
            <a:p>
              <a:pPr defTabSz="457200">
                <a:defRPr sz="1500">
                  <a:solidFill>
                    <a:srgbClr val="000000"/>
                  </a:solidFill>
                </a:defRPr>
              </a:pPr>
            </a:p>
            <a:p>
              <a:pPr defTabSz="457200">
                <a:defRPr sz="1500">
                  <a:solidFill>
                    <a:srgbClr val="000000"/>
                  </a:solidFill>
                </a:defRPr>
              </a:pPr>
            </a:p>
            <a:p>
              <a:pPr defTabSz="457200">
                <a:defRPr sz="1500">
                  <a:solidFill>
                    <a:srgbClr val="000000"/>
                  </a:solidFill>
                </a:defRPr>
              </a:pPr>
            </a:p>
            <a:p>
              <a:pPr defTabSz="457200">
                <a:defRPr sz="1500">
                  <a:solidFill>
                    <a:srgbClr val="000000"/>
                  </a:solidFill>
                </a:defRPr>
              </a:pPr>
            </a:p>
            <a:p>
              <a:pPr defTabSz="457200">
                <a:defRPr sz="1500">
                  <a:solidFill>
                    <a:srgbClr val="000000"/>
                  </a:solidFill>
                </a:defRPr>
              </a:pPr>
            </a:p>
            <a:p>
              <a:pPr defTabSz="457200">
                <a:defRPr sz="1500">
                  <a:solidFill>
                    <a:srgbClr val="000000"/>
                  </a:solidFill>
                </a:defRPr>
              </a:pPr>
            </a:p>
            <a:p>
              <a:pPr defTabSz="457200">
                <a:defRPr sz="1500">
                  <a:solidFill>
                    <a:srgbClr val="000000"/>
                  </a:solidFill>
                </a:defRPr>
              </a:pPr>
            </a:p>
            <a:p>
              <a:pPr defTabSz="457200">
                <a:defRPr sz="1500">
                  <a:solidFill>
                    <a:srgbClr val="000000"/>
                  </a:solidFill>
                </a:defRPr>
              </a:pPr>
            </a:p>
            <a:p>
              <a:pPr defTabSz="457200">
                <a:defRPr sz="1500">
                  <a:solidFill>
                    <a:srgbClr val="000000"/>
                  </a:solidFill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Предобработка данных. Выбор моделей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3800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defRPr>
            </a:lvl1pPr>
          </a:lstStyle>
          <a:p>
            <a:pPr/>
            <a:r>
              <a:t>Предобработка данных. Выбор моделей</a:t>
            </a:r>
          </a:p>
        </p:txBody>
      </p:sp>
      <p:sp>
        <p:nvSpPr>
          <p:cNvPr id="172" name="&gt; Рассчитываем количество выбросов (найдено 24) и удаляем их из датасета…"/>
          <p:cNvSpPr txBox="1"/>
          <p:nvPr>
            <p:ph type="body" sz="half" idx="1"/>
          </p:nvPr>
        </p:nvSpPr>
        <p:spPr>
          <a:xfrm>
            <a:off x="698500" y="2628900"/>
            <a:ext cx="5883277" cy="6384326"/>
          </a:xfrm>
          <a:prstGeom prst="rect">
            <a:avLst/>
          </a:prstGeom>
        </p:spPr>
        <p:txBody>
          <a:bodyPr/>
          <a:lstStyle/>
          <a:p>
            <a:pPr marL="0" indent="0" defTabSz="245363">
              <a:lnSpc>
                <a:spcPct val="120000"/>
              </a:lnSpc>
              <a:spcBef>
                <a:spcPts val="0"/>
              </a:spcBef>
              <a:buClrTx/>
              <a:buSzTx/>
              <a:buFontTx/>
              <a:buNone/>
              <a:defRPr sz="1595"/>
            </a:pPr>
            <a:r>
              <a:t>&gt; Рассчитываем количество выбросов (найдено 24) и удаляем их из датасета</a:t>
            </a:r>
          </a:p>
          <a:p>
            <a:pPr marL="0" indent="0" defTabSz="245363">
              <a:lnSpc>
                <a:spcPct val="120000"/>
              </a:lnSpc>
              <a:spcBef>
                <a:spcPts val="0"/>
              </a:spcBef>
              <a:buClrTx/>
              <a:buSzTx/>
              <a:buFontTx/>
              <a:buNone/>
              <a:defRPr sz="1595"/>
            </a:pPr>
            <a:r>
              <a:t>&gt; Группируем признаки для прогнозирования по каждой из 3 задач </a:t>
            </a:r>
          </a:p>
          <a:p>
            <a:pPr marL="0" indent="0" defTabSz="245363">
              <a:lnSpc>
                <a:spcPct val="120000"/>
              </a:lnSpc>
              <a:spcBef>
                <a:spcPts val="0"/>
              </a:spcBef>
              <a:buClrTx/>
              <a:buSzTx/>
              <a:buFontTx/>
              <a:buNone/>
              <a:defRPr sz="1595"/>
            </a:pPr>
            <a:r>
              <a:t>&gt; Нормализуем и стандартизируем данные:</a:t>
            </a:r>
          </a:p>
          <a:p>
            <a:pPr marL="0" indent="0" defTabSz="245363">
              <a:lnSpc>
                <a:spcPct val="120000"/>
              </a:lnSpc>
              <a:spcBef>
                <a:spcPts val="0"/>
              </a:spcBef>
              <a:buClrTx/>
              <a:buSzTx/>
              <a:buFontTx/>
              <a:buNone/>
              <a:defRPr sz="1595"/>
            </a:pPr>
            <a:r>
              <a:t>      - используем OrdinalEncoder для категориальных признаков</a:t>
            </a:r>
          </a:p>
          <a:p>
            <a:pPr marL="0" indent="0" defTabSz="245363">
              <a:lnSpc>
                <a:spcPct val="120000"/>
              </a:lnSpc>
              <a:spcBef>
                <a:spcPts val="0"/>
              </a:spcBef>
              <a:buClrTx/>
              <a:buSzTx/>
              <a:buFontTx/>
              <a:buNone/>
              <a:defRPr sz="1595"/>
            </a:pPr>
            <a:r>
              <a:t>      - используем MinMaxScaler для количественных признаков</a:t>
            </a:r>
          </a:p>
          <a:p>
            <a:pPr marL="0" indent="0" defTabSz="245363">
              <a:lnSpc>
                <a:spcPct val="120000"/>
              </a:lnSpc>
              <a:spcBef>
                <a:spcPts val="0"/>
              </a:spcBef>
              <a:buClrTx/>
              <a:buSzTx/>
              <a:buFontTx/>
              <a:buNone/>
              <a:defRPr sz="1595"/>
            </a:pPr>
            <a:r>
              <a:t>&gt; Делим выборку на тренировочную и тестовую</a:t>
            </a:r>
          </a:p>
          <a:p>
            <a:pPr marL="0" indent="0" defTabSz="245363">
              <a:lnSpc>
                <a:spcPct val="120000"/>
              </a:lnSpc>
              <a:spcBef>
                <a:spcPts val="0"/>
              </a:spcBef>
              <a:buClrTx/>
              <a:buSzTx/>
              <a:buFontTx/>
              <a:buNone/>
              <a:defRPr sz="1595"/>
            </a:pPr>
          </a:p>
          <a:p>
            <a:pPr marL="0" indent="0" defTabSz="192023">
              <a:spcBef>
                <a:spcPts val="0"/>
              </a:spcBef>
              <a:buClrTx/>
              <a:buSzTx/>
              <a:buFontTx/>
              <a:buNone/>
              <a:defRPr sz="587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marL="0" indent="0" defTabSz="245363">
              <a:lnSpc>
                <a:spcPct val="120000"/>
              </a:lnSpc>
              <a:spcBef>
                <a:spcPts val="0"/>
              </a:spcBef>
              <a:buClrTx/>
              <a:buSzTx/>
              <a:buFontTx/>
              <a:buNone/>
              <a:defRPr sz="1260"/>
            </a:pPr>
          </a:p>
          <a:p>
            <a:pPr marL="0" indent="0" defTabSz="245363">
              <a:lnSpc>
                <a:spcPct val="120000"/>
              </a:lnSpc>
              <a:spcBef>
                <a:spcPts val="0"/>
              </a:spcBef>
              <a:buClrTx/>
              <a:buSzTx/>
              <a:buFontTx/>
              <a:buNone/>
              <a:defRPr b="1" sz="1679"/>
            </a:pPr>
            <a:r>
              <a:t>Используемые метрики качества модели:</a:t>
            </a:r>
          </a:p>
          <a:p>
            <a:pPr marL="0" indent="0" defTabSz="245363">
              <a:spcBef>
                <a:spcPts val="0"/>
              </a:spcBef>
              <a:buClrTx/>
              <a:buSzTx/>
              <a:buFontTx/>
              <a:buNone/>
              <a:defRPr b="1" sz="1554"/>
            </a:pPr>
          </a:p>
          <a:p>
            <a:pPr marL="0" indent="0" defTabSz="245363">
              <a:lnSpc>
                <a:spcPct val="120000"/>
              </a:lnSpc>
              <a:spcBef>
                <a:spcPts val="0"/>
              </a:spcBef>
              <a:buClrTx/>
              <a:buSzTx/>
              <a:buFontTx/>
              <a:buNone/>
              <a:defRPr sz="1554"/>
            </a:pPr>
            <a:r>
              <a:t>- R2 (коэффициент детерминации)</a:t>
            </a:r>
          </a:p>
          <a:p>
            <a:pPr marL="0" indent="0" defTabSz="245363">
              <a:lnSpc>
                <a:spcPct val="120000"/>
              </a:lnSpc>
              <a:spcBef>
                <a:spcPts val="0"/>
              </a:spcBef>
              <a:buClrTx/>
              <a:buSzTx/>
              <a:buFontTx/>
              <a:buNone/>
              <a:defRPr sz="1554"/>
            </a:pPr>
            <a:r>
              <a:t>- RMSE (Root Mean Squared Error, корень из средней квадратичной ошибки)</a:t>
            </a:r>
          </a:p>
          <a:p>
            <a:pPr marL="0" indent="0" defTabSz="245363">
              <a:lnSpc>
                <a:spcPct val="120000"/>
              </a:lnSpc>
              <a:spcBef>
                <a:spcPts val="0"/>
              </a:spcBef>
              <a:buClrTx/>
              <a:buSzTx/>
              <a:buFontTx/>
              <a:buNone/>
              <a:defRPr sz="1554"/>
            </a:pPr>
            <a:r>
              <a:t>- MAE (Mean Absolute Error, средняя абсолютная ошибка)</a:t>
            </a:r>
          </a:p>
          <a:p>
            <a:pPr marL="0" indent="0" defTabSz="245363">
              <a:lnSpc>
                <a:spcPct val="120000"/>
              </a:lnSpc>
              <a:spcBef>
                <a:spcPts val="0"/>
              </a:spcBef>
              <a:buClrTx/>
              <a:buSzTx/>
              <a:buFontTx/>
              <a:buNone/>
              <a:defRPr sz="1554"/>
            </a:pPr>
            <a:r>
              <a:t>- max error (максимальная ошибка)</a:t>
            </a:r>
          </a:p>
        </p:txBody>
      </p:sp>
      <p:sp>
        <p:nvSpPr>
          <p:cNvPr id="173" name="Номер слайда"/>
          <p:cNvSpPr txBox="1"/>
          <p:nvPr>
            <p:ph type="sldNum" sz="quarter" idx="4294967295"/>
          </p:nvPr>
        </p:nvSpPr>
        <p:spPr>
          <a:xfrm>
            <a:off x="6381749" y="9258300"/>
            <a:ext cx="228601" cy="4064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74" name="Базовая модель:…"/>
          <p:cNvSpPr txBox="1"/>
          <p:nvPr/>
        </p:nvSpPr>
        <p:spPr>
          <a:xfrm>
            <a:off x="6792871" y="2628900"/>
            <a:ext cx="5883277" cy="63843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 algn="l" defTabSz="329184">
              <a:defRPr b="1" sz="2376">
                <a:solidFill>
                  <a:srgbClr val="000000"/>
                </a:solidFill>
              </a:defRPr>
            </a:pPr>
            <a:r>
              <a:t>Базовая модель: </a:t>
            </a:r>
          </a:p>
          <a:p>
            <a:pPr algn="l" defTabSz="329184">
              <a:defRPr b="1" sz="1080">
                <a:solidFill>
                  <a:srgbClr val="000000"/>
                </a:solidFill>
              </a:defRPr>
            </a:pPr>
          </a:p>
          <a:p>
            <a:pPr algn="l" defTabSz="329184">
              <a:defRPr sz="1872">
                <a:solidFill>
                  <a:srgbClr val="000000"/>
                </a:solidFill>
              </a:defRPr>
            </a:pPr>
            <a:r>
              <a:t>- DummyRegressor</a:t>
            </a:r>
          </a:p>
          <a:p>
            <a:pPr algn="l" defTabSz="329184">
              <a:defRPr b="1" sz="2376">
                <a:solidFill>
                  <a:srgbClr val="000000"/>
                </a:solidFill>
              </a:defRPr>
            </a:pPr>
          </a:p>
          <a:p>
            <a:pPr algn="l" defTabSz="329184">
              <a:defRPr b="1" sz="2376">
                <a:solidFill>
                  <a:srgbClr val="000000"/>
                </a:solidFill>
              </a:defRPr>
            </a:pPr>
            <a:r>
              <a:t>Модели для прогноза:</a:t>
            </a:r>
          </a:p>
          <a:p>
            <a:pPr algn="l" defTabSz="329184">
              <a:defRPr sz="1152">
                <a:solidFill>
                  <a:srgbClr val="000000"/>
                </a:solidFill>
              </a:defRPr>
            </a:pPr>
          </a:p>
          <a:p>
            <a:pPr algn="l" defTabSz="329184">
              <a:lnSpc>
                <a:spcPct val="120000"/>
              </a:lnSpc>
              <a:defRPr sz="1872">
                <a:solidFill>
                  <a:srgbClr val="000000"/>
                </a:solidFill>
              </a:defRPr>
            </a:pPr>
            <a:r>
              <a:t>- Линейная регрессия (LinearRegression)</a:t>
            </a:r>
          </a:p>
          <a:p>
            <a:pPr algn="l" defTabSz="329184">
              <a:lnSpc>
                <a:spcPct val="120000"/>
              </a:lnSpc>
              <a:defRPr sz="1872">
                <a:solidFill>
                  <a:srgbClr val="000000"/>
                </a:solidFill>
              </a:defRPr>
            </a:pPr>
            <a:r>
              <a:t>- Лассо (Lasso) </a:t>
            </a:r>
          </a:p>
          <a:p>
            <a:pPr algn="l" defTabSz="329184">
              <a:lnSpc>
                <a:spcPct val="120000"/>
              </a:lnSpc>
              <a:defRPr sz="1872">
                <a:solidFill>
                  <a:srgbClr val="000000"/>
                </a:solidFill>
              </a:defRPr>
            </a:pPr>
            <a:r>
              <a:t>- Метод опорных векторов (SVR)</a:t>
            </a:r>
          </a:p>
          <a:p>
            <a:pPr algn="l" defTabSz="329184">
              <a:lnSpc>
                <a:spcPct val="120000"/>
              </a:lnSpc>
              <a:defRPr sz="1872">
                <a:solidFill>
                  <a:srgbClr val="000000"/>
                </a:solidFill>
              </a:defRPr>
            </a:pPr>
            <a:r>
              <a:t>- Метод k-ближайших соседей (KNeighborsRegressor)</a:t>
            </a:r>
          </a:p>
          <a:p>
            <a:pPr algn="l" defTabSz="329184">
              <a:lnSpc>
                <a:spcPct val="120000"/>
              </a:lnSpc>
              <a:defRPr sz="1872">
                <a:solidFill>
                  <a:srgbClr val="000000"/>
                </a:solidFill>
              </a:defRPr>
            </a:pPr>
            <a:r>
              <a:t>- Деревья решений (DecisionTreeRegressor)</a:t>
            </a:r>
          </a:p>
          <a:p>
            <a:pPr algn="l" defTabSz="329184">
              <a:lnSpc>
                <a:spcPct val="120000"/>
              </a:lnSpc>
              <a:defRPr sz="1872">
                <a:solidFill>
                  <a:srgbClr val="000000"/>
                </a:solidFill>
              </a:defRPr>
            </a:pPr>
            <a:r>
              <a:t>- Градиентный бустинг (GradientBoostingRegressor)</a:t>
            </a:r>
          </a:p>
          <a:p>
            <a:pPr algn="l" defTabSz="329184">
              <a:lnSpc>
                <a:spcPct val="120000"/>
              </a:lnSpc>
              <a:defRPr sz="1872">
                <a:solidFill>
                  <a:srgbClr val="000000"/>
                </a:solidFill>
              </a:defRPr>
            </a:pPr>
            <a:r>
              <a:t>- Случайный лес (RandomForestRegressor)</a:t>
            </a:r>
          </a:p>
          <a:p>
            <a:pPr algn="l" defTabSz="329184">
              <a:lnSpc>
                <a:spcPct val="120000"/>
              </a:lnSpc>
              <a:defRPr sz="1872">
                <a:solidFill>
                  <a:srgbClr val="000000"/>
                </a:solidFill>
              </a:defRPr>
            </a:pPr>
            <a:r>
              <a:t>- Нейронная сеть (MLPRegressor / Sequential)</a:t>
            </a:r>
          </a:p>
          <a:p>
            <a:pPr algn="l" defTabSz="329184">
              <a:defRPr sz="1872">
                <a:solidFill>
                  <a:srgbClr val="000000"/>
                </a:solidFill>
              </a:defRPr>
            </a:pPr>
          </a:p>
          <a:p>
            <a:pPr algn="l" defTabSz="329184">
              <a:defRPr sz="1872">
                <a:solidFill>
                  <a:srgbClr val="000000"/>
                </a:solidFill>
              </a:defRPr>
            </a:pPr>
          </a:p>
        </p:txBody>
      </p:sp>
      <p:sp>
        <p:nvSpPr>
          <p:cNvPr id="175" name="Линия"/>
          <p:cNvSpPr/>
          <p:nvPr/>
        </p:nvSpPr>
        <p:spPr>
          <a:xfrm flipV="1">
            <a:off x="6502400" y="2624572"/>
            <a:ext cx="1" cy="6028456"/>
          </a:xfrm>
          <a:prstGeom prst="line">
            <a:avLst/>
          </a:prstGeom>
          <a:ln w="25400">
            <a:solidFill>
              <a:srgbClr val="414141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1) Выбор моделей для прогнозирования модуля упругости при растяжении"/>
          <p:cNvSpPr txBox="1"/>
          <p:nvPr/>
        </p:nvSpPr>
        <p:spPr>
          <a:xfrm>
            <a:off x="762000" y="800100"/>
            <a:ext cx="11988800" cy="7017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algn="l" defTabSz="233679">
              <a:spcBef>
                <a:spcPts val="600"/>
              </a:spcBef>
              <a:defRPr b="1" i="1" sz="2080">
                <a:solidFill>
                  <a:srgbClr val="000000"/>
                </a:solidFill>
              </a:defRPr>
            </a:lvl1pPr>
          </a:lstStyle>
          <a:p>
            <a:pPr/>
            <a:r>
              <a:t>1) Выбор моделей для прогнозирования модуля упругости при растяжении</a:t>
            </a:r>
          </a:p>
        </p:txBody>
      </p:sp>
      <p:pic>
        <p:nvPicPr>
          <p:cNvPr id="178" name="Снимок экрана 2022-10-27 в 00.25.38.png" descr="Снимок экрана 2022-10-27 в 00.25.3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76515" y="1986686"/>
            <a:ext cx="5318850" cy="2835379"/>
          </a:xfrm>
          <a:prstGeom prst="rect">
            <a:avLst/>
          </a:prstGeom>
          <a:ln w="12700">
            <a:miter lim="400000"/>
          </a:ln>
        </p:spPr>
      </p:pic>
      <p:sp>
        <p:nvSpPr>
          <p:cNvPr id="179" name="Cравнение результативности моделей с гиперпараметрами по умолчанию"/>
          <p:cNvSpPr txBox="1"/>
          <p:nvPr/>
        </p:nvSpPr>
        <p:spPr>
          <a:xfrm>
            <a:off x="1014261" y="1386868"/>
            <a:ext cx="11988801" cy="7017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algn="l">
              <a:spcBef>
                <a:spcPts val="1600"/>
              </a:spcBef>
              <a:defRPr sz="1600">
                <a:solidFill>
                  <a:srgbClr val="000000"/>
                </a:solidFill>
              </a:defRPr>
            </a:lvl1pPr>
          </a:lstStyle>
          <a:p>
            <a:pPr/>
            <a:r>
              <a:t>Cравнение результативности моделей с гиперпараметрами по умолчанию</a:t>
            </a:r>
          </a:p>
        </p:txBody>
      </p:sp>
      <p:sp>
        <p:nvSpPr>
          <p:cNvPr id="180" name="Cравнение результативности моделей с подобранными гиперпараметрами"/>
          <p:cNvSpPr txBox="1"/>
          <p:nvPr/>
        </p:nvSpPr>
        <p:spPr>
          <a:xfrm>
            <a:off x="1014261" y="5092470"/>
            <a:ext cx="11988801" cy="7017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algn="l">
              <a:spcBef>
                <a:spcPts val="1600"/>
              </a:spcBef>
              <a:defRPr sz="1600">
                <a:solidFill>
                  <a:srgbClr val="000000"/>
                </a:solidFill>
              </a:defRPr>
            </a:lvl1pPr>
          </a:lstStyle>
          <a:p>
            <a:pPr/>
            <a:r>
              <a:t>Cравнение результативности моделей с подобранными гиперпараметрами</a:t>
            </a:r>
          </a:p>
        </p:txBody>
      </p:sp>
      <p:pic>
        <p:nvPicPr>
          <p:cNvPr id="181" name="Снимок экрана 2022-10-27 в 00.42.02.png" descr="Снимок экрана 2022-10-27 в 00.42.0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276939" y="3277946"/>
            <a:ext cx="1739901" cy="1219201"/>
          </a:xfrm>
          <a:prstGeom prst="rect">
            <a:avLst/>
          </a:prstGeom>
          <a:ln w="12700">
            <a:miter lim="400000"/>
          </a:ln>
        </p:spPr>
      </p:pic>
      <p:sp>
        <p:nvSpPr>
          <p:cNvPr id="182" name="Описательная статистика…"/>
          <p:cNvSpPr txBox="1"/>
          <p:nvPr/>
        </p:nvSpPr>
        <p:spPr>
          <a:xfrm>
            <a:off x="8798609" y="2506236"/>
            <a:ext cx="2696562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700"/>
            </a:pPr>
            <a:r>
              <a:t>Описательная статистика</a:t>
            </a:r>
          </a:p>
          <a:p>
            <a:pPr>
              <a:defRPr sz="1700"/>
            </a:pPr>
            <a:r>
              <a:t> выходных переменных</a:t>
            </a:r>
          </a:p>
        </p:txBody>
      </p:sp>
      <p:pic>
        <p:nvPicPr>
          <p:cNvPr id="183" name="Снимок экрана 2022-10-27 в 14.21.39.png" descr="Снимок экрана 2022-10-27 в 14.21.39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81814" y="5686431"/>
            <a:ext cx="8704765" cy="241446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2) Выбор моделей для прогнозирования прочности при растяжении"/>
          <p:cNvSpPr txBox="1"/>
          <p:nvPr/>
        </p:nvSpPr>
        <p:spPr>
          <a:xfrm>
            <a:off x="762000" y="800100"/>
            <a:ext cx="11988800" cy="7017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algn="l" defTabSz="233679">
              <a:spcBef>
                <a:spcPts val="600"/>
              </a:spcBef>
              <a:defRPr b="1" i="1" sz="2080">
                <a:solidFill>
                  <a:srgbClr val="000000"/>
                </a:solidFill>
              </a:defRPr>
            </a:lvl1pPr>
          </a:lstStyle>
          <a:p>
            <a:pPr/>
            <a:r>
              <a:t>2) Выбор моделей для прогнозирования прочности при растяжении</a:t>
            </a:r>
          </a:p>
        </p:txBody>
      </p:sp>
      <p:sp>
        <p:nvSpPr>
          <p:cNvPr id="186" name="Cравнение результативности моделей с гиперпараметрами по умолчанию"/>
          <p:cNvSpPr txBox="1"/>
          <p:nvPr/>
        </p:nvSpPr>
        <p:spPr>
          <a:xfrm>
            <a:off x="1014261" y="1386868"/>
            <a:ext cx="11988801" cy="7017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algn="l">
              <a:spcBef>
                <a:spcPts val="1600"/>
              </a:spcBef>
              <a:defRPr sz="1600">
                <a:solidFill>
                  <a:srgbClr val="000000"/>
                </a:solidFill>
              </a:defRPr>
            </a:lvl1pPr>
          </a:lstStyle>
          <a:p>
            <a:pPr/>
            <a:r>
              <a:t>Cравнение результативности моделей с гиперпараметрами по умолчанию</a:t>
            </a:r>
          </a:p>
        </p:txBody>
      </p:sp>
      <p:sp>
        <p:nvSpPr>
          <p:cNvPr id="187" name="Cравнение результативности моделей с подобранными гиперпараметрами"/>
          <p:cNvSpPr txBox="1"/>
          <p:nvPr/>
        </p:nvSpPr>
        <p:spPr>
          <a:xfrm>
            <a:off x="1014261" y="5092470"/>
            <a:ext cx="11988801" cy="7017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algn="l">
              <a:spcBef>
                <a:spcPts val="1600"/>
              </a:spcBef>
              <a:defRPr sz="1600">
                <a:solidFill>
                  <a:srgbClr val="000000"/>
                </a:solidFill>
              </a:defRPr>
            </a:lvl1pPr>
          </a:lstStyle>
          <a:p>
            <a:pPr/>
            <a:r>
              <a:t>Cравнение результативности моделей с подобранными гиперпараметрами</a:t>
            </a:r>
          </a:p>
        </p:txBody>
      </p:sp>
      <p:sp>
        <p:nvSpPr>
          <p:cNvPr id="188" name="Описательная статистика…"/>
          <p:cNvSpPr txBox="1"/>
          <p:nvPr/>
        </p:nvSpPr>
        <p:spPr>
          <a:xfrm>
            <a:off x="8798609" y="2506236"/>
            <a:ext cx="2696562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700"/>
            </a:pPr>
            <a:r>
              <a:t>Описательная статистика</a:t>
            </a:r>
          </a:p>
          <a:p>
            <a:pPr>
              <a:defRPr sz="1700"/>
            </a:pPr>
            <a:r>
              <a:t> выходных переменных</a:t>
            </a:r>
          </a:p>
        </p:txBody>
      </p:sp>
      <p:pic>
        <p:nvPicPr>
          <p:cNvPr id="189" name="Снимок экрана 2022-10-27 в 00.54.29.png" descr="Снимок экрана 2022-10-27 в 00.54.2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238839" y="3252546"/>
            <a:ext cx="1816101" cy="127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90" name="Снимок экрана 2022-10-27 в 00.54.51.png" descr="Снимок экрана 2022-10-27 в 00.54.5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78271" y="1997908"/>
            <a:ext cx="5690796" cy="2835380"/>
          </a:xfrm>
          <a:prstGeom prst="rect">
            <a:avLst/>
          </a:prstGeom>
          <a:ln w="12700">
            <a:miter lim="400000"/>
          </a:ln>
        </p:spPr>
      </p:pic>
      <p:pic>
        <p:nvPicPr>
          <p:cNvPr id="191" name="Снимок экрана 2022-10-27 в 00.55.18.png" descr="Снимок экрана 2022-10-27 в 00.55.18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84333" y="5686431"/>
            <a:ext cx="9273647" cy="23835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3) Выбор модели для прогнозирования соотношения «матрица-наполнитель»"/>
          <p:cNvSpPr txBox="1"/>
          <p:nvPr/>
        </p:nvSpPr>
        <p:spPr>
          <a:xfrm>
            <a:off x="762000" y="800100"/>
            <a:ext cx="11988800" cy="7017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 algn="l" defTabSz="233679">
              <a:spcBef>
                <a:spcPts val="600"/>
              </a:spcBef>
              <a:defRPr i="1" sz="2080">
                <a:solidFill>
                  <a:srgbClr val="000000"/>
                </a:solidFill>
              </a:defRPr>
            </a:pPr>
            <a:r>
              <a:t>3) </a:t>
            </a:r>
            <a:r>
              <a:rPr b="1"/>
              <a:t>Выбор модели для прогнозирования соотношения «матрица-наполнитель»</a:t>
            </a:r>
          </a:p>
        </p:txBody>
      </p:sp>
      <p:sp>
        <p:nvSpPr>
          <p:cNvPr id="194" name="Cравнение результативности модели MLPRegressor"/>
          <p:cNvSpPr txBox="1"/>
          <p:nvPr/>
        </p:nvSpPr>
        <p:spPr>
          <a:xfrm>
            <a:off x="1014261" y="1386868"/>
            <a:ext cx="11988801" cy="7017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algn="l">
              <a:spcBef>
                <a:spcPts val="1600"/>
              </a:spcBef>
              <a:defRPr sz="1600">
                <a:solidFill>
                  <a:srgbClr val="000000"/>
                </a:solidFill>
              </a:defRPr>
            </a:lvl1pPr>
          </a:lstStyle>
          <a:p>
            <a:pPr/>
            <a:r>
              <a:t>Cравнение результативности модели MLPRegressor</a:t>
            </a:r>
          </a:p>
        </p:txBody>
      </p:sp>
      <p:sp>
        <p:nvSpPr>
          <p:cNvPr id="195" name="Cравнение результативности моделей Sequential (keras)"/>
          <p:cNvSpPr txBox="1"/>
          <p:nvPr/>
        </p:nvSpPr>
        <p:spPr>
          <a:xfrm>
            <a:off x="1014261" y="3159853"/>
            <a:ext cx="11988801" cy="7017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algn="l">
              <a:spcBef>
                <a:spcPts val="1600"/>
              </a:spcBef>
              <a:defRPr sz="1600">
                <a:solidFill>
                  <a:srgbClr val="000000"/>
                </a:solidFill>
              </a:defRPr>
            </a:lvl1pPr>
          </a:lstStyle>
          <a:p>
            <a:pPr/>
            <a:r>
              <a:t>Cравнение результативности моделей Sequential (keras)</a:t>
            </a:r>
          </a:p>
        </p:txBody>
      </p:sp>
      <p:sp>
        <p:nvSpPr>
          <p:cNvPr id="196" name="Описательная статистика…"/>
          <p:cNvSpPr txBox="1"/>
          <p:nvPr/>
        </p:nvSpPr>
        <p:spPr>
          <a:xfrm>
            <a:off x="9899822" y="6315416"/>
            <a:ext cx="2696562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700"/>
            </a:pPr>
            <a:r>
              <a:t>Описательная статистика</a:t>
            </a:r>
          </a:p>
          <a:p>
            <a:pPr>
              <a:defRPr sz="1700"/>
            </a:pPr>
            <a:r>
              <a:t> выходных переменных</a:t>
            </a:r>
          </a:p>
        </p:txBody>
      </p:sp>
      <p:pic>
        <p:nvPicPr>
          <p:cNvPr id="197" name="Снимок экрана 2022-10-27 в 01.24.51.png" descr="Снимок экрана 2022-10-27 в 01.24.5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371802" y="7112021"/>
            <a:ext cx="1752601" cy="1244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98" name="Снимок экрана 2022-10-27 в 01.45.10.png" descr="Снимок экрана 2022-10-27 в 01.45.10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78288" y="1978537"/>
            <a:ext cx="4712895" cy="932334"/>
          </a:xfrm>
          <a:prstGeom prst="rect">
            <a:avLst/>
          </a:prstGeom>
          <a:ln w="12700">
            <a:miter lim="400000"/>
          </a:ln>
        </p:spPr>
      </p:pic>
      <p:pic>
        <p:nvPicPr>
          <p:cNvPr id="199" name="Снимок экрана 2022-10-27 в 01.46.44.png" descr="Снимок экрана 2022-10-27 в 01.46.44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388412" y="2244675"/>
            <a:ext cx="3962684" cy="3607605"/>
          </a:xfrm>
          <a:prstGeom prst="rect">
            <a:avLst/>
          </a:prstGeom>
          <a:ln w="12700">
            <a:miter lim="400000"/>
          </a:ln>
        </p:spPr>
      </p:pic>
      <p:sp>
        <p:nvSpPr>
          <p:cNvPr id="200" name="Сводная информация по…"/>
          <p:cNvSpPr txBox="1"/>
          <p:nvPr/>
        </p:nvSpPr>
        <p:spPr>
          <a:xfrm>
            <a:off x="9080307" y="1581184"/>
            <a:ext cx="2578895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500"/>
            </a:pPr>
            <a:r>
              <a:t>Сводная информация по </a:t>
            </a:r>
          </a:p>
          <a:p>
            <a:pPr>
              <a:defRPr sz="1500"/>
            </a:pPr>
            <a:r>
              <a:t>архитектуре сети Sequential</a:t>
            </a:r>
          </a:p>
        </p:txBody>
      </p:sp>
      <p:pic>
        <p:nvPicPr>
          <p:cNvPr id="201" name="Снимок экрана 2022-10-27 в 02.00.12.png" descr="Снимок экрана 2022-10-27 в 02.00.12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082330" y="6256412"/>
            <a:ext cx="8152529" cy="2214163"/>
          </a:xfrm>
          <a:prstGeom prst="rect">
            <a:avLst/>
          </a:prstGeom>
          <a:ln w="12700">
            <a:miter lim="400000"/>
          </a:ln>
        </p:spPr>
      </p:pic>
      <p:sp>
        <p:nvSpPr>
          <p:cNvPr id="202" name="Визуализация сравнения прогноза модели Sequential с Dropout-слоями с базовой"/>
          <p:cNvSpPr txBox="1"/>
          <p:nvPr/>
        </p:nvSpPr>
        <p:spPr>
          <a:xfrm>
            <a:off x="1009903" y="5876545"/>
            <a:ext cx="7865468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600"/>
            </a:lvl1pPr>
          </a:lstStyle>
          <a:p>
            <a:pPr/>
            <a:r>
              <a:t>Визуализация сравнения прогноза модели Sequential с Dropout-слоями с базовой</a:t>
            </a:r>
          </a:p>
        </p:txBody>
      </p:sp>
      <p:pic>
        <p:nvPicPr>
          <p:cNvPr id="203" name="Снимок экрана 2022-10-29 в 10.52.33.png" descr="Снимок экрана 2022-10-29 в 10.52.33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081450" y="3724563"/>
            <a:ext cx="5385573" cy="152887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?>
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?>
<Relationships xmlns="http://schemas.openxmlformats.org/package/2006/relationships"><Relationship Id="rId1" Type="http://schemas.openxmlformats.org/officeDocument/2006/relationships/image" Target="../media/image2.png"/></Relationships>

</file>

<file path=ppt/theme/theme1.xml><?xml version="1.0" encoding="utf-8"?>
<a:theme xmlns:a="http://schemas.openxmlformats.org/drawingml/2006/main" xmlns:r="http://schemas.openxmlformats.org/officeDocument/2006/relationships" name="New_Template4">
  <a:themeElements>
    <a:clrScheme name="New_Template4">
      <a:dk1>
        <a:srgbClr val="414141"/>
      </a:dk1>
      <a:lt1>
        <a:srgbClr val="004141"/>
      </a:lt1>
      <a:dk2>
        <a:srgbClr val="66635F"/>
      </a:dk2>
      <a:lt2>
        <a:srgbClr val="C9C3BA"/>
      </a:lt2>
      <a:accent1>
        <a:srgbClr val="738FAF"/>
      </a:accent1>
      <a:accent2>
        <a:srgbClr val="74B6A8"/>
      </a:accent2>
      <a:accent3>
        <a:srgbClr val="A0AA69"/>
      </a:accent3>
      <a:accent4>
        <a:srgbClr val="CBA968"/>
      </a:accent4>
      <a:accent5>
        <a:srgbClr val="D08A7A"/>
      </a:accent5>
      <a:accent6>
        <a:srgbClr val="9E95A9"/>
      </a:accent6>
      <a:hlink>
        <a:srgbClr val="0000FF"/>
      </a:hlink>
      <a:folHlink>
        <a:srgbClr val="FF00FF"/>
      </a:folHlink>
    </a:clrScheme>
    <a:fontScheme name="New_Template4">
      <a:majorFont>
        <a:latin typeface="Georgia"/>
        <a:ea typeface="Georgia"/>
        <a:cs typeface="Georgia"/>
      </a:majorFont>
      <a:minorFont>
        <a:latin typeface="Georgia"/>
        <a:ea typeface="Georgia"/>
        <a:cs typeface="Georgia"/>
      </a:minorFont>
    </a:fontScheme>
    <a:fmtScheme name="New_Template4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33948" dir="2700000">
                <a:srgbClr val="3B3936"/>
              </a:outerShdw>
            </a:effectLst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41414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414141"/>
            </a:solidFill>
            <a:effectLst/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4">
  <a:themeElements>
    <a:clrScheme name="New_Template4">
      <a:dk1>
        <a:srgbClr val="000000"/>
      </a:dk1>
      <a:lt1>
        <a:srgbClr val="FFFFFF"/>
      </a:lt1>
      <a:dk2>
        <a:srgbClr val="66635F"/>
      </a:dk2>
      <a:lt2>
        <a:srgbClr val="C9C3BA"/>
      </a:lt2>
      <a:accent1>
        <a:srgbClr val="738FAF"/>
      </a:accent1>
      <a:accent2>
        <a:srgbClr val="74B6A8"/>
      </a:accent2>
      <a:accent3>
        <a:srgbClr val="A0AA69"/>
      </a:accent3>
      <a:accent4>
        <a:srgbClr val="CBA968"/>
      </a:accent4>
      <a:accent5>
        <a:srgbClr val="D08A7A"/>
      </a:accent5>
      <a:accent6>
        <a:srgbClr val="9E95A9"/>
      </a:accent6>
      <a:hlink>
        <a:srgbClr val="0000FF"/>
      </a:hlink>
      <a:folHlink>
        <a:srgbClr val="FF00FF"/>
      </a:folHlink>
    </a:clrScheme>
    <a:fontScheme name="New_Template4">
      <a:majorFont>
        <a:latin typeface="Georgia"/>
        <a:ea typeface="Georgia"/>
        <a:cs typeface="Georgia"/>
      </a:majorFont>
      <a:minorFont>
        <a:latin typeface="Georgia"/>
        <a:ea typeface="Georgia"/>
        <a:cs typeface="Georgia"/>
      </a:minorFont>
    </a:fontScheme>
    <a:fmtScheme name="New_Template4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33948" dir="2700000">
                <a:srgbClr val="3B3936"/>
              </a:outerShdw>
            </a:effectLst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41414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414141"/>
            </a:solidFill>
            <a:effectLst/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