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CF"/>
    <a:srgbClr val="E9DCB7"/>
    <a:srgbClr val="E7EC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4" autoAdjust="0"/>
    <p:restoredTop sz="94660"/>
  </p:normalViewPr>
  <p:slideViewPr>
    <p:cSldViewPr>
      <p:cViewPr varScale="1">
        <p:scale>
          <a:sx n="73" d="100"/>
          <a:sy n="73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6521-B03C-4AA0-A725-4D0ACEB66774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Dataset Classes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dataset class tells us:</a:t>
            </a:r>
          </a:p>
          <a:p>
            <a:pPr lvl="1"/>
            <a:r>
              <a:rPr lang="en-US" sz="1600" dirty="0" smtClean="0"/>
              <a:t>How to handle a particular type of dataset</a:t>
            </a:r>
          </a:p>
          <a:p>
            <a:pPr lvl="1"/>
            <a:r>
              <a:rPr lang="en-US" sz="1600" dirty="0" smtClean="0"/>
              <a:t>Exactly how to put it into manual delivery</a:t>
            </a:r>
          </a:p>
          <a:p>
            <a:pPr lvl="2"/>
            <a:r>
              <a:rPr lang="en-US" sz="1200" dirty="0" smtClean="0"/>
              <a:t>(it specifies the API for manual delivery)</a:t>
            </a:r>
          </a:p>
          <a:p>
            <a:pPr lvl="1"/>
            <a:r>
              <a:rPr lang="en-US" sz="1600" dirty="0" smtClean="0"/>
              <a:t>How to put it in the database</a:t>
            </a:r>
          </a:p>
          <a:p>
            <a:pPr lvl="2"/>
            <a:r>
              <a:rPr lang="en-US" sz="1200" dirty="0" smtClean="0"/>
              <a:t>(resource XML)</a:t>
            </a:r>
          </a:p>
          <a:p>
            <a:pPr lvl="1"/>
            <a:r>
              <a:rPr lang="en-US" sz="1600" dirty="0" smtClean="0"/>
              <a:t>How to process it in the workflow</a:t>
            </a:r>
          </a:p>
          <a:p>
            <a:pPr lvl="2"/>
            <a:r>
              <a:rPr lang="en-US" sz="1200" dirty="0" smtClean="0"/>
              <a:t>(graph XML)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Human Roles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Dataset Integrator</a:t>
            </a:r>
            <a:endParaRPr lang="en-US" sz="2000" dirty="0" smtClean="0"/>
          </a:p>
          <a:p>
            <a:pPr lvl="1"/>
            <a:r>
              <a:rPr lang="en-US" sz="1800" dirty="0" smtClean="0"/>
              <a:t>Puts datasets into manual delivery (conforming to the dataset class API)</a:t>
            </a:r>
          </a:p>
          <a:p>
            <a:pPr lvl="1"/>
            <a:r>
              <a:rPr lang="en-US" sz="1800" dirty="0" smtClean="0"/>
              <a:t>Provides a specification of each dataset for the workflow.</a:t>
            </a:r>
            <a:endParaRPr lang="en-US" sz="2000" dirty="0" smtClean="0"/>
          </a:p>
          <a:p>
            <a:r>
              <a:rPr lang="en-US" sz="2000" dirty="0" smtClean="0"/>
              <a:t>Workflow Pilot</a:t>
            </a:r>
          </a:p>
          <a:p>
            <a:pPr lvl="1"/>
            <a:r>
              <a:rPr lang="en-US" sz="1800" dirty="0" smtClean="0"/>
              <a:t>Configures the workflow</a:t>
            </a:r>
          </a:p>
          <a:p>
            <a:pPr lvl="1"/>
            <a:r>
              <a:rPr lang="en-US" sz="1800" dirty="0" smtClean="0"/>
              <a:t>Runs the workflow</a:t>
            </a:r>
          </a:p>
          <a:p>
            <a:r>
              <a:rPr lang="en-US" sz="2000" dirty="0" smtClean="0"/>
              <a:t>Workflow Developer</a:t>
            </a:r>
          </a:p>
          <a:p>
            <a:pPr lvl="1"/>
            <a:r>
              <a:rPr lang="en-US" sz="1800" dirty="0" smtClean="0"/>
              <a:t>Writes </a:t>
            </a:r>
            <a:r>
              <a:rPr lang="en-US" sz="1800" i="1" dirty="0" smtClean="0"/>
              <a:t>dataset classes</a:t>
            </a:r>
          </a:p>
          <a:p>
            <a:pPr lvl="1"/>
            <a:r>
              <a:rPr lang="en-US" sz="1800" dirty="0" smtClean="0"/>
              <a:t>Writes </a:t>
            </a:r>
            <a:r>
              <a:rPr lang="en-US" sz="1800" i="1" dirty="0" smtClean="0"/>
              <a:t>graph files</a:t>
            </a:r>
          </a:p>
          <a:p>
            <a:pPr lvl="1"/>
            <a:r>
              <a:rPr lang="en-US" sz="1800" dirty="0" smtClean="0"/>
              <a:t>Writes</a:t>
            </a:r>
            <a:r>
              <a:rPr lang="en-US" sz="1800" i="1" dirty="0" smtClean="0"/>
              <a:t> step classes</a:t>
            </a:r>
          </a:p>
          <a:p>
            <a:pPr lvl="1"/>
            <a:r>
              <a:rPr lang="en-US" sz="1800" dirty="0" smtClean="0"/>
              <a:t>Writes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plugins</a:t>
            </a:r>
            <a:endParaRPr lang="en-US" sz="1800" i="1" dirty="0" smtClean="0"/>
          </a:p>
          <a:p>
            <a:r>
              <a:rPr lang="en-US" sz="2200" dirty="0" err="1" smtClean="0"/>
              <a:t>ReFlow</a:t>
            </a:r>
            <a:r>
              <a:rPr lang="en-US" sz="2200" dirty="0" smtClean="0"/>
              <a:t> Developer</a:t>
            </a:r>
          </a:p>
          <a:p>
            <a:pPr lvl="1"/>
            <a:r>
              <a:rPr lang="en-US" sz="1800" dirty="0" smtClean="0"/>
              <a:t>Develops  underlying workflow system</a:t>
            </a:r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Organism Abbrev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Throughout the workflow system, we use a unique, stable “identifier” for an organism:  its </a:t>
            </a:r>
            <a:r>
              <a:rPr lang="en-US" sz="2000" i="1" dirty="0" smtClean="0"/>
              <a:t>organism abbrev</a:t>
            </a:r>
            <a:endParaRPr lang="en-US" sz="2000" i="1" dirty="0" smtClean="0"/>
          </a:p>
          <a:p>
            <a:r>
              <a:rPr lang="en-US" sz="2000" dirty="0" smtClean="0"/>
              <a:t>We do not use things like </a:t>
            </a:r>
            <a:r>
              <a:rPr lang="en-US" sz="2000" dirty="0" err="1" smtClean="0"/>
              <a:t>taxon</a:t>
            </a:r>
            <a:r>
              <a:rPr lang="en-US" sz="2000" dirty="0" smtClean="0"/>
              <a:t> IDs, scientific names, etc.</a:t>
            </a:r>
          </a:p>
          <a:p>
            <a:r>
              <a:rPr lang="en-US" sz="2000" dirty="0" smtClean="0"/>
              <a:t>Examples:</a:t>
            </a:r>
          </a:p>
          <a:p>
            <a:pPr lvl="1"/>
            <a:r>
              <a:rPr lang="en-US" sz="1800" dirty="0" smtClean="0"/>
              <a:t>tgonME49</a:t>
            </a:r>
          </a:p>
          <a:p>
            <a:pPr lvl="1"/>
            <a:r>
              <a:rPr lang="en-US" sz="1800" dirty="0" smtClean="0"/>
              <a:t>pfal3D7</a:t>
            </a:r>
          </a:p>
          <a:p>
            <a:pPr lvl="1"/>
            <a:r>
              <a:rPr lang="en-US" sz="1800" dirty="0" err="1" smtClean="0"/>
              <a:t>ncanLIV</a:t>
            </a:r>
            <a:endParaRPr lang="en-US" sz="1800" dirty="0" smtClean="0"/>
          </a:p>
          <a:p>
            <a:r>
              <a:rPr lang="en-US" sz="2000" dirty="0" smtClean="0"/>
              <a:t>It always includes:</a:t>
            </a:r>
          </a:p>
          <a:p>
            <a:pPr lvl="1"/>
            <a:r>
              <a:rPr lang="en-US" sz="1600" dirty="0" smtClean="0"/>
              <a:t>One letter for the genus</a:t>
            </a:r>
          </a:p>
          <a:p>
            <a:pPr lvl="1"/>
            <a:r>
              <a:rPr lang="en-US" sz="1600" dirty="0" smtClean="0"/>
              <a:t>Three letters for the species</a:t>
            </a:r>
          </a:p>
          <a:p>
            <a:pPr lvl="1"/>
            <a:r>
              <a:rPr lang="en-US" sz="1600" dirty="0" smtClean="0"/>
              <a:t>The strain</a:t>
            </a:r>
          </a:p>
          <a:p>
            <a:r>
              <a:rPr lang="en-US" sz="1800" dirty="0" smtClean="0"/>
              <a:t>Once it is set, it does not change, even if we adjust the name of the organism</a:t>
            </a:r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Manual Delivery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1800" dirty="0" smtClean="0"/>
              <a:t>Manual delivery has a very specific structure: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manualDelivery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project/</a:t>
            </a:r>
          </a:p>
          <a:p>
            <a:pPr lvl="3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organismAbbrev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4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ategory/</a:t>
            </a:r>
          </a:p>
          <a:p>
            <a:pPr lvl="5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datasetName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6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atasetVersion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7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inal/</a:t>
            </a:r>
          </a:p>
          <a:p>
            <a:pPr lvl="7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fromProvider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7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orkspace/</a:t>
            </a:r>
          </a:p>
          <a:p>
            <a:pPr lvl="7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README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final/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contains 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standard file names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that conform to the dataset class API</a:t>
            </a:r>
          </a:p>
          <a:p>
            <a:pPr lvl="1"/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Eg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  SNPs.gff</a:t>
            </a: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They never have the name of the provider or any other dataset specific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76200" y="1447800"/>
            <a:ext cx="899160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4267200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name=“name”/&gt;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name=“version”/&gt;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graphPlanFile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name=“dbXRefs.xml”/&gt;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&lt;resource name=“${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}_${name}_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manualGet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52400"/>
            <a:ext cx="40386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&lt;dataset 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name=“name”&gt;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uniprot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name=“version”&gt;2.0&lt;/prop&gt;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&lt;/dataset&gt;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724399"/>
            <a:ext cx="3657600" cy="144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&lt;resource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828800"/>
            <a:ext cx="42672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&lt;prop name=“name”/&gt;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}_${name}_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=“loadResources.xml”&gt;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name=“what”&gt;for&lt;/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9443" y="4648199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 Level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715000" y="76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3124200" y="15240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 Classes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543800" y="1600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 Plan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338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532243" y="5181599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903843" y="5181599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334000" y="5791200"/>
            <a:ext cx="36576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27443" y="5715000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4" name="Straight Arrow Connector 123"/>
          <p:cNvCxnSpPr>
            <a:stCxn id="8" idx="2"/>
            <a:endCxn id="118" idx="0"/>
          </p:cNvCxnSpPr>
          <p:nvPr/>
        </p:nvCxnSpPr>
        <p:spPr>
          <a:xfrm rot="5400000">
            <a:off x="5161722" y="4876799"/>
            <a:ext cx="1524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2"/>
            <a:endCxn id="120" idx="0"/>
          </p:cNvCxnSpPr>
          <p:nvPr/>
        </p:nvCxnSpPr>
        <p:spPr>
          <a:xfrm rot="16200000" flipH="1">
            <a:off x="5847522" y="4648199"/>
            <a:ext cx="1524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8" idx="2"/>
            <a:endCxn id="122" idx="0"/>
          </p:cNvCxnSpPr>
          <p:nvPr/>
        </p:nvCxnSpPr>
        <p:spPr>
          <a:xfrm rot="5400000">
            <a:off x="4780722" y="5486399"/>
            <a:ext cx="152401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  <a:endCxn id="121" idx="0"/>
          </p:cNvCxnSpPr>
          <p:nvPr/>
        </p:nvCxnSpPr>
        <p:spPr>
          <a:xfrm rot="16200000" flipH="1">
            <a:off x="6657561" y="5285960"/>
            <a:ext cx="228601" cy="781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038600" y="914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9812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classes.xml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60960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dbXRefs.xml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1371600" y="5943599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6553200" y="64770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myOrg</a:t>
            </a:r>
            <a:r>
              <a:rPr lang="en-US" sz="1200" dirty="0" smtClean="0"/>
              <a:t>/dbXRefs.xml</a:t>
            </a:r>
            <a:endParaRPr lang="en-US" sz="1200" dirty="0"/>
          </a:p>
        </p:txBody>
      </p:sp>
      <p:sp>
        <p:nvSpPr>
          <p:cNvPr id="143" name="Oval 142"/>
          <p:cNvSpPr/>
          <p:nvPr/>
        </p:nvSpPr>
        <p:spPr>
          <a:xfrm>
            <a:off x="2590800" y="4495799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7620000" y="55626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</a:t>
            </a:r>
          </a:p>
          <a:p>
            <a:pPr algn="ctr"/>
            <a:r>
              <a:rPr lang="en-US" sz="1400" dirty="0" smtClean="0"/>
              <a:t>Graph</a:t>
            </a:r>
            <a:endParaRPr lang="en-US" sz="1400" dirty="0"/>
          </a:p>
        </p:txBody>
      </p:sp>
      <p:sp>
        <p:nvSpPr>
          <p:cNvPr id="157" name="Bent-Up Arrow 156"/>
          <p:cNvSpPr/>
          <p:nvPr/>
        </p:nvSpPr>
        <p:spPr>
          <a:xfrm flipV="1">
            <a:off x="533400" y="2743200"/>
            <a:ext cx="1447800" cy="2362200"/>
          </a:xfrm>
          <a:prstGeom prst="bentUpArrow">
            <a:avLst>
              <a:gd name="adj1" fmla="val 12368"/>
              <a:gd name="adj2" fmla="val 14173"/>
              <a:gd name="adj3" fmla="val 16880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533400" y="2514600"/>
            <a:ext cx="4419600" cy="304800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1940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Generated files</a:t>
            </a:r>
            <a:endParaRPr lang="en-US" i="1" dirty="0"/>
          </a:p>
        </p:txBody>
      </p:sp>
      <p:cxnSp>
        <p:nvCxnSpPr>
          <p:cNvPr id="162" name="Curved Connector 161"/>
          <p:cNvCxnSpPr>
            <a:stCxn id="160" idx="1"/>
            <a:endCxn id="141" idx="2"/>
          </p:cNvCxnSpPr>
          <p:nvPr/>
        </p:nvCxnSpPr>
        <p:spPr>
          <a:xfrm rot="10800000">
            <a:off x="1943100" y="6172200"/>
            <a:ext cx="876300" cy="4894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1"/>
          <p:cNvCxnSpPr>
            <a:endCxn id="121" idx="1"/>
          </p:cNvCxnSpPr>
          <p:nvPr/>
        </p:nvCxnSpPr>
        <p:spPr>
          <a:xfrm flipV="1">
            <a:off x="4495800" y="6248400"/>
            <a:ext cx="838200" cy="413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Bent-Up Arrow 169"/>
          <p:cNvSpPr/>
          <p:nvPr/>
        </p:nvSpPr>
        <p:spPr>
          <a:xfrm flipV="1">
            <a:off x="5105400" y="2514600"/>
            <a:ext cx="2514600" cy="3733800"/>
          </a:xfrm>
          <a:prstGeom prst="bentUpArrow">
            <a:avLst>
              <a:gd name="adj1" fmla="val 6285"/>
              <a:gd name="adj2" fmla="val 7915"/>
              <a:gd name="adj3" fmla="val 9792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Bent-Up Arrow 170"/>
          <p:cNvSpPr/>
          <p:nvPr/>
        </p:nvSpPr>
        <p:spPr>
          <a:xfrm flipH="1" flipV="1">
            <a:off x="1981200" y="228600"/>
            <a:ext cx="2667000" cy="1676400"/>
          </a:xfrm>
          <a:prstGeom prst="bentUpArrow">
            <a:avLst>
              <a:gd name="adj1" fmla="val 10132"/>
              <a:gd name="adj2" fmla="val 11564"/>
              <a:gd name="adj3" fmla="val 16880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14800" y="2895600"/>
            <a:ext cx="4648200" cy="3657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Graph Files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2400" y="2895600"/>
            <a:ext cx="3352800" cy="3657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Resource Files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5000" y="152400"/>
            <a:ext cx="41148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Dataset Files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0" y="3048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ToxoDB.xml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8382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3716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/tgonME49/Einstein.xml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1242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ToxoDB.xml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/tgonME49.xml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/tgonME49/Einstein.xml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1242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/project.xml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6576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/tgonME49/ESTs.xml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57912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/tgonME49/Einstein/chipChipSamples.xml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41910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/tgonME49/dbXRefs.xml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47244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/tgonME49/arrayStudies.xml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52578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/tgonME49/SNPs.xml</a:t>
            </a:r>
          </a:p>
        </p:txBody>
      </p:sp>
      <p:cxnSp>
        <p:nvCxnSpPr>
          <p:cNvPr id="19" name="Curved Connector 18"/>
          <p:cNvCxnSpPr>
            <a:stCxn id="2" idx="1"/>
            <a:endCxn id="5" idx="1"/>
          </p:cNvCxnSpPr>
          <p:nvPr/>
        </p:nvCxnSpPr>
        <p:spPr>
          <a:xfrm rot="10800000" flipV="1">
            <a:off x="457200" y="457200"/>
            <a:ext cx="2209800" cy="2819400"/>
          </a:xfrm>
          <a:prstGeom prst="curvedConnector3">
            <a:avLst>
              <a:gd name="adj1" fmla="val 1103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" idx="1"/>
            <a:endCxn id="6" idx="1"/>
          </p:cNvCxnSpPr>
          <p:nvPr/>
        </p:nvCxnSpPr>
        <p:spPr>
          <a:xfrm rot="10800000" flipV="1">
            <a:off x="457200" y="990600"/>
            <a:ext cx="2209800" cy="2819400"/>
          </a:xfrm>
          <a:prstGeom prst="curvedConnector3">
            <a:avLst>
              <a:gd name="adj1" fmla="val 1103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1"/>
            <a:endCxn id="7" idx="1"/>
          </p:cNvCxnSpPr>
          <p:nvPr/>
        </p:nvCxnSpPr>
        <p:spPr>
          <a:xfrm rot="10800000" flipV="1">
            <a:off x="457200" y="1524000"/>
            <a:ext cx="2209800" cy="2819400"/>
          </a:xfrm>
          <a:prstGeom prst="curvedConnector3">
            <a:avLst>
              <a:gd name="adj1" fmla="val 11034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" idx="3"/>
            <a:endCxn id="8" idx="3"/>
          </p:cNvCxnSpPr>
          <p:nvPr/>
        </p:nvCxnSpPr>
        <p:spPr>
          <a:xfrm>
            <a:off x="5334000" y="457200"/>
            <a:ext cx="3086100" cy="2819400"/>
          </a:xfrm>
          <a:prstGeom prst="curvedConnector3">
            <a:avLst>
              <a:gd name="adj1" fmla="val 107407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8458200" y="3581400"/>
            <a:ext cx="228600" cy="2057400"/>
          </a:xfrm>
          <a:prstGeom prst="righ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" idx="3"/>
            <a:endCxn id="31" idx="1"/>
          </p:cNvCxnSpPr>
          <p:nvPr/>
        </p:nvCxnSpPr>
        <p:spPr>
          <a:xfrm>
            <a:off x="5334000" y="990600"/>
            <a:ext cx="3352800" cy="3619500"/>
          </a:xfrm>
          <a:prstGeom prst="curvedConnector3">
            <a:avLst>
              <a:gd name="adj1" fmla="val 10727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3"/>
            <a:endCxn id="10" idx="3"/>
          </p:cNvCxnSpPr>
          <p:nvPr/>
        </p:nvCxnSpPr>
        <p:spPr>
          <a:xfrm>
            <a:off x="5334000" y="1524000"/>
            <a:ext cx="3086100" cy="4419600"/>
          </a:xfrm>
          <a:prstGeom prst="curvedConnector3">
            <a:avLst>
              <a:gd name="adj1" fmla="val 12052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2819400" y="2209800"/>
            <a:ext cx="2057400" cy="609600"/>
          </a:xfrm>
          <a:prstGeom prst="downArrow">
            <a:avLst>
              <a:gd name="adj1" fmla="val 81746"/>
              <a:gd name="adj2" fmla="val 646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err="1" smtClean="0"/>
              <a:t>DataSource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We store simple meta information in the database about each dataset</a:t>
            </a:r>
          </a:p>
          <a:p>
            <a:pPr lvl="1"/>
            <a:r>
              <a:rPr lang="en-US" sz="1600" dirty="0" smtClean="0"/>
              <a:t>Provider contact info</a:t>
            </a:r>
          </a:p>
          <a:p>
            <a:pPr lvl="1"/>
            <a:r>
              <a:rPr lang="en-US" sz="1600" dirty="0" smtClean="0"/>
              <a:t>Descriptions</a:t>
            </a:r>
          </a:p>
          <a:p>
            <a:pPr lvl="1"/>
            <a:r>
              <a:rPr lang="en-US" sz="1600" dirty="0" smtClean="0"/>
              <a:t>Display names</a:t>
            </a:r>
          </a:p>
          <a:p>
            <a:pPr lvl="1"/>
            <a:r>
              <a:rPr lang="en-US" sz="1600" dirty="0" smtClean="0"/>
              <a:t>References to WDK searches , tables and attributes that use the data</a:t>
            </a:r>
          </a:p>
          <a:p>
            <a:r>
              <a:rPr lang="en-US" sz="2000" dirty="0" smtClean="0"/>
              <a:t>The information is stored in two tables:</a:t>
            </a:r>
          </a:p>
          <a:p>
            <a:pPr lvl="1"/>
            <a:r>
              <a:rPr lang="en-US" sz="1500" dirty="0" err="1" smtClean="0"/>
              <a:t>DataSource</a:t>
            </a:r>
            <a:r>
              <a:rPr lang="en-US" sz="1500" dirty="0" smtClean="0"/>
              <a:t>   -- pulled right from the &lt;resource&gt;</a:t>
            </a:r>
          </a:p>
          <a:p>
            <a:pPr lvl="1"/>
            <a:r>
              <a:rPr lang="en-US" sz="1500" dirty="0" err="1" smtClean="0"/>
              <a:t>DataSourceInfo</a:t>
            </a:r>
            <a:r>
              <a:rPr lang="en-US" sz="1500" dirty="0" smtClean="0"/>
              <a:t>  -- provided by a specific file after loading data is completed</a:t>
            </a:r>
          </a:p>
          <a:p>
            <a:r>
              <a:rPr lang="en-US" sz="1600" dirty="0" smtClean="0"/>
              <a:t>And it available in the WDK as a </a:t>
            </a:r>
            <a:r>
              <a:rPr lang="en-US" sz="1600" dirty="0" err="1" smtClean="0"/>
              <a:t>DataSource</a:t>
            </a:r>
            <a:r>
              <a:rPr lang="en-US" sz="1600" dirty="0" smtClean="0"/>
              <a:t> record</a:t>
            </a:r>
          </a:p>
          <a:p>
            <a:pPr lvl="1"/>
            <a:r>
              <a:rPr lang="en-US" sz="1200" dirty="0" smtClean="0"/>
              <a:t>The search and record pages (</a:t>
            </a:r>
            <a:r>
              <a:rPr lang="en-US" sz="1200" dirty="0" err="1" smtClean="0"/>
              <a:t>eg</a:t>
            </a:r>
            <a:r>
              <a:rPr lang="en-US" sz="1200" dirty="0" smtClean="0"/>
              <a:t> </a:t>
            </a:r>
            <a:r>
              <a:rPr lang="en-US" sz="1200" dirty="0" smtClean="0"/>
              <a:t>Gene) can access this info for display purposes</a:t>
            </a:r>
          </a:p>
          <a:p>
            <a:pPr lvl="1"/>
            <a:r>
              <a:rPr lang="en-US" sz="1200" dirty="0" smtClean="0"/>
              <a:t>Soon we will support searches for these, </a:t>
            </a:r>
            <a:r>
              <a:rPr lang="en-US" sz="1200" dirty="0" err="1" smtClean="0"/>
              <a:t>eg</a:t>
            </a:r>
            <a:r>
              <a:rPr lang="en-US" sz="1200" dirty="0" smtClean="0"/>
              <a:t>, find all searches that involve a certain dataset</a:t>
            </a:r>
          </a:p>
          <a:p>
            <a:r>
              <a:rPr lang="en-US" sz="2000" dirty="0" smtClean="0"/>
              <a:t>It makes no sense to have two names:</a:t>
            </a:r>
          </a:p>
          <a:p>
            <a:pPr lvl="1"/>
            <a:r>
              <a:rPr lang="en-US" sz="1600" dirty="0" smtClean="0"/>
              <a:t>&lt;resource&gt;</a:t>
            </a:r>
          </a:p>
          <a:p>
            <a:pPr lvl="1"/>
            <a:r>
              <a:rPr lang="en-US" sz="1600" dirty="0" err="1" smtClean="0"/>
              <a:t>DataSource</a:t>
            </a:r>
            <a:r>
              <a:rPr lang="en-US" sz="1600" dirty="0" smtClean="0"/>
              <a:t> table and </a:t>
            </a:r>
            <a:r>
              <a:rPr lang="en-US" sz="1600" dirty="0" err="1" smtClean="0"/>
              <a:t>perl</a:t>
            </a:r>
            <a:r>
              <a:rPr lang="en-US" sz="1600" dirty="0" smtClean="0"/>
              <a:t> objects</a:t>
            </a:r>
          </a:p>
          <a:p>
            <a:r>
              <a:rPr lang="en-US" sz="2000" dirty="0" smtClean="0"/>
              <a:t>So, either:</a:t>
            </a:r>
          </a:p>
          <a:p>
            <a:pPr lvl="1"/>
            <a:r>
              <a:rPr lang="en-US" sz="1600" dirty="0" smtClean="0"/>
              <a:t>Rename &lt;resource&gt; to &lt;</a:t>
            </a:r>
            <a:r>
              <a:rPr lang="en-US" sz="1600" dirty="0" err="1" smtClean="0"/>
              <a:t>datasource</a:t>
            </a:r>
            <a:r>
              <a:rPr lang="en-US" sz="1600" dirty="0" smtClean="0"/>
              <a:t>&gt; </a:t>
            </a:r>
          </a:p>
          <a:p>
            <a:pPr lvl="2"/>
            <a:r>
              <a:rPr lang="en-US" sz="1200" dirty="0" smtClean="0"/>
              <a:t>This is a pain to transition to in our code,</a:t>
            </a:r>
          </a:p>
          <a:p>
            <a:pPr lvl="1"/>
            <a:r>
              <a:rPr lang="en-US" sz="1600" dirty="0" smtClean="0"/>
              <a:t>Or, rename </a:t>
            </a:r>
            <a:r>
              <a:rPr lang="en-US" sz="1600" dirty="0" err="1" smtClean="0"/>
              <a:t>DataSource</a:t>
            </a:r>
            <a:r>
              <a:rPr lang="en-US" sz="1600" dirty="0" smtClean="0"/>
              <a:t> to </a:t>
            </a:r>
            <a:r>
              <a:rPr lang="en-US" sz="1600" dirty="0" err="1" smtClean="0"/>
              <a:t>DataResource</a:t>
            </a:r>
            <a:r>
              <a:rPr lang="en-US" sz="1600" dirty="0" smtClean="0"/>
              <a:t> and keep &lt;resource&gt; as is</a:t>
            </a:r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err="1" smtClean="0"/>
              <a:t>DataResource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It makes no sense to have two names:</a:t>
            </a:r>
          </a:p>
          <a:p>
            <a:pPr lvl="1"/>
            <a:r>
              <a:rPr lang="en-US" sz="1600" dirty="0" smtClean="0"/>
              <a:t>&lt;resource&gt;</a:t>
            </a:r>
          </a:p>
          <a:p>
            <a:pPr lvl="1"/>
            <a:r>
              <a:rPr lang="en-US" sz="1600" dirty="0" err="1" smtClean="0"/>
              <a:t>DataSource</a:t>
            </a:r>
            <a:r>
              <a:rPr lang="en-US" sz="1600" dirty="0" smtClean="0"/>
              <a:t> table, </a:t>
            </a:r>
            <a:r>
              <a:rPr lang="en-US" sz="1600" dirty="0" err="1" smtClean="0"/>
              <a:t>perl</a:t>
            </a:r>
            <a:r>
              <a:rPr lang="en-US" sz="1600" dirty="0" smtClean="0"/>
              <a:t> objects, and WDK record</a:t>
            </a:r>
          </a:p>
          <a:p>
            <a:r>
              <a:rPr lang="en-US" sz="2000" dirty="0" smtClean="0"/>
              <a:t>So, either:</a:t>
            </a:r>
          </a:p>
          <a:p>
            <a:pPr lvl="1"/>
            <a:r>
              <a:rPr lang="en-US" sz="1600" dirty="0" smtClean="0"/>
              <a:t>Rename &lt;resource&gt; to &lt;</a:t>
            </a:r>
            <a:r>
              <a:rPr lang="en-US" sz="1600" dirty="0" err="1" smtClean="0"/>
              <a:t>datasource</a:t>
            </a:r>
            <a:r>
              <a:rPr lang="en-US" sz="1600" dirty="0" smtClean="0"/>
              <a:t>&gt; </a:t>
            </a:r>
          </a:p>
          <a:p>
            <a:pPr lvl="2"/>
            <a:r>
              <a:rPr lang="en-US" sz="1200" dirty="0" smtClean="0"/>
              <a:t>This is a pain to transition to in our code,</a:t>
            </a:r>
          </a:p>
          <a:p>
            <a:pPr lvl="1"/>
            <a:r>
              <a:rPr lang="en-US" sz="1600" dirty="0" smtClean="0"/>
              <a:t>Or, rename </a:t>
            </a:r>
            <a:r>
              <a:rPr lang="en-US" sz="1600" dirty="0" err="1" smtClean="0"/>
              <a:t>DataSource</a:t>
            </a:r>
            <a:r>
              <a:rPr lang="en-US" sz="1600" dirty="0" smtClean="0"/>
              <a:t> to </a:t>
            </a:r>
            <a:r>
              <a:rPr lang="en-US" sz="1600" dirty="0" err="1" smtClean="0"/>
              <a:t>DataResource</a:t>
            </a:r>
            <a:r>
              <a:rPr lang="en-US" sz="1600" dirty="0" smtClean="0"/>
              <a:t> and keep &lt;resource&gt; as is</a:t>
            </a:r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err="1" smtClean="0"/>
              <a:t>DataResourceInfo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1600" dirty="0" err="1" smtClean="0"/>
              <a:t>DatasetClasses</a:t>
            </a:r>
            <a:r>
              <a:rPr lang="en-US" sz="1600" dirty="0" smtClean="0"/>
              <a:t> do not include meta info about the dataset:</a:t>
            </a:r>
          </a:p>
          <a:p>
            <a:pPr lvl="1"/>
            <a:r>
              <a:rPr lang="en-US" sz="1200" dirty="0" smtClean="0"/>
              <a:t>Contact info</a:t>
            </a:r>
          </a:p>
          <a:p>
            <a:pPr lvl="1"/>
            <a:r>
              <a:rPr lang="en-US" sz="1200" dirty="0" smtClean="0"/>
              <a:t>Description</a:t>
            </a:r>
          </a:p>
          <a:p>
            <a:pPr lvl="1"/>
            <a:r>
              <a:rPr lang="en-US" sz="1200" dirty="0" smtClean="0"/>
              <a:t>Mapping to </a:t>
            </a:r>
            <a:r>
              <a:rPr lang="en-US" sz="1200" dirty="0" err="1" smtClean="0"/>
              <a:t>wdk</a:t>
            </a:r>
            <a:r>
              <a:rPr lang="en-US" sz="1200" dirty="0" smtClean="0"/>
              <a:t> searches and records</a:t>
            </a:r>
          </a:p>
          <a:p>
            <a:r>
              <a:rPr lang="en-US" sz="1600" dirty="0" err="1" smtClean="0"/>
              <a:t>DatasetClasses</a:t>
            </a:r>
            <a:r>
              <a:rPr lang="en-US" sz="1600" dirty="0" smtClean="0"/>
              <a:t> describe how to load the data</a:t>
            </a:r>
          </a:p>
          <a:p>
            <a:endParaRPr lang="en-US" sz="1600" dirty="0" smtClean="0"/>
          </a:p>
          <a:p>
            <a:r>
              <a:rPr lang="en-US" sz="1600" dirty="0" smtClean="0"/>
              <a:t>But, we can have </a:t>
            </a:r>
            <a:r>
              <a:rPr lang="en-US" sz="1600" dirty="0" err="1" smtClean="0"/>
              <a:t>DatasetClass</a:t>
            </a:r>
            <a:endParaRPr lang="en-US" sz="1600" dirty="0" smtClean="0"/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744</Words>
  <Application>Microsoft Office PowerPoint</Application>
  <PresentationFormat>On-screen Show (4:3)</PresentationFormat>
  <Paragraphs>191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Dataset Classes</vt:lpstr>
      <vt:lpstr>Human Roles</vt:lpstr>
      <vt:lpstr>Organism Abbrev</vt:lpstr>
      <vt:lpstr>Manual Delivery</vt:lpstr>
      <vt:lpstr>Slide 5</vt:lpstr>
      <vt:lpstr>Slide 6</vt:lpstr>
      <vt:lpstr>DataSource</vt:lpstr>
      <vt:lpstr>DataResource?</vt:lpstr>
      <vt:lpstr>DataResourceInfo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36</cp:revision>
  <dcterms:created xsi:type="dcterms:W3CDTF">2011-06-13T22:02:20Z</dcterms:created>
  <dcterms:modified xsi:type="dcterms:W3CDTF">2011-07-20T15:19:50Z</dcterms:modified>
</cp:coreProperties>
</file>