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AEA72"/>
    <a:srgbClr val="6633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7179AA0-CF20-4A69-81A6-78E2664483D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ounded Rectangle 108"/>
          <p:cNvSpPr/>
          <p:nvPr/>
        </p:nvSpPr>
        <p:spPr>
          <a:xfrm>
            <a:off x="1066799" y="6413070"/>
            <a:ext cx="7936881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steps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52400" y="3507058"/>
            <a:ext cx="8851280" cy="457200"/>
          </a:xfrm>
          <a:prstGeom prst="rect">
            <a:avLst/>
          </a:prstGeom>
          <a:solidFill>
            <a:srgbClr val="FAEA7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799" y="2440258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AnswerParam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19800" y="2440258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DatasetParam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98595" y="2440258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StringParam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07722" y="1680115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FlatVocabParam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37710" y="1680114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EnumParam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43800" y="2440258"/>
            <a:ext cx="1447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TimestampParam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74066" y="2449551"/>
            <a:ext cx="1411344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Abs.EnumParam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2" name="Elbow Connector 11"/>
          <p:cNvCxnSpPr>
            <a:stCxn id="7" idx="2"/>
            <a:endCxn id="10" idx="0"/>
          </p:cNvCxnSpPr>
          <p:nvPr/>
        </p:nvCxnSpPr>
        <p:spPr>
          <a:xfrm rot="16200000" flipH="1">
            <a:off x="4511462" y="1881275"/>
            <a:ext cx="312236" cy="8243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2"/>
            <a:endCxn id="10" idx="0"/>
          </p:cNvCxnSpPr>
          <p:nvPr/>
        </p:nvCxnSpPr>
        <p:spPr>
          <a:xfrm rot="5400000">
            <a:off x="5276456" y="1940596"/>
            <a:ext cx="312237" cy="7056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2400" y="3507058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52400" y="3964258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2400" y="4421458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66798" y="3216158"/>
            <a:ext cx="601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tep id</a:t>
            </a:r>
            <a:endParaRPr lang="en-US" sz="12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990600" y="2440258"/>
            <a:ext cx="0" cy="2436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66799" y="3687259"/>
            <a:ext cx="601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tep id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56946" y="3216157"/>
            <a:ext cx="425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/>
              <a:t>r</a:t>
            </a:r>
            <a:r>
              <a:rPr lang="en-US" sz="1200" b="1" dirty="0" smtClean="0"/>
              <a:t>aw</a:t>
            </a:r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98487" y="3687258"/>
            <a:ext cx="883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/>
              <a:t>dependent</a:t>
            </a:r>
            <a:endParaRPr lang="en-US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-14996" y="4143566"/>
            <a:ext cx="100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/>
              <a:t>independent</a:t>
            </a:r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66799" y="4415129"/>
            <a:ext cx="1267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US" sz="1200" dirty="0" smtClean="0"/>
              <a:t>n SQL to cache</a:t>
            </a:r>
          </a:p>
          <a:p>
            <a:r>
              <a:rPr lang="en-US" sz="1200" i="1" dirty="0" err="1"/>
              <a:t>s</a:t>
            </a:r>
            <a:r>
              <a:rPr lang="en-US" sz="1200" i="1" dirty="0" err="1" smtClean="0"/>
              <a:t>tep_id</a:t>
            </a:r>
            <a:endParaRPr lang="en-US" sz="12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2698595" y="3216156"/>
            <a:ext cx="428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text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698595" y="3687257"/>
            <a:ext cx="782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text/hash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2698595" y="4142753"/>
            <a:ext cx="782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</a:t>
            </a:r>
            <a:r>
              <a:rPr lang="en-US" sz="1200" dirty="0" smtClean="0"/>
              <a:t>ext/hash</a:t>
            </a:r>
            <a:endParaRPr lang="en-US" sz="12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52400" y="4876800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05860" y="4599801"/>
            <a:ext cx="684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/>
              <a:t>internal</a:t>
            </a:r>
            <a:endParaRPr lang="en-US" sz="1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66799" y="4144459"/>
            <a:ext cx="1397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answer checksum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2698595" y="4412381"/>
            <a:ext cx="154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umber/quoted text</a:t>
            </a:r>
          </a:p>
          <a:p>
            <a:r>
              <a:rPr lang="en-US" sz="1200" i="1" dirty="0"/>
              <a:t>r</a:t>
            </a:r>
            <a:r>
              <a:rPr lang="en-US" sz="1200" i="1" dirty="0" smtClean="0"/>
              <a:t>aw text</a:t>
            </a:r>
            <a:endParaRPr lang="en-US" sz="1200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4374067" y="3216155"/>
            <a:ext cx="703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term list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374067" y="3687256"/>
            <a:ext cx="1058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</a:t>
            </a:r>
            <a:r>
              <a:rPr lang="en-US" sz="1200" dirty="0" smtClean="0"/>
              <a:t>erm list/hash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374067" y="4142752"/>
            <a:ext cx="1058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term list/hash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374066" y="4406127"/>
            <a:ext cx="1478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</a:t>
            </a:r>
            <a:r>
              <a:rPr lang="en-US" sz="1200" dirty="0" smtClean="0"/>
              <a:t>uoted internal list</a:t>
            </a:r>
          </a:p>
          <a:p>
            <a:r>
              <a:rPr lang="en-US" sz="1200" i="1" dirty="0"/>
              <a:t>q</a:t>
            </a:r>
            <a:r>
              <a:rPr lang="en-US" sz="1200" i="1" dirty="0" smtClean="0"/>
              <a:t>uoted term list</a:t>
            </a:r>
            <a:endParaRPr lang="en-US" sz="1200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9801" y="3216154"/>
            <a:ext cx="516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id list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019801" y="3687255"/>
            <a:ext cx="1188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user_dataset_id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6019801" y="4142751"/>
            <a:ext cx="855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dataset_id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857917" y="4431422"/>
            <a:ext cx="185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an SQL to dataset values</a:t>
            </a:r>
          </a:p>
          <a:p>
            <a:r>
              <a:rPr lang="en-US" sz="1200" i="1" dirty="0" err="1" smtClean="0"/>
              <a:t>user_dataset_id</a:t>
            </a:r>
            <a:endParaRPr lang="en-US" sz="1200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7696201" y="3216153"/>
            <a:ext cx="857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timestamp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7696201" y="3687254"/>
            <a:ext cx="857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timestamp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7696201" y="4142750"/>
            <a:ext cx="855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timestamp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7696200" y="4599796"/>
            <a:ext cx="857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timestamp</a:t>
            </a:r>
            <a:endParaRPr lang="en-US" sz="1200" dirty="0"/>
          </a:p>
        </p:txBody>
      </p:sp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Params</a:t>
            </a:r>
            <a:r>
              <a:rPr lang="en-US" dirty="0" smtClean="0"/>
              <a:t> - Current</a:t>
            </a:r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1233185" y="5146288"/>
            <a:ext cx="962628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wdk</a:t>
            </a:r>
            <a:r>
              <a:rPr lang="en-US" sz="1200" dirty="0" smtClean="0">
                <a:solidFill>
                  <a:schemeClr val="tx1"/>
                </a:solidFill>
              </a:rPr>
              <a:t> cache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2864981" y="5785547"/>
            <a:ext cx="1129014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clob_values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164480" y="5556057"/>
            <a:ext cx="88392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64480" y="6324600"/>
            <a:ext cx="88392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82255" y="5181600"/>
            <a:ext cx="0" cy="157146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7654" y="6444513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/>
              <a:t>userlogins4</a:t>
            </a:r>
            <a:endParaRPr 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97654" y="5819001"/>
            <a:ext cx="884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 smtClean="0"/>
              <a:t>wdkengine</a:t>
            </a:r>
            <a:endParaRPr 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40513" y="5279058"/>
            <a:ext cx="741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/>
              <a:t>c</a:t>
            </a:r>
            <a:r>
              <a:rPr lang="en-US" sz="1200" b="1" dirty="0" smtClean="0"/>
              <a:t>omp </a:t>
            </a:r>
            <a:r>
              <a:rPr lang="en-US" sz="1200" b="1" dirty="0" err="1" smtClean="0"/>
              <a:t>db</a:t>
            </a:r>
            <a:endParaRPr lang="en-US" sz="1200" b="1" dirty="0"/>
          </a:p>
        </p:txBody>
      </p:sp>
      <p:sp>
        <p:nvSpPr>
          <p:cNvPr id="81" name="Rounded Rectangle 80"/>
          <p:cNvSpPr/>
          <p:nvPr/>
        </p:nvSpPr>
        <p:spPr>
          <a:xfrm>
            <a:off x="4540452" y="5774396"/>
            <a:ext cx="1129014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clob_values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5844907" y="5552340"/>
            <a:ext cx="1288570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dataset_indices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614227" y="5967722"/>
            <a:ext cx="1310574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dataset_values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844907" y="6413070"/>
            <a:ext cx="1288570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user_datasets2</a:t>
            </a:r>
          </a:p>
        </p:txBody>
      </p:sp>
      <p:cxnSp>
        <p:nvCxnSpPr>
          <p:cNvPr id="93" name="Elbow Connector 92"/>
          <p:cNvCxnSpPr>
            <a:stCxn id="82" idx="3"/>
            <a:endCxn id="85" idx="0"/>
          </p:cNvCxnSpPr>
          <p:nvPr/>
        </p:nvCxnSpPr>
        <p:spPr>
          <a:xfrm>
            <a:off x="7133477" y="5722396"/>
            <a:ext cx="136037" cy="24532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2" idx="2"/>
            <a:endCxn id="86" idx="0"/>
          </p:cNvCxnSpPr>
          <p:nvPr/>
        </p:nvCxnSpPr>
        <p:spPr>
          <a:xfrm>
            <a:off x="6489192" y="5892452"/>
            <a:ext cx="0" cy="520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7654" y="152400"/>
            <a:ext cx="1781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Step4 : {exon:5}</a:t>
            </a:r>
          </a:p>
          <a:p>
            <a:r>
              <a:rPr lang="en-US" sz="1200" dirty="0" smtClean="0"/>
              <a:t>Step2:  {</a:t>
            </a:r>
            <a:r>
              <a:rPr lang="en-US" sz="1200" dirty="0" err="1" smtClean="0"/>
              <a:t>text:kinase</a:t>
            </a:r>
            <a:r>
              <a:rPr lang="en-US" sz="1200" dirty="0" smtClean="0"/>
              <a:t>}</a:t>
            </a:r>
          </a:p>
          <a:p>
            <a:r>
              <a:rPr lang="en-US" sz="1200" dirty="0" smtClean="0"/>
              <a:t>Step5:  {left:#4, right:#2}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4597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/>
          <p:cNvSpPr/>
          <p:nvPr/>
        </p:nvSpPr>
        <p:spPr>
          <a:xfrm>
            <a:off x="1066799" y="6426230"/>
            <a:ext cx="7936881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steps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52400" y="3507058"/>
            <a:ext cx="8851280" cy="457200"/>
          </a:xfrm>
          <a:prstGeom prst="rect">
            <a:avLst/>
          </a:prstGeom>
          <a:solidFill>
            <a:srgbClr val="FAEA7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799" y="2440258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AnswerParam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19800" y="2440258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DatasetParam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98595" y="2440258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StringParam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10639" y="1648521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FlatVocabParam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39104" y="1648520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EnumParam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43800" y="2440258"/>
            <a:ext cx="1447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TimestampParam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74066" y="2449551"/>
            <a:ext cx="1412738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Abs.EnumParam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2" name="Elbow Connector 11"/>
          <p:cNvCxnSpPr>
            <a:stCxn id="7" idx="2"/>
            <a:endCxn id="10" idx="0"/>
          </p:cNvCxnSpPr>
          <p:nvPr/>
        </p:nvCxnSpPr>
        <p:spPr>
          <a:xfrm rot="16200000" flipH="1">
            <a:off x="4497472" y="1866588"/>
            <a:ext cx="343830" cy="82209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2"/>
            <a:endCxn id="10" idx="0"/>
          </p:cNvCxnSpPr>
          <p:nvPr/>
        </p:nvCxnSpPr>
        <p:spPr>
          <a:xfrm rot="5400000">
            <a:off x="5261705" y="1924451"/>
            <a:ext cx="343831" cy="7063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2400" y="3507058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52400" y="3964258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2400" y="4421458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66798" y="3216158"/>
            <a:ext cx="1402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tep </a:t>
            </a:r>
            <a:r>
              <a:rPr lang="en-US" sz="1200" dirty="0" err="1" smtClean="0"/>
              <a:t>id</a:t>
            </a:r>
            <a:r>
              <a:rPr lang="en-US" sz="1200" dirty="0" err="1" smtClean="0">
                <a:solidFill>
                  <a:srgbClr val="0000CC"/>
                </a:solidFill>
              </a:rPr>
              <a:t>+checksum</a:t>
            </a:r>
            <a:endParaRPr lang="en-US" sz="1200" dirty="0">
              <a:solidFill>
                <a:srgbClr val="0000CC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990600" y="2440258"/>
            <a:ext cx="0" cy="2436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66799" y="3687259"/>
            <a:ext cx="1402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tep </a:t>
            </a:r>
            <a:r>
              <a:rPr lang="en-US" sz="1200" dirty="0" err="1" smtClean="0"/>
              <a:t>id</a:t>
            </a:r>
            <a:r>
              <a:rPr lang="en-US" sz="1200" dirty="0" err="1" smtClean="0">
                <a:solidFill>
                  <a:srgbClr val="0000CC"/>
                </a:solidFill>
              </a:rPr>
              <a:t>+checksum</a:t>
            </a:r>
            <a:endParaRPr lang="en-US" sz="1200" dirty="0">
              <a:solidFill>
                <a:srgbClr val="0000CC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6946" y="3216157"/>
            <a:ext cx="425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/>
              <a:t>r</a:t>
            </a:r>
            <a:r>
              <a:rPr lang="en-US" sz="1200" b="1" dirty="0" smtClean="0"/>
              <a:t>aw</a:t>
            </a:r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77602" y="3687258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solidFill>
                  <a:srgbClr val="0000CC"/>
                </a:solidFill>
              </a:rPr>
              <a:t>stable</a:t>
            </a:r>
            <a:endParaRPr lang="en-US" sz="1200" b="1" dirty="0">
              <a:solidFill>
                <a:srgbClr val="0000CC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8" y="4421458"/>
            <a:ext cx="1267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US" sz="1200" dirty="0" smtClean="0"/>
              <a:t>n SQL to cache</a:t>
            </a:r>
          </a:p>
          <a:p>
            <a:r>
              <a:rPr lang="en-US" sz="1200" i="1" dirty="0" err="1" smtClean="0"/>
              <a:t>step_id</a:t>
            </a:r>
            <a:endParaRPr lang="en-US" sz="12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2698595" y="3216156"/>
            <a:ext cx="428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text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698595" y="3687257"/>
            <a:ext cx="428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CC"/>
                </a:solidFill>
              </a:rPr>
              <a:t>text</a:t>
            </a:r>
            <a:endParaRPr lang="en-US" sz="1200" dirty="0">
              <a:solidFill>
                <a:srgbClr val="0000CC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52400" y="4876800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02654" y="4599801"/>
            <a:ext cx="687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/>
              <a:t>Internal</a:t>
            </a:r>
            <a:endParaRPr lang="en-US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698594" y="4413938"/>
            <a:ext cx="154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number/quoted text</a:t>
            </a:r>
          </a:p>
          <a:p>
            <a:r>
              <a:rPr lang="en-US" sz="1200" i="1" dirty="0"/>
              <a:t>r</a:t>
            </a:r>
            <a:r>
              <a:rPr lang="en-US" sz="1200" i="1" dirty="0" smtClean="0"/>
              <a:t>aw text</a:t>
            </a:r>
            <a:endParaRPr lang="en-US" sz="1200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4374067" y="3216155"/>
            <a:ext cx="703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term list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374067" y="3687256"/>
            <a:ext cx="703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CC"/>
                </a:solidFill>
              </a:rPr>
              <a:t>t</a:t>
            </a:r>
            <a:r>
              <a:rPr lang="en-US" sz="1200" dirty="0" smtClean="0">
                <a:solidFill>
                  <a:srgbClr val="0000CC"/>
                </a:solidFill>
              </a:rPr>
              <a:t>erm list</a:t>
            </a:r>
            <a:endParaRPr lang="en-US" sz="1200" dirty="0">
              <a:solidFill>
                <a:srgbClr val="0000CC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74066" y="4413939"/>
            <a:ext cx="1478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</a:t>
            </a:r>
            <a:r>
              <a:rPr lang="en-US" sz="1200" dirty="0" smtClean="0"/>
              <a:t>uoted internal list</a:t>
            </a:r>
          </a:p>
          <a:p>
            <a:r>
              <a:rPr lang="en-US" sz="1200" i="1" dirty="0" smtClean="0"/>
              <a:t>quoted term list</a:t>
            </a:r>
            <a:endParaRPr lang="en-US" sz="1200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9801" y="3216154"/>
            <a:ext cx="1218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CC"/>
                </a:solidFill>
              </a:rPr>
              <a:t>Type + any text</a:t>
            </a:r>
            <a:endParaRPr lang="en-US" sz="1200" dirty="0">
              <a:solidFill>
                <a:srgbClr val="0000CC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19801" y="3687255"/>
            <a:ext cx="1258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user_dataset_id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852356" y="4421458"/>
            <a:ext cx="185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an SQL to dataset values</a:t>
            </a:r>
          </a:p>
          <a:p>
            <a:r>
              <a:rPr lang="en-US" sz="1200" i="1" dirty="0" err="1" smtClean="0"/>
              <a:t>user_dataset_id</a:t>
            </a:r>
            <a:endParaRPr lang="en-US" sz="1200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7696201" y="3216153"/>
            <a:ext cx="857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timestamp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7696201" y="3687254"/>
            <a:ext cx="857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timestamp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7696200" y="4599796"/>
            <a:ext cx="857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timestamp</a:t>
            </a:r>
            <a:endParaRPr lang="en-US" sz="1200" dirty="0"/>
          </a:p>
        </p:txBody>
      </p:sp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Params</a:t>
            </a:r>
            <a:r>
              <a:rPr lang="en-US" dirty="0" smtClean="0"/>
              <a:t> - New</a:t>
            </a:r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1233185" y="5146288"/>
            <a:ext cx="962628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wdk</a:t>
            </a:r>
            <a:r>
              <a:rPr lang="en-US" sz="1200" dirty="0" smtClean="0">
                <a:solidFill>
                  <a:schemeClr val="tx1"/>
                </a:solidFill>
              </a:rPr>
              <a:t> cache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164480" y="5556057"/>
            <a:ext cx="88392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64480" y="6324600"/>
            <a:ext cx="88392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82255" y="5181600"/>
            <a:ext cx="0" cy="157146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360" y="6426230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/>
              <a:t>userlogins4</a:t>
            </a:r>
            <a:endParaRPr 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97654" y="5819001"/>
            <a:ext cx="884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 smtClean="0"/>
              <a:t>wdkengine</a:t>
            </a:r>
            <a:endParaRPr 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40513" y="5279058"/>
            <a:ext cx="741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/>
              <a:t>c</a:t>
            </a:r>
            <a:r>
              <a:rPr lang="en-US" sz="1200" b="1" dirty="0" smtClean="0"/>
              <a:t>omp </a:t>
            </a:r>
            <a:r>
              <a:rPr lang="en-US" sz="1200" b="1" dirty="0" err="1" smtClean="0"/>
              <a:t>db</a:t>
            </a:r>
            <a:endParaRPr lang="en-US" sz="1200" b="1" dirty="0"/>
          </a:p>
        </p:txBody>
      </p:sp>
      <p:sp>
        <p:nvSpPr>
          <p:cNvPr id="82" name="Rounded Rectangle 81"/>
          <p:cNvSpPr/>
          <p:nvPr/>
        </p:nvSpPr>
        <p:spPr>
          <a:xfrm>
            <a:off x="5844907" y="5552340"/>
            <a:ext cx="1288570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dataset_indices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814399" y="6154544"/>
            <a:ext cx="1310573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dataset_values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93" name="Elbow Connector 92"/>
          <p:cNvCxnSpPr>
            <a:stCxn id="82" idx="3"/>
            <a:endCxn id="85" idx="0"/>
          </p:cNvCxnSpPr>
          <p:nvPr/>
        </p:nvCxnSpPr>
        <p:spPr>
          <a:xfrm>
            <a:off x="7133477" y="5722396"/>
            <a:ext cx="336209" cy="4321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5850291" y="6426230"/>
            <a:ext cx="1283186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user_datasets2</a:t>
            </a:r>
          </a:p>
        </p:txBody>
      </p:sp>
      <p:cxnSp>
        <p:nvCxnSpPr>
          <p:cNvPr id="73" name="Straight Arrow Connector 72"/>
          <p:cNvCxnSpPr>
            <a:stCxn id="82" idx="2"/>
            <a:endCxn id="70" idx="0"/>
          </p:cNvCxnSpPr>
          <p:nvPr/>
        </p:nvCxnSpPr>
        <p:spPr>
          <a:xfrm>
            <a:off x="6489192" y="5892452"/>
            <a:ext cx="2692" cy="533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4803" y="1145509"/>
            <a:ext cx="3233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Step1 : {exon:6}</a:t>
            </a:r>
          </a:p>
          <a:p>
            <a:r>
              <a:rPr lang="en-US" sz="1200" dirty="0" smtClean="0"/>
              <a:t>Step2:  {</a:t>
            </a:r>
            <a:r>
              <a:rPr lang="en-US" sz="1200" dirty="0" err="1" smtClean="0"/>
              <a:t>text:kinase</a:t>
            </a:r>
            <a:r>
              <a:rPr lang="en-US" sz="1200" dirty="0" smtClean="0"/>
              <a:t>}</a:t>
            </a:r>
          </a:p>
          <a:p>
            <a:r>
              <a:rPr lang="en-US" sz="1200" dirty="0" smtClean="0"/>
              <a:t>Step3:  {left:#1:{exon:6}, right:#2:{</a:t>
            </a:r>
            <a:r>
              <a:rPr lang="en-US" sz="1200" dirty="0" err="1" smtClean="0"/>
              <a:t>text:kinase</a:t>
            </a:r>
            <a:r>
              <a:rPr lang="en-US" sz="1200" dirty="0" smtClean="0"/>
              <a:t>}}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1066799" y="4136939"/>
            <a:ext cx="1397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US" sz="1200" dirty="0" smtClean="0"/>
              <a:t>nswer checksum</a:t>
            </a:r>
            <a:endParaRPr lang="en-US" sz="1200" dirty="0">
              <a:solidFill>
                <a:srgbClr val="0000CC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8754" y="413693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solidFill>
                  <a:srgbClr val="0000CC"/>
                </a:solidFill>
              </a:rPr>
              <a:t>signature</a:t>
            </a:r>
            <a:endParaRPr lang="en-US" sz="1200" b="1" dirty="0">
              <a:solidFill>
                <a:srgbClr val="0000CC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98595" y="4136937"/>
            <a:ext cx="428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CC"/>
                </a:solidFill>
              </a:rPr>
              <a:t>text</a:t>
            </a:r>
            <a:endParaRPr lang="en-US" sz="1200" dirty="0">
              <a:solidFill>
                <a:srgbClr val="0000CC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74067" y="4136936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CC"/>
                </a:solidFill>
              </a:rPr>
              <a:t>sorted term list</a:t>
            </a:r>
            <a:endParaRPr lang="en-US" sz="1200" dirty="0">
              <a:solidFill>
                <a:srgbClr val="0000CC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19801" y="4136935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</a:t>
            </a:r>
            <a:r>
              <a:rPr lang="en-US" sz="1200" smtClean="0"/>
              <a:t>ataset_id</a:t>
            </a:r>
            <a:endParaRPr lang="en-US" sz="12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7696201" y="4136934"/>
            <a:ext cx="857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timestamp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7839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 err="1" smtClean="0"/>
              <a:t>params</a:t>
            </a:r>
            <a:endParaRPr lang="en-US" dirty="0" smtClean="0"/>
          </a:p>
          <a:p>
            <a:pPr lvl="1"/>
            <a:r>
              <a:rPr lang="en-US" dirty="0" smtClean="0"/>
              <a:t>Lose the concept of independent values;</a:t>
            </a:r>
          </a:p>
          <a:p>
            <a:pPr lvl="1"/>
            <a:r>
              <a:rPr lang="en-US" dirty="0" smtClean="0"/>
              <a:t>Value transformations are done in </a:t>
            </a:r>
            <a:r>
              <a:rPr lang="en-US" dirty="0" err="1" smtClean="0"/>
              <a:t>ParamHandler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Raw </a:t>
            </a:r>
            <a:r>
              <a:rPr lang="en-US" dirty="0" smtClean="0">
                <a:sym typeface="Wingdings" panose="05000000000000000000" pitchFamily="2" charset="2"/>
              </a:rPr>
              <a:t> Stable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Stable  </a:t>
            </a:r>
            <a:r>
              <a:rPr lang="en-US" dirty="0" smtClean="0">
                <a:sym typeface="Wingdings" panose="05000000000000000000" pitchFamily="2" charset="2"/>
              </a:rPr>
              <a:t>Raw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Stable  </a:t>
            </a:r>
            <a:r>
              <a:rPr lang="en-US" dirty="0" smtClean="0">
                <a:sym typeface="Wingdings" panose="05000000000000000000" pitchFamily="2" charset="2"/>
              </a:rPr>
              <a:t>Internal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Stable </a:t>
            </a:r>
            <a:r>
              <a:rPr lang="en-US" dirty="0" smtClean="0">
                <a:sym typeface="Wingdings" panose="05000000000000000000" pitchFamily="2" charset="2"/>
              </a:rPr>
              <a:t> Signature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8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AnswerParam</a:t>
            </a:r>
            <a:endParaRPr lang="en-US" dirty="0" smtClean="0"/>
          </a:p>
          <a:p>
            <a:pPr lvl="1"/>
            <a:r>
              <a:rPr lang="en-US" dirty="0" smtClean="0"/>
              <a:t>Include step version# in the value: 123:#1</a:t>
            </a:r>
          </a:p>
          <a:p>
            <a:pPr lvl="1"/>
            <a:r>
              <a:rPr lang="en-US" dirty="0" smtClean="0"/>
              <a:t>Needed for in-place step editing;</a:t>
            </a:r>
          </a:p>
          <a:p>
            <a:pPr lvl="2"/>
            <a:r>
              <a:rPr lang="en-US" dirty="0" smtClean="0"/>
              <a:t>When a step is revised, it’ll notify next/parent steps to update the </a:t>
            </a:r>
            <a:r>
              <a:rPr lang="en-US" dirty="0" err="1" smtClean="0"/>
              <a:t>chekcksum</a:t>
            </a:r>
            <a:r>
              <a:rPr lang="en-US" dirty="0" smtClean="0"/>
              <a:t> in the values of the corresponding </a:t>
            </a:r>
            <a:r>
              <a:rPr lang="en-US" dirty="0" err="1" smtClean="0"/>
              <a:t>answerParam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The update will be propagated back to root;</a:t>
            </a:r>
          </a:p>
          <a:p>
            <a:pPr lvl="2"/>
            <a:r>
              <a:rPr lang="en-US" dirty="0" smtClean="0"/>
              <a:t>Boolean and other combined steps will be able to generate new cache with this.</a:t>
            </a:r>
          </a:p>
          <a:p>
            <a:r>
              <a:rPr lang="en-US" dirty="0" err="1" smtClean="0"/>
              <a:t>StringParam</a:t>
            </a:r>
            <a:endParaRPr lang="en-US" dirty="0" smtClean="0"/>
          </a:p>
          <a:p>
            <a:pPr lvl="1"/>
            <a:r>
              <a:rPr lang="en-US" dirty="0" smtClean="0"/>
              <a:t>Store the original text in reference value, and into </a:t>
            </a:r>
            <a:r>
              <a:rPr lang="en-US" dirty="0" err="1" smtClean="0"/>
              <a:t>steps.display_params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Skip compression/decompression, deprecate </a:t>
            </a:r>
            <a:r>
              <a:rPr lang="en-US" dirty="0" err="1" smtClean="0"/>
              <a:t>wdkengine.clob_values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processQuestion.do creates step, and showSummary.do always expects a </a:t>
            </a:r>
            <a:r>
              <a:rPr lang="en-US" dirty="0" err="1" smtClean="0"/>
              <a:t>step_id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72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Enum</a:t>
            </a:r>
            <a:r>
              <a:rPr lang="en-US" dirty="0" smtClean="0"/>
              <a:t>/</a:t>
            </a:r>
            <a:r>
              <a:rPr lang="en-US" dirty="0" err="1" smtClean="0"/>
              <a:t>FlatVocabParam</a:t>
            </a:r>
            <a:endParaRPr lang="en-US" dirty="0" smtClean="0"/>
          </a:p>
          <a:p>
            <a:pPr lvl="1"/>
            <a:r>
              <a:rPr lang="en-US" dirty="0" smtClean="0"/>
              <a:t>Store the term list in reference value, into </a:t>
            </a:r>
            <a:r>
              <a:rPr lang="en-US" dirty="0" err="1" smtClean="0"/>
              <a:t>steps.display_params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Avoid compression/decompression, deprecate </a:t>
            </a:r>
            <a:r>
              <a:rPr lang="en-US" dirty="0" err="1" smtClean="0"/>
              <a:t>wdkengine.clob_values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processQuestion.do creates step, and showSummary.do always expects a </a:t>
            </a:r>
            <a:r>
              <a:rPr lang="en-US" dirty="0" err="1" smtClean="0"/>
              <a:t>step_id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DatasetParam</a:t>
            </a:r>
            <a:endParaRPr lang="en-US" dirty="0" smtClean="0"/>
          </a:p>
          <a:p>
            <a:pPr lvl="1"/>
            <a:r>
              <a:rPr lang="en-US" dirty="0" smtClean="0"/>
              <a:t>Original raw value stored in </a:t>
            </a:r>
            <a:r>
              <a:rPr lang="en-US" dirty="0" err="1" smtClean="0"/>
              <a:t>wdkengine.dataset_indices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Unchanged: user_datasets2 stores upload file name;</a:t>
            </a:r>
          </a:p>
          <a:p>
            <a:pPr lvl="1"/>
            <a:r>
              <a:rPr lang="en-US" dirty="0" smtClean="0"/>
              <a:t>A type sub-</a:t>
            </a:r>
            <a:r>
              <a:rPr lang="en-US" dirty="0" err="1" smtClean="0"/>
              <a:t>param</a:t>
            </a:r>
            <a:r>
              <a:rPr lang="en-US" dirty="0" smtClean="0"/>
              <a:t> is passed in through context values</a:t>
            </a:r>
          </a:p>
          <a:p>
            <a:pPr lvl="1"/>
            <a:r>
              <a:rPr lang="en-US" dirty="0" smtClean="0"/>
              <a:t>Sub-</a:t>
            </a:r>
            <a:r>
              <a:rPr lang="en-US" dirty="0" err="1" smtClean="0"/>
              <a:t>params</a:t>
            </a:r>
            <a:endParaRPr lang="en-US" dirty="0" smtClean="0"/>
          </a:p>
          <a:p>
            <a:pPr lvl="2"/>
            <a:r>
              <a:rPr lang="en-US" dirty="0" smtClean="0"/>
              <a:t>Method: post a list, upload file, basket, strategy</a:t>
            </a:r>
          </a:p>
          <a:p>
            <a:pPr lvl="2"/>
            <a:r>
              <a:rPr lang="en-US" dirty="0" smtClean="0"/>
              <a:t>Type: types from parsers: </a:t>
            </a:r>
          </a:p>
          <a:p>
            <a:pPr lvl="3"/>
            <a:r>
              <a:rPr lang="en-US" dirty="0" smtClean="0"/>
              <a:t>list of ids, WDK default</a:t>
            </a:r>
          </a:p>
          <a:p>
            <a:pPr lvl="3"/>
            <a:r>
              <a:rPr lang="en-US" dirty="0" err="1" smtClean="0"/>
              <a:t>Gff</a:t>
            </a:r>
            <a:endParaRPr lang="en-US" dirty="0" smtClean="0"/>
          </a:p>
          <a:p>
            <a:pPr lvl="3"/>
            <a:r>
              <a:rPr lang="en-US" dirty="0" err="1" smtClean="0"/>
              <a:t>fasta</a:t>
            </a:r>
            <a:endParaRPr lang="en-US" dirty="0" smtClean="0"/>
          </a:p>
          <a:p>
            <a:pPr lvl="1"/>
            <a:r>
              <a:rPr lang="en-US" dirty="0" err="1" smtClean="0"/>
              <a:t>DatasetParser</a:t>
            </a:r>
            <a:r>
              <a:rPr lang="en-US" dirty="0" smtClean="0"/>
              <a:t> plugin framework</a:t>
            </a:r>
          </a:p>
          <a:p>
            <a:pPr lvl="1"/>
            <a:r>
              <a:rPr lang="en-US" dirty="0" smtClean="0"/>
              <a:t>Properties: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arsers: a comma separated list of parser classes;</a:t>
            </a:r>
          </a:p>
          <a:p>
            <a:pPr lvl="2"/>
            <a:r>
              <a:rPr lang="en-US" dirty="0" err="1" smtClean="0"/>
              <a:t>parser_name.prop_name</a:t>
            </a:r>
            <a:r>
              <a:rPr lang="en-US" dirty="0" smtClean="0"/>
              <a:t>: the parser name will be stripped from prop name, and the prop value will be set to each individual parser.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089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1019</TotalTime>
  <Words>434</Words>
  <Application>Microsoft Office PowerPoint</Application>
  <PresentationFormat>On-screen Show (4:3)</PresentationFormat>
  <Paragraphs>135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Executive</vt:lpstr>
      <vt:lpstr>Params - Current</vt:lpstr>
      <vt:lpstr>Params - New</vt:lpstr>
      <vt:lpstr>Proposed Changes</vt:lpstr>
      <vt:lpstr>Proposed Changes</vt:lpstr>
      <vt:lpstr>Proposed Changes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jerric</dc:creator>
  <cp:lastModifiedBy>jerric</cp:lastModifiedBy>
  <cp:revision>32</cp:revision>
  <dcterms:created xsi:type="dcterms:W3CDTF">2013-10-28T13:59:38Z</dcterms:created>
  <dcterms:modified xsi:type="dcterms:W3CDTF">2013-11-01T18:56:11Z</dcterms:modified>
</cp:coreProperties>
</file>