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1" r:id="rId3"/>
    <p:sldId id="266" r:id="rId4"/>
    <p:sldId id="269" r:id="rId5"/>
    <p:sldId id="261" r:id="rId6"/>
    <p:sldId id="262" r:id="rId7"/>
    <p:sldId id="270" r:id="rId8"/>
    <p:sldId id="263" r:id="rId9"/>
    <p:sldId id="264" r:id="rId10"/>
    <p:sldId id="265" r:id="rId11"/>
    <p:sldId id="267" r:id="rId12"/>
    <p:sldId id="277" r:id="rId13"/>
    <p:sldId id="274" r:id="rId14"/>
    <p:sldId id="268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8EE0-2E04-1835-3F8A-15C5BA12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D48F-4C50-00E8-CAC9-6DDB0FBC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9A38-2989-1E7C-4F44-FA11F3A0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7F18-99AD-518A-D2F2-32219231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1BBD-B3F7-630F-BC70-9858279C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3443-D46E-9A11-D98B-E1E81C01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C22DB-2A1B-DC97-C34F-3C5C86AB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BB73-1C91-E935-9625-DD0E8C7D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21A4-33FF-AB41-36A5-B3671884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E5B5-FBB5-163B-EDAC-3B1A65D9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A692A-7C77-94E5-6C00-05B220DF7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B7848-FC2E-1DE6-FB40-C0511178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3EB3-88EC-DFEF-4E76-7014070D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14B5-470C-0676-308F-C16D8E19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364F-CCF0-F698-6DD4-207571CA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42E5-F76C-A7E9-EB9C-D501E5DD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3DD0-D73D-722A-6EE3-B8120B5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4110-9FFE-2688-11FF-DD817BF1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F5E3-9E47-5538-1B1D-85E6DF0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6333-EEE1-251F-A4FA-829EE0A9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4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C4EF-2FB2-C593-4B3F-7A378080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F162-8FF7-982A-D20B-4A5098FC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B3FB8-B491-CCB2-3C48-DB1F6FE1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3782-DC05-D990-6A49-C5038426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BB51-F72A-7110-1E2F-3E029C4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4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4FE9-156F-5961-6E1A-9D27F6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F537-C95C-BC85-323A-98A56D5E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4493-39C9-E8A1-DFCB-B71E8A73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DE362-8A98-B861-BC34-8DE9E504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DB61-AEBB-C7AE-5BBE-EE0EC00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C695-DCD6-B689-EAEC-7A1DB76C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301E-120B-B29E-2609-A5F47C7F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6DAA-D830-F6A5-8A4D-97BA0981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B52A-3490-6217-18B3-936BF1E0E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C641A-9DD2-9FD6-3891-506DF66E1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4F76C-7279-BCA0-3A75-DA1878416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3BF1-CC62-34B7-04D8-E6BA8A0A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31C0E-CF04-5061-C03B-DCB5EF1F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33BDD-A4B9-B376-3D84-603F9043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9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FEA5-A610-B51C-9C0D-DBB9A3E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2E3F-8892-AF96-DCAA-660C076E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79019-7150-29AC-2250-3EB78F88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337C7-30B9-D2B0-00B2-764468CF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4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6CD9D-E751-0C32-70B1-E6127FCA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85144-9B8F-89EC-7170-D02C2569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6A88-11D3-A9CD-42A8-CF3D21C7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9B5C-9B6C-3334-6897-A91EAA44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C5EB-26B2-6727-5495-A3FA0729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A036-A06E-A02F-1D12-9B681334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D34D-A798-CDFE-6671-4E1DEACC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C2802-E4F4-FC89-7A2E-5FF21778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EDC5-764E-47E8-4AE9-136BFA2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6D7-E2BE-0E43-3B81-A8C38FD9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2CE58-1CF7-A756-5959-5F52AAA48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B51E8-0278-67BC-2889-19BA0AB4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36AF-354C-4E2B-ABD9-EB8FABBC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61B6-2715-F152-33B0-E481434D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1A60-6307-1AB3-EE5D-587D5EB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3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E72E5-C9CB-1831-3969-2070B7E7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BFD3-E711-B2AB-119B-910B53B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9E6B-7F8B-FD32-A24B-97D2E7C5B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D501-4DDE-439A-BDA2-BBEB57E14FD9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CF72-AB63-0D41-3174-365DBDE5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C1DB-B788-5AE4-A5DC-9FC08535F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D5E6-B802-4826-8CB7-DFEB61092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0579A-E05D-40E5-1148-96DB67E3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1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Matter Antimatter Asymmetries at the LHC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EF6D6D-C29E-70C9-84A7-6A41415D0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9811"/>
            <a:ext cx="9144000" cy="1655762"/>
          </a:xfrm>
        </p:spPr>
        <p:txBody>
          <a:bodyPr/>
          <a:lstStyle/>
          <a:p>
            <a:r>
              <a:rPr lang="en-US" dirty="0"/>
              <a:t>Euan Baldwin &amp; Luca Vicaria</a:t>
            </a:r>
          </a:p>
        </p:txBody>
      </p:sp>
    </p:spTree>
    <p:extLst>
      <p:ext uri="{BB962C8B-B14F-4D97-AF65-F5344CB8AC3E}">
        <p14:creationId xmlns:p14="http://schemas.microsoft.com/office/powerpoint/2010/main" val="420037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BD-DBDE-9B6B-65A5-AC02A529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Dalitz Plots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114BE-12E5-855D-619D-FF82ACB7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2" y="2319571"/>
            <a:ext cx="3955245" cy="3010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A55EA-E969-4593-9952-DDA0196D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377" y="2319571"/>
            <a:ext cx="3955246" cy="3010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7F541-8675-47CA-C283-F4FDCFC0C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623" y="2319571"/>
            <a:ext cx="3955245" cy="30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A57-8485-2AA9-341D-80C0D33B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CP Asymmetry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945CFD-1C4C-670A-BB82-2EDAB969A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5731" y="1344699"/>
            <a:ext cx="8100537" cy="269267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4ACBE-671B-FE83-99C1-3ABDBB9F47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045731" y="4037377"/>
            <a:ext cx="8100537" cy="256643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121FA-F8A1-EC35-8AA4-6B4627EE1886}"/>
              </a:ext>
            </a:extLst>
          </p:cNvPr>
          <p:cNvCxnSpPr/>
          <p:nvPr/>
        </p:nvCxnSpPr>
        <p:spPr>
          <a:xfrm>
            <a:off x="7922575" y="4845653"/>
            <a:ext cx="143500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8BBFDA-A062-58B7-2E50-07D8AC1B8703}"/>
              </a:ext>
            </a:extLst>
          </p:cNvPr>
          <p:cNvCxnSpPr/>
          <p:nvPr/>
        </p:nvCxnSpPr>
        <p:spPr>
          <a:xfrm>
            <a:off x="7922575" y="5204961"/>
            <a:ext cx="143500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50958-D51E-0EAF-B00E-8FB5CF9E42FE}"/>
              </a:ext>
            </a:extLst>
          </p:cNvPr>
          <p:cNvCxnSpPr>
            <a:cxnSpLocks/>
          </p:cNvCxnSpPr>
          <p:nvPr/>
        </p:nvCxnSpPr>
        <p:spPr>
          <a:xfrm>
            <a:off x="8337192" y="4547577"/>
            <a:ext cx="0" cy="9724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6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1130C5-1669-2EE5-6DBC-E6873B9C6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299"/>
            <a:ext cx="9144000" cy="927401"/>
          </a:xfrm>
        </p:spPr>
        <p:txBody>
          <a:bodyPr/>
          <a:lstStyle/>
          <a:p>
            <a:r>
              <a:rPr lang="en-US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304492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5AB2-C8C1-12EE-507B-33D5EECC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CP Asymmetry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DB9C45-6A3C-9359-E3EA-E0C7E36FDB9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2" y="1690688"/>
            <a:ext cx="6035298" cy="2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A94B023-767C-492E-71E0-59ED5E3B48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6035299" cy="2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39053C7-17B2-DCFB-2542-3BA641E50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59" y="2617324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39053C7-17B2-DCFB-2542-3BA641E5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9" y="2617324"/>
                <a:ext cx="1755182" cy="545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B9D413-75EE-0578-74FE-CAA5BEBB0D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5858" y="2570834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B9D413-75EE-0578-74FE-CAA5BEBB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858" y="2570834"/>
                <a:ext cx="1755182" cy="54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AB2D-EBDF-6451-87C7-1A778BCB4A0C}"/>
                  </a:ext>
                </a:extLst>
              </p:cNvPr>
              <p:cNvSpPr txBox="1"/>
              <p:nvPr/>
            </p:nvSpPr>
            <p:spPr>
              <a:xfrm>
                <a:off x="4269116" y="5167312"/>
                <a:ext cx="38070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27.6±1.4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AB2D-EBDF-6451-87C7-1A778BCB4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16" y="5167312"/>
                <a:ext cx="3807068" cy="523220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58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432A-6575-A7F3-45F1-510B0362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 Orientation Systematic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3BA041-D314-CBA4-2349-F67E4CCF216C}"/>
                  </a:ext>
                </a:extLst>
              </p:cNvPr>
              <p:cNvSpPr txBox="1"/>
              <p:nvPr/>
            </p:nvSpPr>
            <p:spPr>
              <a:xfrm>
                <a:off x="839788" y="1977080"/>
                <a:ext cx="8056605" cy="276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=−(2.61±0.41)%</m:t>
                      </m:r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=−(1.45±0.39)%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𝑠𝑦𝑠𝑡𝑒𝑚𝑎𝑡𝑖𝑐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𝑚𝑎𝑔𝑛𝑒𝑡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=1.16%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3BA041-D314-CBA4-2349-F67E4CCF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1977080"/>
                <a:ext cx="8056605" cy="2767874"/>
              </a:xfrm>
              <a:prstGeom prst="rect">
                <a:avLst/>
              </a:prstGeo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7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1876-F681-391A-4A8B-BF84E3F7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663"/>
            <a:ext cx="10515600" cy="907941"/>
          </a:xfrm>
        </p:spPr>
        <p:txBody>
          <a:bodyPr>
            <a:normAutofit fontScale="90000"/>
          </a:bodyPr>
          <a:lstStyle/>
          <a:p>
            <a:r>
              <a:rPr lang="en-GB" i="0" dirty="0">
                <a:solidFill>
                  <a:srgbClr val="000000"/>
                </a:solidFill>
                <a:effectLst/>
              </a:rPr>
              <a:t>Fitting Systematic Uncertainty</a:t>
            </a:r>
            <a:br>
              <a:rPr lang="en-GB" i="0" dirty="0">
                <a:solidFill>
                  <a:srgbClr val="000000"/>
                </a:solidFill>
                <a:effectLst/>
                <a:latin typeface="+mn-lt"/>
              </a:rPr>
            </a:br>
            <a:endParaRPr lang="en-GB" dirty="0">
              <a:latin typeface="+mn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4B490E-5402-D4AD-1871-CC22346138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2" y="1091763"/>
            <a:ext cx="5578729" cy="27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A938DC4-C2B4-DE70-8471-01CE28A926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31" y="1091763"/>
            <a:ext cx="5578729" cy="27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9371F-1C23-B576-A4B4-DC8262ECE80C}"/>
                  </a:ext>
                </a:extLst>
              </p:cNvPr>
              <p:cNvSpPr txBox="1"/>
              <p:nvPr/>
            </p:nvSpPr>
            <p:spPr>
              <a:xfrm>
                <a:off x="380999" y="4023040"/>
                <a:ext cx="11430002" cy="322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=−(2.01±0.40)%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=−(1.45±0.39)%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𝑠𝑦𝑠𝑡𝑒𝑚𝑎𝑡𝑖𝑐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=0.56%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𝑠𝑦𝑠𝑡𝑒𝑚𝑎𝑡𝑖𝑐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=1.29%</m:t>
                      </m:r>
                    </m:oMath>
                  </m:oMathPara>
                </a14:m>
                <a:endParaRPr lang="en-US" sz="1800" dirty="0"/>
              </a:p>
              <a:p>
                <a:endParaRPr lang="en-US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27.6±1.4±1.3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Hence significance of </a:t>
                </a:r>
                <a14:m>
                  <m:oMath xmlns:m="http://schemas.openxmlformats.org/officeDocument/2006/math">
                    <m:r>
                      <a:rPr kumimoji="0" lang="en-GB" altLang="en-US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10.3 </m:t>
                    </m:r>
                    <m:r>
                      <a:rPr kumimoji="0" lang="en-GB" altLang="en-US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, and hence meet the criteria for a discovery of CP violation (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).</a:t>
                </a:r>
              </a:p>
              <a:p>
                <a:endParaRPr lang="en-US" altLang="en-US" dirty="0">
                  <a:solidFill>
                    <a:srgbClr val="000000"/>
                  </a:solidFill>
                </a:endParaRPr>
              </a:p>
              <a:p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9371F-1C23-B576-A4B4-DC8262ECE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4023040"/>
                <a:ext cx="11430002" cy="3228320"/>
              </a:xfrm>
              <a:prstGeom prst="rect">
                <a:avLst/>
              </a:prstGeom>
              <a:blipFill>
                <a:blip r:embed="rId4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F060FFE8-C7C1-EED1-8493-3DE9CE8FB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1879" y="1898063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F060FFE8-C7C1-EED1-8493-3DE9CE8FB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879" y="1898063"/>
                <a:ext cx="1755182" cy="54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606BDB-51E1-A63B-588C-D83D3B179F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0608" y="1821832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606BDB-51E1-A63B-588C-D83D3B179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608" y="1821832"/>
                <a:ext cx="1755182" cy="5454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331BF69D-934E-E068-0A7F-9775BB6EB9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0951" y="4543009"/>
                <a:ext cx="4824839" cy="1094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1600" b="0" dirty="0"/>
                  <a:t>LHCb paper: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=58.4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8.2±2.7±0.7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331BF69D-934E-E068-0A7F-9775BB6E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51" y="4543009"/>
                <a:ext cx="4824839" cy="1094191"/>
              </a:xfrm>
              <a:prstGeom prst="rect">
                <a:avLst/>
              </a:prstGeom>
              <a:blipFill>
                <a:blip r:embed="rId7"/>
                <a:stretch>
                  <a:fillRect l="-787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6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5D40-F088-CEFF-367D-370639D4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Crystal ball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7E214-B521-9021-AC40-49B231D7D9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543" y="1690688"/>
            <a:ext cx="5935966" cy="289575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AB79B-4371-AAB9-4D6D-C055674AF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90688"/>
            <a:ext cx="5935966" cy="2895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765DB-BC6A-05C6-C791-05BED0C7261D}"/>
                  </a:ext>
                </a:extLst>
              </p:cNvPr>
              <p:cNvSpPr txBox="1"/>
              <p:nvPr/>
            </p:nvSpPr>
            <p:spPr>
              <a:xfrm>
                <a:off x="440120" y="5037662"/>
                <a:ext cx="1133277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=(54.5±1.2±1.3)%</m:t>
                      </m:r>
                    </m:oMath>
                  </m:oMathPara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0765DB-BC6A-05C6-C791-05BED0C7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" y="5037662"/>
                <a:ext cx="11332779" cy="38151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D0FF63A7-DBA8-D604-275E-693E508D3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0493" y="2684763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D0FF63A7-DBA8-D604-275E-693E508D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93" y="2684763"/>
                <a:ext cx="1755182" cy="54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57FFC16-41FE-ECE0-6ECD-9B25B474E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6780" y="2614830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57FFC16-41FE-ECE0-6ECD-9B25B474E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80" y="2614830"/>
                <a:ext cx="1755182" cy="5454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2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DE3C-3D28-7A6B-233C-5072452C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781" y="613049"/>
            <a:ext cx="5157787" cy="823912"/>
          </a:xfrm>
        </p:spPr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360F4-DA17-E95F-E27B-1E975B82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81" y="1606440"/>
            <a:ext cx="5157787" cy="3907549"/>
          </a:xfrm>
        </p:spPr>
        <p:txBody>
          <a:bodyPr>
            <a:normAutofit/>
          </a:bodyPr>
          <a:lstStyle/>
          <a:p>
            <a:r>
              <a:rPr lang="en-GB" dirty="0"/>
              <a:t>To utilise and understand data analysis techniques used in modern particle physics experiments. </a:t>
            </a:r>
          </a:p>
          <a:p>
            <a:r>
              <a:rPr lang="en-GB" dirty="0"/>
              <a:t>To understand how matter antimatter differences can be observed. </a:t>
            </a:r>
          </a:p>
          <a:p>
            <a:r>
              <a:rPr lang="en-GB" dirty="0"/>
              <a:t>To understand the design of a particle physics detector.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7D127-AB6B-2796-9BB2-CB1B36A93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13049"/>
            <a:ext cx="5183188" cy="82391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FD3EF-BC34-E8EE-0C59-9D326CBF7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606440"/>
            <a:ext cx="5183188" cy="3907548"/>
          </a:xfrm>
        </p:spPr>
        <p:txBody>
          <a:bodyPr>
            <a:normAutofit/>
          </a:bodyPr>
          <a:lstStyle/>
          <a:p>
            <a:r>
              <a:rPr lang="en-GB" dirty="0"/>
              <a:t>To write a Python program to select and analyse three-body decays of charged B mesons. </a:t>
            </a:r>
          </a:p>
          <a:p>
            <a:r>
              <a:rPr lang="en-GB" dirty="0"/>
              <a:t>To use the data to observe intermediate resonance states in the decays. </a:t>
            </a:r>
          </a:p>
          <a:p>
            <a:r>
              <a:rPr lang="en-GB" dirty="0"/>
              <a:t>To use the data to observe matter antimatter differences. </a:t>
            </a:r>
          </a:p>
        </p:txBody>
      </p:sp>
    </p:spTree>
    <p:extLst>
      <p:ext uri="{BB962C8B-B14F-4D97-AF65-F5344CB8AC3E}">
        <p14:creationId xmlns:p14="http://schemas.microsoft.com/office/powerpoint/2010/main" val="21131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FCEA-C32A-BF6F-E3D7-5DF85E48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E6E4-99C8-84C5-D503-8FEE447F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64461"/>
            <a:ext cx="5157787" cy="3462173"/>
          </a:xfrm>
        </p:spPr>
        <p:txBody>
          <a:bodyPr>
            <a:normAutofit/>
          </a:bodyPr>
          <a:lstStyle/>
          <a:p>
            <a:r>
              <a:rPr lang="en-GB" dirty="0"/>
              <a:t>Vertex locator</a:t>
            </a:r>
          </a:p>
          <a:p>
            <a:r>
              <a:rPr lang="en-GB" dirty="0"/>
              <a:t>Magnet</a:t>
            </a:r>
          </a:p>
          <a:p>
            <a:r>
              <a:rPr lang="en-GB" dirty="0"/>
              <a:t>Tracking stations: TT, T1, T2, T3</a:t>
            </a:r>
          </a:p>
          <a:p>
            <a:r>
              <a:rPr lang="en-GB" dirty="0"/>
              <a:t>Rich detectors</a:t>
            </a:r>
          </a:p>
          <a:p>
            <a:r>
              <a:rPr lang="en-GB" dirty="0"/>
              <a:t>ECAL, HCAL, SPD, PS</a:t>
            </a:r>
          </a:p>
          <a:p>
            <a:r>
              <a:rPr lang="en-GB" dirty="0"/>
              <a:t>Muon detectors: M1, 2, 3, 4, 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475A0-393E-AED7-EAB8-B39B98A965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86946" y="327134"/>
            <a:ext cx="4660774" cy="5862529"/>
          </a:xfrm>
        </p:spPr>
      </p:pic>
    </p:spTree>
    <p:extLst>
      <p:ext uri="{BB962C8B-B14F-4D97-AF65-F5344CB8AC3E}">
        <p14:creationId xmlns:p14="http://schemas.microsoft.com/office/powerpoint/2010/main" val="368450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2F59-59F8-9E83-E1F8-57121634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D1F61-8412-9B97-36AE-081F13E52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6781" y="3429000"/>
            <a:ext cx="9389612" cy="291329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D8FF31-9E53-0AAC-A4BA-358421A35A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121" y="421939"/>
            <a:ext cx="4175272" cy="3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19C8-B4FF-6533-6E66-70460570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2005E0-7D18-18F6-3E7C-62602BCD9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1689" y="1529255"/>
            <a:ext cx="6500444" cy="19706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3E8032-A311-71AF-D28F-80C4E0EAB6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11689" y="3790276"/>
            <a:ext cx="6583360" cy="2011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625813F1-94D5-448E-5271-10075E508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32" y="1601208"/>
                <a:ext cx="5130471" cy="498190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</m:oMath>
                  </m:oMathPara>
                </a14:m>
                <a:endParaRPr lang="en-GB" sz="2000" b="0" dirty="0"/>
              </a:p>
              <a:p>
                <a:endParaRPr lang="en-GB" sz="1600" b="0" dirty="0"/>
              </a:p>
              <a:p>
                <a:r>
                  <a:rPr lang="en-GB" sz="1600" b="0" dirty="0"/>
                  <a:t>We removed: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b="0" dirty="0"/>
                  <a:t>Any particle that had a decay product with greater than 0.9 probability of being a kaon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b="0" dirty="0"/>
                  <a:t>Any particle that had a decay product with less than 0.1 probability of being a pion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b="0" dirty="0"/>
                  <a:t>Any particle for which its decay product pion probabilities multiply to less than 0.7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b="0" dirty="0"/>
                  <a:t>Any particle for which its decay product kaon probabilities multiply to greater than 0.2</a:t>
                </a:r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625813F1-94D5-448E-5271-10075E508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2" y="1601208"/>
                <a:ext cx="5130471" cy="4981904"/>
              </a:xfrm>
              <a:prstGeom prst="rect">
                <a:avLst/>
              </a:prstGeom>
              <a:blipFill>
                <a:blip r:embed="rId4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73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3FCF-8B8C-3E03-360C-A5B167F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Two-body Resonance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947898-62BF-5460-4BF2-EE806454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3005"/>
            <a:ext cx="5854784" cy="3631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25B20-4C27-1C80-330A-6B5BD591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0" y="2113005"/>
            <a:ext cx="5856650" cy="36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FC1F-8E88-AF23-2B3C-C803CCE8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077420"/>
          </a:xfrm>
        </p:spPr>
        <p:txBody>
          <a:bodyPr>
            <a:normAutofit/>
          </a:bodyPr>
          <a:lstStyle/>
          <a:p>
            <a:r>
              <a:rPr lang="en-GB" dirty="0"/>
              <a:t>Fitting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CCAAB-15B7-3425-A04C-926B4D4E3D7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32" y="1553756"/>
            <a:ext cx="9619366" cy="46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E4D93EC-8161-9783-A142-EE7657AC60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22451" y="2959464"/>
                <a:ext cx="1755182" cy="545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E4D93EC-8161-9783-A142-EE7657AC6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22451" y="2959464"/>
                <a:ext cx="1755182" cy="5454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4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CB25-0E8F-89C4-665F-67789D7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CP Asymmetry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A46B407-C632-0F1A-1414-7E7BA6F4947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7465364" y="2455644"/>
                <a:ext cx="2888949" cy="9733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8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A46B407-C632-0F1A-1414-7E7BA6F49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7465364" y="2455644"/>
                <a:ext cx="2888949" cy="973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E4A054E-C375-5C0F-0BB5-1486BFD383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6" y="1279997"/>
            <a:ext cx="5492624" cy="266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6B57C-12F4-B23F-B3B3-44076CB63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7" y="3988319"/>
            <a:ext cx="5492624" cy="2661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08930F9-B998-0194-3EB9-C56BC6C68D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9014" y="4773755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08930F9-B998-0194-3EB9-C56BC6C68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14" y="4773755"/>
                <a:ext cx="1755182" cy="54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4F90D7-D5BF-9177-F1E3-6AAAA82B3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9014" y="2060091"/>
                <a:ext cx="1755182" cy="545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4F90D7-D5BF-9177-F1E3-6AAAA82B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14" y="2060091"/>
                <a:ext cx="1755182" cy="5454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67FBC05B-34AA-E298-5133-9FD546D241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7418" y="4330734"/>
                <a:ext cx="4824839" cy="5895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−1.45 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±0.39 %</m:t>
                      </m:r>
                    </m:oMath>
                  </m:oMathPara>
                </a14:m>
                <a:endParaRPr lang="en-GB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3200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67FBC05B-34AA-E298-5133-9FD546D2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8" y="4330734"/>
                <a:ext cx="4824839" cy="589529"/>
              </a:xfrm>
              <a:prstGeom prst="rect">
                <a:avLst/>
              </a:prstGeom>
              <a:blipFill>
                <a:blip r:embed="rId7"/>
                <a:stretch>
                  <a:fillRect t="-208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F6AFD39C-4CBC-43AC-64EA-4C3F9791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7418" y="5274901"/>
                <a:ext cx="4824839" cy="1094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0" dirty="0"/>
                  <a:t>LHCb paper: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.12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GB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3200" dirty="0"/>
              </a:p>
            </p:txBody>
          </p:sp>
        </mc:Choice>
        <mc:Fallback xmlns="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F6AFD39C-4CBC-43AC-64EA-4C3F9791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8" y="5274901"/>
                <a:ext cx="4824839" cy="1094191"/>
              </a:xfrm>
              <a:prstGeom prst="rect">
                <a:avLst/>
              </a:prstGeom>
              <a:blipFill>
                <a:blip r:embed="rId8"/>
                <a:stretch>
                  <a:fillRect l="-2625" t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4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C097-3ADC-BBB2-52DA-72F3BFAF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70B3CBDE-95C3-F8B4-3494-C792B485119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836612" y="1581374"/>
                <a:ext cx="9852891" cy="46923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000" dirty="0"/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b="0" i="1" dirty="0"/>
              </a:p>
              <a:p>
                <a:pPr marL="0" indent="0">
                  <a:buNone/>
                </a:pPr>
                <a:endParaRPr lang="en-GB" sz="20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𝑛𝑝𝑞</m:t>
                          </m:r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= 1 - 2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1 −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1 −2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(1 −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70B3CBDE-95C3-F8B4-3494-C792B485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836612" y="1581374"/>
                <a:ext cx="9852891" cy="4692328"/>
              </a:xfrm>
              <a:blipFill>
                <a:blip r:embed="rId2"/>
                <a:stretch>
                  <a:fillRect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3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428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Measuring Matter Antimatter Asymmetries at the LHC</vt:lpstr>
      <vt:lpstr>PowerPoint Presentation</vt:lpstr>
      <vt:lpstr>The Setup</vt:lpstr>
      <vt:lpstr>Classification</vt:lpstr>
      <vt:lpstr>Selection</vt:lpstr>
      <vt:lpstr>Two-body Resonance</vt:lpstr>
      <vt:lpstr>Fitting</vt:lpstr>
      <vt:lpstr>Global CP Asymmetry</vt:lpstr>
      <vt:lpstr>Uncertainty</vt:lpstr>
      <vt:lpstr>Dalitz Plots</vt:lpstr>
      <vt:lpstr>Local CP Asymmetry</vt:lpstr>
      <vt:lpstr>Further Work</vt:lpstr>
      <vt:lpstr>Local CP Asymmetry</vt:lpstr>
      <vt:lpstr>Magnet Orientation Systematic Uncertainty</vt:lpstr>
      <vt:lpstr>Fitting Systematic Uncertainty </vt:lpstr>
      <vt:lpstr>The Crystal ball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Matter Antimatter Asymmetries at the Large Hadron Collider</dc:title>
  <dc:creator>Luca Vicaria</dc:creator>
  <cp:lastModifiedBy>Euan Baldwin</cp:lastModifiedBy>
  <cp:revision>10</cp:revision>
  <dcterms:created xsi:type="dcterms:W3CDTF">2023-11-27T09:28:00Z</dcterms:created>
  <dcterms:modified xsi:type="dcterms:W3CDTF">2023-11-29T14:13:29Z</dcterms:modified>
</cp:coreProperties>
</file>