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09/05/2016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09/05/2016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09/05/2016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09/05/2016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09/05/2016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09/05/2016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09/05/2016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09/05/2016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09/05/2016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09/05/2016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09/05/2016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8DBD-9840-4464-A61D-66335E256815}" type="datetimeFigureOut">
              <a:rPr lang="en-GB" smtClean="0"/>
              <a:pPr/>
              <a:t>09/05/2016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uppieren 227"/>
          <p:cNvGrpSpPr/>
          <p:nvPr/>
        </p:nvGrpSpPr>
        <p:grpSpPr>
          <a:xfrm>
            <a:off x="1259632" y="1556792"/>
            <a:ext cx="6958916" cy="4534551"/>
            <a:chOff x="500526" y="1484784"/>
            <a:chExt cx="6958916" cy="4534551"/>
          </a:xfrm>
        </p:grpSpPr>
        <p:sp>
          <p:nvSpPr>
            <p:cNvPr id="220" name="Pfeil nach links und rechts 219"/>
            <p:cNvSpPr/>
            <p:nvPr/>
          </p:nvSpPr>
          <p:spPr>
            <a:xfrm rot="5400000">
              <a:off x="3924000" y="1862862"/>
              <a:ext cx="1008112" cy="251956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Pfeil nach links und rechts 215"/>
            <p:cNvSpPr/>
            <p:nvPr/>
          </p:nvSpPr>
          <p:spPr>
            <a:xfrm>
              <a:off x="755576" y="2420888"/>
              <a:ext cx="216024" cy="144016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Pfeil nach links und rechts 214"/>
            <p:cNvSpPr/>
            <p:nvPr/>
          </p:nvSpPr>
          <p:spPr>
            <a:xfrm>
              <a:off x="755576" y="4437112"/>
              <a:ext cx="432048" cy="144016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Pfeil nach links und rechts 213"/>
            <p:cNvSpPr/>
            <p:nvPr/>
          </p:nvSpPr>
          <p:spPr>
            <a:xfrm>
              <a:off x="755576" y="3861048"/>
              <a:ext cx="360040" cy="144016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Rechteck 176"/>
            <p:cNvSpPr/>
            <p:nvPr/>
          </p:nvSpPr>
          <p:spPr>
            <a:xfrm rot="8700000">
              <a:off x="5616000" y="2772667"/>
              <a:ext cx="54057" cy="2628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1" name="Gerade Verbindung mit Pfeil 110"/>
            <p:cNvCxnSpPr/>
            <p:nvPr/>
          </p:nvCxnSpPr>
          <p:spPr>
            <a:xfrm>
              <a:off x="3131840" y="2708920"/>
              <a:ext cx="331236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3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526" y="5176450"/>
              <a:ext cx="723080" cy="745207"/>
            </a:xfrm>
            <a:prstGeom prst="rect">
              <a:avLst/>
            </a:prstGeom>
            <a:noFill/>
          </p:spPr>
        </p:pic>
        <p:sp>
          <p:nvSpPr>
            <p:cNvPr id="68" name="Oval 329"/>
            <p:cNvSpPr>
              <a:spLocks noChangeArrowheads="1"/>
            </p:cNvSpPr>
            <p:nvPr/>
          </p:nvSpPr>
          <p:spPr bwMode="auto">
            <a:xfrm>
              <a:off x="4375101" y="5075479"/>
              <a:ext cx="447569" cy="943856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200"/>
            </a:p>
          </p:txBody>
        </p:sp>
        <p:sp>
          <p:nvSpPr>
            <p:cNvPr id="69" name="Line 328"/>
            <p:cNvSpPr>
              <a:spLocks noChangeShapeType="1"/>
            </p:cNvSpPr>
            <p:nvPr/>
          </p:nvSpPr>
          <p:spPr bwMode="auto">
            <a:xfrm>
              <a:off x="1983316" y="3571064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200"/>
            </a:p>
          </p:txBody>
        </p:sp>
        <p:sp>
          <p:nvSpPr>
            <p:cNvPr id="70" name="Rectangle 326"/>
            <p:cNvSpPr>
              <a:spLocks noChangeArrowheads="1"/>
            </p:cNvSpPr>
            <p:nvPr/>
          </p:nvSpPr>
          <p:spPr bwMode="auto">
            <a:xfrm>
              <a:off x="1223606" y="4221088"/>
              <a:ext cx="869002" cy="5092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13320" tIns="7992" rIns="13320" bIns="7992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Electrometer</a:t>
              </a:r>
              <a:endParaRPr kumimoji="0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7" name="Gruppieren 106"/>
            <p:cNvGrpSpPr/>
            <p:nvPr/>
          </p:nvGrpSpPr>
          <p:grpSpPr>
            <a:xfrm>
              <a:off x="971600" y="2060848"/>
              <a:ext cx="2160240" cy="864096"/>
              <a:chOff x="827584" y="1988840"/>
              <a:chExt cx="2160240" cy="864096"/>
            </a:xfrm>
          </p:grpSpPr>
          <p:sp>
            <p:nvSpPr>
              <p:cNvPr id="106" name="Rechteck 105"/>
              <p:cNvSpPr/>
              <p:nvPr/>
            </p:nvSpPr>
            <p:spPr>
              <a:xfrm>
                <a:off x="827584" y="1988840"/>
                <a:ext cx="2160240" cy="864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Text Box 338"/>
              <p:cNvSpPr txBox="1">
                <a:spLocks noChangeArrowheads="1"/>
              </p:cNvSpPr>
              <p:nvPr/>
            </p:nvSpPr>
            <p:spPr bwMode="auto">
              <a:xfrm>
                <a:off x="899592" y="2132856"/>
                <a:ext cx="1944216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3320" tIns="7992" rIns="13320" bIns="7992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de-DE" altLang="ko-KR" sz="10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Pulsed</a:t>
                </a:r>
                <a:r>
                  <a:rPr kumimoji="0" lang="de-DE" altLang="ko-KR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de-DE" altLang="ko-KR" sz="10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OPO</a:t>
                </a:r>
                <a:r>
                  <a:rPr kumimoji="0" lang="de-DE" altLang="ko-KR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 </a:t>
                </a:r>
                <a:br>
                  <a:rPr kumimoji="0" lang="de-DE" altLang="ko-KR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</a:br>
                <a:r>
                  <a:rPr kumimoji="0" lang="de-DE" altLang="ko-KR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3-6 </a:t>
                </a:r>
                <a:r>
                  <a:rPr kumimoji="0" lang="de-DE" altLang="ko-KR" sz="10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ns</a:t>
                </a:r>
                <a:r>
                  <a:rPr kumimoji="0" lang="de-DE" altLang="ko-KR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, 1 kHz </a:t>
                </a:r>
                <a:r>
                  <a:rPr kumimoji="0" lang="de-DE" altLang="ko-KR" sz="10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rep</a:t>
                </a:r>
                <a:r>
                  <a:rPr kumimoji="0" lang="de-DE" altLang="ko-KR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. rate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altLang="ko-KR" sz="1000" b="1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210 </a:t>
                </a:r>
                <a:r>
                  <a:rPr lang="de-DE" altLang="ko-KR" sz="1000" b="1" dirty="0" err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</a:t>
                </a:r>
                <a:r>
                  <a:rPr lang="de-DE" altLang="ko-KR" sz="1000" b="1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 – 2600 </a:t>
                </a:r>
                <a:r>
                  <a:rPr lang="de-DE" altLang="ko-KR" sz="1000" b="1" dirty="0" err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</a:t>
                </a:r>
                <a:endParaRPr kumimoji="0" lang="de-DE" altLang="ko-K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5" name="Gerade Verbindung mit Pfeil 114"/>
            <p:cNvCxnSpPr/>
            <p:nvPr/>
          </p:nvCxnSpPr>
          <p:spPr>
            <a:xfrm flipH="1">
              <a:off x="3779912" y="2708920"/>
              <a:ext cx="18088" cy="504056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endCxn id="125" idx="2"/>
            </p:cNvCxnSpPr>
            <p:nvPr/>
          </p:nvCxnSpPr>
          <p:spPr>
            <a:xfrm>
              <a:off x="3960000" y="2708920"/>
              <a:ext cx="37262" cy="6063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Ellipse 121"/>
            <p:cNvSpPr/>
            <p:nvPr/>
          </p:nvSpPr>
          <p:spPr>
            <a:xfrm>
              <a:off x="2699792" y="3140968"/>
              <a:ext cx="360040" cy="36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2771800" y="3140968"/>
              <a:ext cx="360040" cy="36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Akkord 123"/>
            <p:cNvSpPr/>
            <p:nvPr/>
          </p:nvSpPr>
          <p:spPr>
            <a:xfrm rot="17700000">
              <a:off x="3671425" y="3132000"/>
              <a:ext cx="216024" cy="216024"/>
            </a:xfrm>
            <a:prstGeom prst="chor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8" name="Gerade Verbindung 127"/>
            <p:cNvCxnSpPr>
              <a:stCxn id="122" idx="4"/>
            </p:cNvCxnSpPr>
            <p:nvPr/>
          </p:nvCxnSpPr>
          <p:spPr>
            <a:xfrm>
              <a:off x="2879812" y="3501008"/>
              <a:ext cx="9001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/>
            <p:nvPr/>
          </p:nvCxnSpPr>
          <p:spPr>
            <a:xfrm flipV="1">
              <a:off x="3779912" y="3356992"/>
              <a:ext cx="0" cy="1440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/>
            <p:cNvCxnSpPr/>
            <p:nvPr/>
          </p:nvCxnSpPr>
          <p:spPr>
            <a:xfrm>
              <a:off x="2051720" y="3501008"/>
              <a:ext cx="9001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hteck 134"/>
            <p:cNvSpPr/>
            <p:nvPr/>
          </p:nvSpPr>
          <p:spPr>
            <a:xfrm>
              <a:off x="1115616" y="3319200"/>
              <a:ext cx="108012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ext Box 338"/>
            <p:cNvSpPr txBox="1">
              <a:spLocks noChangeArrowheads="1"/>
            </p:cNvSpPr>
            <p:nvPr/>
          </p:nvSpPr>
          <p:spPr bwMode="auto">
            <a:xfrm>
              <a:off x="1259632" y="3429000"/>
              <a:ext cx="86409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3320" tIns="7992" rIns="13320" bIns="7992" numCol="1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de-DE" altLang="ko-KR" sz="10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Wavemeter</a:t>
              </a:r>
              <a:endParaRPr kumimoji="0" lang="de-DE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Line 328"/>
            <p:cNvSpPr>
              <a:spLocks noChangeShapeType="1"/>
            </p:cNvSpPr>
            <p:nvPr/>
          </p:nvSpPr>
          <p:spPr bwMode="auto">
            <a:xfrm>
              <a:off x="1983316" y="4003112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de-DE" sz="1200"/>
            </a:p>
          </p:txBody>
        </p:sp>
        <p:sp>
          <p:nvSpPr>
            <p:cNvPr id="139" name="Ellipse 138"/>
            <p:cNvSpPr/>
            <p:nvPr/>
          </p:nvSpPr>
          <p:spPr>
            <a:xfrm>
              <a:off x="2699792" y="3573016"/>
              <a:ext cx="360040" cy="36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Ellipse 139"/>
            <p:cNvSpPr/>
            <p:nvPr/>
          </p:nvSpPr>
          <p:spPr>
            <a:xfrm>
              <a:off x="2771800" y="3573016"/>
              <a:ext cx="360040" cy="3600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1" name="Gerade Verbindung 140"/>
            <p:cNvCxnSpPr>
              <a:stCxn id="139" idx="4"/>
            </p:cNvCxnSpPr>
            <p:nvPr/>
          </p:nvCxnSpPr>
          <p:spPr>
            <a:xfrm>
              <a:off x="2879812" y="3933056"/>
              <a:ext cx="111612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141"/>
            <p:cNvCxnSpPr/>
            <p:nvPr/>
          </p:nvCxnSpPr>
          <p:spPr>
            <a:xfrm flipV="1">
              <a:off x="3995936" y="3429000"/>
              <a:ext cx="0" cy="5040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142"/>
            <p:cNvCxnSpPr/>
            <p:nvPr/>
          </p:nvCxnSpPr>
          <p:spPr>
            <a:xfrm>
              <a:off x="2051720" y="3933056"/>
              <a:ext cx="9001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hteck 143"/>
            <p:cNvSpPr/>
            <p:nvPr/>
          </p:nvSpPr>
          <p:spPr>
            <a:xfrm>
              <a:off x="1115616" y="3751248"/>
              <a:ext cx="1080120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Text Box 338"/>
            <p:cNvSpPr txBox="1">
              <a:spLocks noChangeArrowheads="1"/>
            </p:cNvSpPr>
            <p:nvPr/>
          </p:nvSpPr>
          <p:spPr bwMode="auto">
            <a:xfrm>
              <a:off x="1187624" y="3789040"/>
              <a:ext cx="100811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3320" tIns="7992" rIns="13320" bIns="7992" numCol="1" anchor="t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de-DE" altLang="ko-KR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High </a:t>
              </a:r>
              <a:r>
                <a:rPr kumimoji="0" lang="de-DE" altLang="ko-KR" sz="10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resolution</a:t>
              </a:r>
              <a:r>
                <a:rPr kumimoji="0" lang="de-DE" altLang="ko-KR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de-DE" altLang="ko-KR" sz="10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spectrometer</a:t>
              </a:r>
              <a:endParaRPr kumimoji="0" lang="de-DE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Akkord 124"/>
            <p:cNvSpPr/>
            <p:nvPr/>
          </p:nvSpPr>
          <p:spPr>
            <a:xfrm rot="17700000">
              <a:off x="3887447" y="3248503"/>
              <a:ext cx="216024" cy="216024"/>
            </a:xfrm>
            <a:prstGeom prst="chor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Rectangle 337"/>
            <p:cNvSpPr>
              <a:spLocks noChangeArrowheads="1"/>
            </p:cNvSpPr>
            <p:nvPr/>
          </p:nvSpPr>
          <p:spPr bwMode="auto">
            <a:xfrm>
              <a:off x="4834800" y="2588136"/>
              <a:ext cx="47195" cy="24913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0000"/>
                </a:gs>
              </a:gsLst>
              <a:lin ang="27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18000" tIns="10800" rIns="18000" bIns="1080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Rectangle 321"/>
            <p:cNvSpPr>
              <a:spLocks noChangeArrowheads="1"/>
            </p:cNvSpPr>
            <p:nvPr/>
          </p:nvSpPr>
          <p:spPr bwMode="auto">
            <a:xfrm>
              <a:off x="4355976" y="2516244"/>
              <a:ext cx="144016" cy="408700"/>
            </a:xfrm>
            <a:prstGeom prst="rect">
              <a:avLst/>
            </a:prstGeom>
            <a:gradFill rotWithShape="1">
              <a:gsLst>
                <a:gs pos="0">
                  <a:srgbClr val="969696">
                    <a:alpha val="41000"/>
                  </a:srgbClr>
                </a:gs>
                <a:gs pos="100000">
                  <a:srgbClr val="96969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Text Box 303"/>
            <p:cNvSpPr txBox="1">
              <a:spLocks noChangeArrowheads="1"/>
            </p:cNvSpPr>
            <p:nvPr/>
          </p:nvSpPr>
          <p:spPr bwMode="auto">
            <a:xfrm>
              <a:off x="4139952" y="2924944"/>
              <a:ext cx="108012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3320" tIns="7992" rIns="13320" bIns="79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Variable</a:t>
              </a:r>
              <a:br>
                <a:rPr kumimoji="0" lang="en-GB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en-GB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attenuator </a:t>
              </a:r>
              <a:endParaRPr kumimoji="0" lang="en-GB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Text Box 304"/>
            <p:cNvSpPr txBox="1">
              <a:spLocks noChangeArrowheads="1"/>
            </p:cNvSpPr>
            <p:nvPr/>
          </p:nvSpPr>
          <p:spPr bwMode="auto">
            <a:xfrm>
              <a:off x="4932040" y="2276872"/>
              <a:ext cx="603653" cy="169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3320" tIns="7992" rIns="13320" bIns="79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Shutter</a:t>
              </a:r>
              <a:endParaRPr kumimoji="0" lang="en-GB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9" name="Flussdiagramm: Manuelle Eingabe 168"/>
            <p:cNvSpPr/>
            <p:nvPr/>
          </p:nvSpPr>
          <p:spPr>
            <a:xfrm rot="14400000">
              <a:off x="5772486" y="2694006"/>
              <a:ext cx="303376" cy="58772"/>
            </a:xfrm>
            <a:prstGeom prst="flowChartManualInpu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0" name="Gerade Verbindung mit Pfeil 169"/>
            <p:cNvCxnSpPr/>
            <p:nvPr/>
          </p:nvCxnSpPr>
          <p:spPr>
            <a:xfrm flipH="1">
              <a:off x="5652120" y="2708920"/>
              <a:ext cx="288032" cy="192021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Gewinkelte Verbindung 172"/>
            <p:cNvCxnSpPr>
              <a:stCxn id="70" idx="3"/>
              <a:endCxn id="174" idx="3"/>
            </p:cNvCxnSpPr>
            <p:nvPr/>
          </p:nvCxnSpPr>
          <p:spPr>
            <a:xfrm flipV="1">
              <a:off x="2092608" y="3168399"/>
              <a:ext cx="3218680" cy="1307311"/>
            </a:xfrm>
            <a:prstGeom prst="bentConnector3">
              <a:avLst>
                <a:gd name="adj1" fmla="val 89243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hteck 173"/>
            <p:cNvSpPr/>
            <p:nvPr/>
          </p:nvSpPr>
          <p:spPr>
            <a:xfrm rot="8700000">
              <a:off x="5301936" y="3007337"/>
              <a:ext cx="103419" cy="26280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Text Box 299"/>
            <p:cNvSpPr txBox="1">
              <a:spLocks noChangeArrowheads="1"/>
            </p:cNvSpPr>
            <p:nvPr/>
          </p:nvSpPr>
          <p:spPr bwMode="auto">
            <a:xfrm>
              <a:off x="5076056" y="3284984"/>
              <a:ext cx="1152128" cy="34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Monitor </a:t>
              </a:r>
              <a:r>
                <a:rPr kumimoji="0" lang="de-DE" altLang="ko-KR" sz="1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photodiode</a:t>
              </a:r>
              <a:endParaRPr kumimoji="0" lang="de-DE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Text Box 304"/>
            <p:cNvSpPr txBox="1">
              <a:spLocks noChangeArrowheads="1"/>
            </p:cNvSpPr>
            <p:nvPr/>
          </p:nvSpPr>
          <p:spPr bwMode="auto">
            <a:xfrm>
              <a:off x="5580112" y="3043960"/>
              <a:ext cx="603653" cy="169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3320" tIns="7992" rIns="13320" bIns="79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Diffuser</a:t>
              </a:r>
              <a:endParaRPr kumimoji="0" lang="en-GB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3" name="Gruppieren 192"/>
            <p:cNvGrpSpPr/>
            <p:nvPr/>
          </p:nvGrpSpPr>
          <p:grpSpPr>
            <a:xfrm>
              <a:off x="5364088" y="4365104"/>
              <a:ext cx="1584176" cy="1008112"/>
              <a:chOff x="827584" y="1988840"/>
              <a:chExt cx="2160240" cy="864096"/>
            </a:xfrm>
          </p:grpSpPr>
          <p:sp>
            <p:nvSpPr>
              <p:cNvPr id="194" name="Rechteck 193"/>
              <p:cNvSpPr/>
              <p:nvPr/>
            </p:nvSpPr>
            <p:spPr>
              <a:xfrm>
                <a:off x="827584" y="1988840"/>
                <a:ext cx="2160240" cy="864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Text Box 338"/>
              <p:cNvSpPr txBox="1">
                <a:spLocks noChangeArrowheads="1"/>
              </p:cNvSpPr>
              <p:nvPr/>
            </p:nvSpPr>
            <p:spPr bwMode="auto">
              <a:xfrm>
                <a:off x="925777" y="2297446"/>
                <a:ext cx="1944215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3320" tIns="7992" rIns="13320" bIns="7992" numCol="1" anchor="t" anchorCtr="0" compatLnSpc="1">
                <a:prstTxWarp prst="textNoShape">
                  <a:avLst/>
                </a:prstTxWarp>
              </a:bodyPr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de-DE" altLang="ko-KR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Brewer</a:t>
                </a:r>
                <a:endParaRPr kumimoji="0" lang="de-DE" altLang="ko-KR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8" name="Freihandform 197"/>
            <p:cNvSpPr/>
            <p:nvPr/>
          </p:nvSpPr>
          <p:spPr>
            <a:xfrm>
              <a:off x="6372200" y="2712203"/>
              <a:ext cx="401928" cy="1635072"/>
            </a:xfrm>
            <a:custGeom>
              <a:avLst/>
              <a:gdLst>
                <a:gd name="connsiteX0" fmla="*/ 84213 w 401928"/>
                <a:gd name="connsiteY0" fmla="*/ 0 h 1635072"/>
                <a:gd name="connsiteX1" fmla="*/ 231447 w 401928"/>
                <a:gd name="connsiteY1" fmla="*/ 7750 h 1635072"/>
                <a:gd name="connsiteX2" fmla="*/ 277941 w 401928"/>
                <a:gd name="connsiteY2" fmla="*/ 23248 h 1635072"/>
                <a:gd name="connsiteX3" fmla="*/ 293440 w 401928"/>
                <a:gd name="connsiteY3" fmla="*/ 38746 h 1635072"/>
                <a:gd name="connsiteX4" fmla="*/ 316687 w 401928"/>
                <a:gd name="connsiteY4" fmla="*/ 54244 h 1635072"/>
                <a:gd name="connsiteX5" fmla="*/ 324436 w 401928"/>
                <a:gd name="connsiteY5" fmla="*/ 77492 h 1635072"/>
                <a:gd name="connsiteX6" fmla="*/ 339935 w 401928"/>
                <a:gd name="connsiteY6" fmla="*/ 92990 h 1635072"/>
                <a:gd name="connsiteX7" fmla="*/ 378680 w 401928"/>
                <a:gd name="connsiteY7" fmla="*/ 209228 h 1635072"/>
                <a:gd name="connsiteX8" fmla="*/ 394179 w 401928"/>
                <a:gd name="connsiteY8" fmla="*/ 255722 h 1635072"/>
                <a:gd name="connsiteX9" fmla="*/ 401928 w 401928"/>
                <a:gd name="connsiteY9" fmla="*/ 278970 h 1635072"/>
                <a:gd name="connsiteX10" fmla="*/ 394179 w 401928"/>
                <a:gd name="connsiteY10" fmla="*/ 371960 h 1635072"/>
                <a:gd name="connsiteX11" fmla="*/ 378680 w 401928"/>
                <a:gd name="connsiteY11" fmla="*/ 418455 h 1635072"/>
                <a:gd name="connsiteX12" fmla="*/ 370931 w 401928"/>
                <a:gd name="connsiteY12" fmla="*/ 441702 h 1635072"/>
                <a:gd name="connsiteX13" fmla="*/ 355433 w 401928"/>
                <a:gd name="connsiteY13" fmla="*/ 464950 h 1635072"/>
                <a:gd name="connsiteX14" fmla="*/ 347684 w 401928"/>
                <a:gd name="connsiteY14" fmla="*/ 488197 h 1635072"/>
                <a:gd name="connsiteX15" fmla="*/ 316687 w 401928"/>
                <a:gd name="connsiteY15" fmla="*/ 526943 h 1635072"/>
                <a:gd name="connsiteX16" fmla="*/ 270192 w 401928"/>
                <a:gd name="connsiteY16" fmla="*/ 542441 h 1635072"/>
                <a:gd name="connsiteX17" fmla="*/ 223697 w 401928"/>
                <a:gd name="connsiteY17" fmla="*/ 565689 h 1635072"/>
                <a:gd name="connsiteX18" fmla="*/ 200450 w 401928"/>
                <a:gd name="connsiteY18" fmla="*/ 581187 h 1635072"/>
                <a:gd name="connsiteX19" fmla="*/ 130708 w 401928"/>
                <a:gd name="connsiteY19" fmla="*/ 619933 h 1635072"/>
                <a:gd name="connsiteX20" fmla="*/ 91962 w 401928"/>
                <a:gd name="connsiteY20" fmla="*/ 650929 h 1635072"/>
                <a:gd name="connsiteX21" fmla="*/ 60965 w 401928"/>
                <a:gd name="connsiteY21" fmla="*/ 681926 h 1635072"/>
                <a:gd name="connsiteX22" fmla="*/ 53216 w 401928"/>
                <a:gd name="connsiteY22" fmla="*/ 705173 h 1635072"/>
                <a:gd name="connsiteX23" fmla="*/ 37718 w 401928"/>
                <a:gd name="connsiteY23" fmla="*/ 736170 h 1635072"/>
                <a:gd name="connsiteX24" fmla="*/ 29969 w 401928"/>
                <a:gd name="connsiteY24" fmla="*/ 767166 h 1635072"/>
                <a:gd name="connsiteX25" fmla="*/ 14470 w 401928"/>
                <a:gd name="connsiteY25" fmla="*/ 813661 h 1635072"/>
                <a:gd name="connsiteX26" fmla="*/ 14470 w 401928"/>
                <a:gd name="connsiteY26" fmla="*/ 1015139 h 1635072"/>
                <a:gd name="connsiteX27" fmla="*/ 29969 w 401928"/>
                <a:gd name="connsiteY27" fmla="*/ 1061634 h 1635072"/>
                <a:gd name="connsiteX28" fmla="*/ 60965 w 401928"/>
                <a:gd name="connsiteY28" fmla="*/ 1100380 h 1635072"/>
                <a:gd name="connsiteX29" fmla="*/ 91962 w 401928"/>
                <a:gd name="connsiteY29" fmla="*/ 1131377 h 1635072"/>
                <a:gd name="connsiteX30" fmla="*/ 138457 w 401928"/>
                <a:gd name="connsiteY30" fmla="*/ 1170122 h 1635072"/>
                <a:gd name="connsiteX31" fmla="*/ 177203 w 401928"/>
                <a:gd name="connsiteY31" fmla="*/ 1193370 h 1635072"/>
                <a:gd name="connsiteX32" fmla="*/ 223697 w 401928"/>
                <a:gd name="connsiteY32" fmla="*/ 1224366 h 1635072"/>
                <a:gd name="connsiteX33" fmla="*/ 246945 w 401928"/>
                <a:gd name="connsiteY33" fmla="*/ 1239865 h 1635072"/>
                <a:gd name="connsiteX34" fmla="*/ 270192 w 401928"/>
                <a:gd name="connsiteY34" fmla="*/ 1255363 h 1635072"/>
                <a:gd name="connsiteX35" fmla="*/ 308938 w 401928"/>
                <a:gd name="connsiteY35" fmla="*/ 1286360 h 1635072"/>
                <a:gd name="connsiteX36" fmla="*/ 324436 w 401928"/>
                <a:gd name="connsiteY36" fmla="*/ 1309607 h 1635072"/>
                <a:gd name="connsiteX37" fmla="*/ 339935 w 401928"/>
                <a:gd name="connsiteY37" fmla="*/ 1325105 h 1635072"/>
                <a:gd name="connsiteX38" fmla="*/ 347684 w 401928"/>
                <a:gd name="connsiteY38" fmla="*/ 1348353 h 1635072"/>
                <a:gd name="connsiteX39" fmla="*/ 363182 w 401928"/>
                <a:gd name="connsiteY39" fmla="*/ 1371600 h 1635072"/>
                <a:gd name="connsiteX40" fmla="*/ 355433 w 401928"/>
                <a:gd name="connsiteY40" fmla="*/ 1573078 h 1635072"/>
                <a:gd name="connsiteX41" fmla="*/ 363182 w 401928"/>
                <a:gd name="connsiteY41" fmla="*/ 1627322 h 1635072"/>
                <a:gd name="connsiteX42" fmla="*/ 363182 w 401928"/>
                <a:gd name="connsiteY42" fmla="*/ 1635072 h 163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01928" h="1635072">
                  <a:moveTo>
                    <a:pt x="84213" y="0"/>
                  </a:moveTo>
                  <a:cubicBezTo>
                    <a:pt x="133291" y="2583"/>
                    <a:pt x="182651" y="1894"/>
                    <a:pt x="231447" y="7750"/>
                  </a:cubicBezTo>
                  <a:cubicBezTo>
                    <a:pt x="247667" y="9696"/>
                    <a:pt x="277941" y="23248"/>
                    <a:pt x="277941" y="23248"/>
                  </a:cubicBezTo>
                  <a:cubicBezTo>
                    <a:pt x="283107" y="28414"/>
                    <a:pt x="287735" y="34182"/>
                    <a:pt x="293440" y="38746"/>
                  </a:cubicBezTo>
                  <a:cubicBezTo>
                    <a:pt x="300712" y="44564"/>
                    <a:pt x="310869" y="46972"/>
                    <a:pt x="316687" y="54244"/>
                  </a:cubicBezTo>
                  <a:cubicBezTo>
                    <a:pt x="321790" y="60623"/>
                    <a:pt x="320233" y="70488"/>
                    <a:pt x="324436" y="77492"/>
                  </a:cubicBezTo>
                  <a:cubicBezTo>
                    <a:pt x="328195" y="83757"/>
                    <a:pt x="334769" y="87824"/>
                    <a:pt x="339935" y="92990"/>
                  </a:cubicBezTo>
                  <a:lnTo>
                    <a:pt x="378680" y="209228"/>
                  </a:lnTo>
                  <a:lnTo>
                    <a:pt x="394179" y="255722"/>
                  </a:lnTo>
                  <a:lnTo>
                    <a:pt x="401928" y="278970"/>
                  </a:lnTo>
                  <a:cubicBezTo>
                    <a:pt x="399345" y="309967"/>
                    <a:pt x="399293" y="341279"/>
                    <a:pt x="394179" y="371960"/>
                  </a:cubicBezTo>
                  <a:cubicBezTo>
                    <a:pt x="391493" y="388074"/>
                    <a:pt x="383846" y="402957"/>
                    <a:pt x="378680" y="418455"/>
                  </a:cubicBezTo>
                  <a:cubicBezTo>
                    <a:pt x="376097" y="426204"/>
                    <a:pt x="375462" y="434906"/>
                    <a:pt x="370931" y="441702"/>
                  </a:cubicBezTo>
                  <a:cubicBezTo>
                    <a:pt x="365765" y="449451"/>
                    <a:pt x="359598" y="456620"/>
                    <a:pt x="355433" y="464950"/>
                  </a:cubicBezTo>
                  <a:cubicBezTo>
                    <a:pt x="351780" y="472256"/>
                    <a:pt x="351337" y="480891"/>
                    <a:pt x="347684" y="488197"/>
                  </a:cubicBezTo>
                  <a:cubicBezTo>
                    <a:pt x="344034" y="495498"/>
                    <a:pt x="326297" y="522138"/>
                    <a:pt x="316687" y="526943"/>
                  </a:cubicBezTo>
                  <a:cubicBezTo>
                    <a:pt x="302075" y="534249"/>
                    <a:pt x="270192" y="542441"/>
                    <a:pt x="270192" y="542441"/>
                  </a:cubicBezTo>
                  <a:cubicBezTo>
                    <a:pt x="203571" y="586855"/>
                    <a:pt x="287862" y="533606"/>
                    <a:pt x="223697" y="565689"/>
                  </a:cubicBezTo>
                  <a:cubicBezTo>
                    <a:pt x="215367" y="569854"/>
                    <a:pt x="208780" y="577022"/>
                    <a:pt x="200450" y="581187"/>
                  </a:cubicBezTo>
                  <a:cubicBezTo>
                    <a:pt x="161469" y="600677"/>
                    <a:pt x="179582" y="571062"/>
                    <a:pt x="130708" y="619933"/>
                  </a:cubicBezTo>
                  <a:cubicBezTo>
                    <a:pt x="77934" y="672704"/>
                    <a:pt x="160408" y="592261"/>
                    <a:pt x="91962" y="650929"/>
                  </a:cubicBezTo>
                  <a:cubicBezTo>
                    <a:pt x="80868" y="660438"/>
                    <a:pt x="60965" y="681926"/>
                    <a:pt x="60965" y="681926"/>
                  </a:cubicBezTo>
                  <a:cubicBezTo>
                    <a:pt x="58382" y="689675"/>
                    <a:pt x="56434" y="697665"/>
                    <a:pt x="53216" y="705173"/>
                  </a:cubicBezTo>
                  <a:cubicBezTo>
                    <a:pt x="48666" y="715791"/>
                    <a:pt x="41774" y="725354"/>
                    <a:pt x="37718" y="736170"/>
                  </a:cubicBezTo>
                  <a:cubicBezTo>
                    <a:pt x="33979" y="746142"/>
                    <a:pt x="33029" y="756965"/>
                    <a:pt x="29969" y="767166"/>
                  </a:cubicBezTo>
                  <a:cubicBezTo>
                    <a:pt x="25275" y="782814"/>
                    <a:pt x="14470" y="813661"/>
                    <a:pt x="14470" y="813661"/>
                  </a:cubicBezTo>
                  <a:cubicBezTo>
                    <a:pt x="3434" y="901950"/>
                    <a:pt x="0" y="899386"/>
                    <a:pt x="14470" y="1015139"/>
                  </a:cubicBezTo>
                  <a:cubicBezTo>
                    <a:pt x="16496" y="1031350"/>
                    <a:pt x="18418" y="1050082"/>
                    <a:pt x="29969" y="1061634"/>
                  </a:cubicBezTo>
                  <a:cubicBezTo>
                    <a:pt x="82740" y="1114408"/>
                    <a:pt x="2297" y="1031934"/>
                    <a:pt x="60965" y="1100380"/>
                  </a:cubicBezTo>
                  <a:cubicBezTo>
                    <a:pt x="70474" y="1111474"/>
                    <a:pt x="83857" y="1119219"/>
                    <a:pt x="91962" y="1131377"/>
                  </a:cubicBezTo>
                  <a:cubicBezTo>
                    <a:pt x="113868" y="1164236"/>
                    <a:pt x="99130" y="1150459"/>
                    <a:pt x="138457" y="1170122"/>
                  </a:cubicBezTo>
                  <a:cubicBezTo>
                    <a:pt x="173225" y="1204893"/>
                    <a:pt x="131936" y="1168222"/>
                    <a:pt x="177203" y="1193370"/>
                  </a:cubicBezTo>
                  <a:cubicBezTo>
                    <a:pt x="193485" y="1202416"/>
                    <a:pt x="208199" y="1214034"/>
                    <a:pt x="223697" y="1224366"/>
                  </a:cubicBezTo>
                  <a:lnTo>
                    <a:pt x="246945" y="1239865"/>
                  </a:lnTo>
                  <a:cubicBezTo>
                    <a:pt x="254694" y="1245031"/>
                    <a:pt x="263606" y="1248778"/>
                    <a:pt x="270192" y="1255363"/>
                  </a:cubicBezTo>
                  <a:cubicBezTo>
                    <a:pt x="292277" y="1277446"/>
                    <a:pt x="279612" y="1266808"/>
                    <a:pt x="308938" y="1286360"/>
                  </a:cubicBezTo>
                  <a:cubicBezTo>
                    <a:pt x="314104" y="1294109"/>
                    <a:pt x="318618" y="1302335"/>
                    <a:pt x="324436" y="1309607"/>
                  </a:cubicBezTo>
                  <a:cubicBezTo>
                    <a:pt x="329000" y="1315312"/>
                    <a:pt x="336176" y="1318840"/>
                    <a:pt x="339935" y="1325105"/>
                  </a:cubicBezTo>
                  <a:cubicBezTo>
                    <a:pt x="344138" y="1332109"/>
                    <a:pt x="344031" y="1341047"/>
                    <a:pt x="347684" y="1348353"/>
                  </a:cubicBezTo>
                  <a:cubicBezTo>
                    <a:pt x="351849" y="1356683"/>
                    <a:pt x="358016" y="1363851"/>
                    <a:pt x="363182" y="1371600"/>
                  </a:cubicBezTo>
                  <a:cubicBezTo>
                    <a:pt x="360599" y="1438759"/>
                    <a:pt x="355433" y="1505869"/>
                    <a:pt x="355433" y="1573078"/>
                  </a:cubicBezTo>
                  <a:cubicBezTo>
                    <a:pt x="355433" y="1591343"/>
                    <a:pt x="360917" y="1609198"/>
                    <a:pt x="363182" y="1627322"/>
                  </a:cubicBezTo>
                  <a:cubicBezTo>
                    <a:pt x="363502" y="1629885"/>
                    <a:pt x="363182" y="1632489"/>
                    <a:pt x="363182" y="1635072"/>
                  </a:cubicBezTo>
                </a:path>
              </a:pathLst>
            </a:cu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Text Box 299"/>
            <p:cNvSpPr txBox="1">
              <a:spLocks noChangeArrowheads="1"/>
            </p:cNvSpPr>
            <p:nvPr/>
          </p:nvSpPr>
          <p:spPr bwMode="auto">
            <a:xfrm>
              <a:off x="6444208" y="3429000"/>
              <a:ext cx="1015234" cy="34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Liquid </a:t>
              </a:r>
              <a:br>
                <a:rPr kumimoji="0" lang="de-DE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</a:br>
              <a:r>
                <a:rPr kumimoji="0" lang="de-DE" altLang="ko-KR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light</a:t>
              </a:r>
              <a:r>
                <a:rPr kumimoji="0" lang="de-DE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de-DE" altLang="ko-KR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guide</a:t>
              </a:r>
              <a:endParaRPr kumimoji="0" lang="de-DE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Rechteck 199"/>
            <p:cNvSpPr/>
            <p:nvPr/>
          </p:nvSpPr>
          <p:spPr>
            <a:xfrm>
              <a:off x="6552000" y="4212000"/>
              <a:ext cx="360040" cy="1440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Text Box 299"/>
            <p:cNvSpPr txBox="1">
              <a:spLocks noChangeArrowheads="1"/>
            </p:cNvSpPr>
            <p:nvPr/>
          </p:nvSpPr>
          <p:spPr bwMode="auto">
            <a:xfrm>
              <a:off x="5580112" y="4088105"/>
              <a:ext cx="1015234" cy="34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Entrance</a:t>
              </a:r>
              <a:r>
                <a:rPr kumimoji="0" lang="de-DE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de-DE" altLang="ko-KR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port</a:t>
              </a:r>
              <a:endParaRPr kumimoji="0" lang="de-DE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2" name="Picture 3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11960" y="5157192"/>
              <a:ext cx="723080" cy="745207"/>
            </a:xfrm>
            <a:prstGeom prst="rect">
              <a:avLst/>
            </a:prstGeom>
            <a:noFill/>
          </p:spPr>
        </p:pic>
        <p:sp>
          <p:nvSpPr>
            <p:cNvPr id="207" name="Text Box 299"/>
            <p:cNvSpPr txBox="1">
              <a:spLocks noChangeArrowheads="1"/>
            </p:cNvSpPr>
            <p:nvPr/>
          </p:nvSpPr>
          <p:spPr bwMode="auto">
            <a:xfrm>
              <a:off x="1187624" y="5085184"/>
              <a:ext cx="1015234" cy="34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Control</a:t>
              </a:r>
              <a:r>
                <a:rPr kumimoji="0" lang="de-DE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PC </a:t>
              </a:r>
              <a:r>
                <a:rPr kumimoji="0" lang="de-DE" altLang="ko-KR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laser</a:t>
              </a:r>
              <a:r>
                <a:rPr kumimoji="0" lang="de-DE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de-DE" altLang="ko-KR" sz="1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setup</a:t>
              </a:r>
              <a:endParaRPr kumimoji="0" lang="de-DE" altLang="ko-KR" sz="1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208" name="Text Box 299"/>
            <p:cNvSpPr txBox="1">
              <a:spLocks noChangeArrowheads="1"/>
            </p:cNvSpPr>
            <p:nvPr/>
          </p:nvSpPr>
          <p:spPr bwMode="auto">
            <a:xfrm>
              <a:off x="3491880" y="5085184"/>
              <a:ext cx="1015234" cy="34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de-DE" altLang="ko-KR" sz="1000" b="1" kern="0" dirty="0" err="1">
                  <a:solidFill>
                    <a:sysClr val="windowText" lastClr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Control</a:t>
              </a:r>
              <a:r>
                <a:rPr lang="de-DE" altLang="ko-KR" sz="1000" b="1" kern="0" dirty="0">
                  <a:solidFill>
                    <a:sysClr val="windowText" lastClr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 PC </a:t>
              </a:r>
              <a:r>
                <a:rPr lang="de-DE" altLang="ko-KR" sz="1000" b="1" kern="0" dirty="0" smtClean="0">
                  <a:solidFill>
                    <a:sysClr val="windowText" lastClr="00000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Brewer</a:t>
              </a:r>
              <a:endParaRPr lang="de-DE" altLang="ko-KR" sz="1000" b="1" kern="0" dirty="0">
                <a:solidFill>
                  <a:sysClr val="windowText" lastClr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</p:txBody>
        </p:sp>
        <p:sp>
          <p:nvSpPr>
            <p:cNvPr id="209" name="Pfeil nach links und rechts 208"/>
            <p:cNvSpPr/>
            <p:nvPr/>
          </p:nvSpPr>
          <p:spPr>
            <a:xfrm>
              <a:off x="1187624" y="5445224"/>
              <a:ext cx="3024336" cy="504056"/>
            </a:xfrm>
            <a:prstGeom prst="left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Text Box 299"/>
            <p:cNvSpPr txBox="1">
              <a:spLocks noChangeArrowheads="1"/>
            </p:cNvSpPr>
            <p:nvPr/>
          </p:nvSpPr>
          <p:spPr bwMode="auto">
            <a:xfrm>
              <a:off x="2339752" y="5589240"/>
              <a:ext cx="1015234" cy="34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RS-232</a:t>
              </a:r>
              <a:endParaRPr kumimoji="0" lang="de-DE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" name="Pfeil nach links und rechts 212"/>
            <p:cNvSpPr/>
            <p:nvPr/>
          </p:nvSpPr>
          <p:spPr>
            <a:xfrm>
              <a:off x="755576" y="3429000"/>
              <a:ext cx="360040" cy="144016"/>
            </a:xfrm>
            <a:prstGeom prst="left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Nach oben gebogener Pfeil 217"/>
            <p:cNvSpPr/>
            <p:nvPr/>
          </p:nvSpPr>
          <p:spPr>
            <a:xfrm flipV="1">
              <a:off x="738000" y="1484784"/>
              <a:ext cx="4222800" cy="1080120"/>
            </a:xfrm>
            <a:prstGeom prst="bentUpArrow">
              <a:avLst>
                <a:gd name="adj1" fmla="val 12086"/>
                <a:gd name="adj2" fmla="val 9576"/>
                <a:gd name="adj3" fmla="val 11369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Pfeil nach unten 218"/>
            <p:cNvSpPr/>
            <p:nvPr/>
          </p:nvSpPr>
          <p:spPr>
            <a:xfrm>
              <a:off x="684000" y="1484784"/>
              <a:ext cx="216024" cy="3672408"/>
            </a:xfrm>
            <a:prstGeom prst="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2" name="Pfeil nach links und oben 221"/>
            <p:cNvSpPr/>
            <p:nvPr/>
          </p:nvSpPr>
          <p:spPr>
            <a:xfrm rot="16200000" flipV="1">
              <a:off x="4734018" y="4527122"/>
              <a:ext cx="396044" cy="864096"/>
            </a:xfrm>
            <a:prstGeom prst="leftUp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0" name="Gerade Verbindung mit Pfeil 179"/>
            <p:cNvCxnSpPr/>
            <p:nvPr/>
          </p:nvCxnSpPr>
          <p:spPr>
            <a:xfrm flipH="1">
              <a:off x="5364088" y="2924944"/>
              <a:ext cx="256117" cy="184137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Gerade Verbindung mit Pfeil 181"/>
            <p:cNvCxnSpPr/>
            <p:nvPr/>
          </p:nvCxnSpPr>
          <p:spPr>
            <a:xfrm flipH="1">
              <a:off x="5292080" y="2924944"/>
              <a:ext cx="328808" cy="72008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Gerade Verbindung mit Pfeil 183"/>
            <p:cNvCxnSpPr/>
            <p:nvPr/>
          </p:nvCxnSpPr>
          <p:spPr>
            <a:xfrm flipH="1">
              <a:off x="5436096" y="2924944"/>
              <a:ext cx="184792" cy="269400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Text Box 303"/>
            <p:cNvSpPr txBox="1">
              <a:spLocks noChangeArrowheads="1"/>
            </p:cNvSpPr>
            <p:nvPr/>
          </p:nvSpPr>
          <p:spPr bwMode="auto">
            <a:xfrm>
              <a:off x="3236830" y="2276872"/>
              <a:ext cx="108012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3320" tIns="7992" rIns="13320" bIns="799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ko-KR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Wedged</a:t>
              </a:r>
              <a:r>
                <a:rPr kumimoji="0" lang="en-GB" altLang="ko-KR" sz="1000" b="1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GB" altLang="ko-KR" sz="1000" b="1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Times New Roman" pitchFamily="18" charset="0"/>
                  <a:cs typeface="Arial" pitchFamily="34" charset="0"/>
                </a:rPr>
                <a:t>window</a:t>
              </a:r>
              <a:endParaRPr kumimoji="0" lang="en-GB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Flussdiagramm: Manuelle Eingabe 113"/>
            <p:cNvSpPr/>
            <p:nvPr/>
          </p:nvSpPr>
          <p:spPr>
            <a:xfrm rot="13258689">
              <a:off x="3622707" y="2655255"/>
              <a:ext cx="515754" cy="136152"/>
            </a:xfrm>
            <a:prstGeom prst="flowChartManualInpu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6" name="Rectangle 3"/>
          <p:cNvSpPr>
            <a:spLocks noChangeArrowheads="1"/>
          </p:cNvSpPr>
          <p:nvPr/>
        </p:nvSpPr>
        <p:spPr bwMode="auto">
          <a:xfrm>
            <a:off x="467544" y="404664"/>
            <a:ext cx="8136904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82D6"/>
              </a:buClr>
              <a:buFont typeface="Wingdings" pitchFamily="2" charset="2"/>
              <a:buChar char="§"/>
            </a:pPr>
            <a:r>
              <a:rPr lang="de-D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Setup </a:t>
            </a:r>
            <a:r>
              <a:rPr lang="de-D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de-D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bandpass</a:t>
            </a:r>
            <a:r>
              <a:rPr lang="de-D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</a:t>
            </a:r>
            <a:r>
              <a:rPr lang="de-D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wavelength</a:t>
            </a:r>
            <a:r>
              <a:rPr lang="de-D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characterisation</a:t>
            </a:r>
            <a:r>
              <a:rPr lang="de-D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Brewer </a:t>
            </a:r>
            <a:r>
              <a:rPr lang="de-D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</a:t>
            </a:r>
            <a:r>
              <a:rPr lang="de-D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PTB</a:t>
            </a:r>
            <a:endParaRPr lang="de-DE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Bildschirmpräsentation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Physikalisch Technische Bundesanstalt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Saulius Nevas</dc:creator>
  <cp:lastModifiedBy>Saulius Nevas</cp:lastModifiedBy>
  <cp:revision>31</cp:revision>
  <dcterms:created xsi:type="dcterms:W3CDTF">2016-05-09T12:29:29Z</dcterms:created>
  <dcterms:modified xsi:type="dcterms:W3CDTF">2016-05-09T14:38:00Z</dcterms:modified>
</cp:coreProperties>
</file>