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16.wmf"/><Relationship Id="rId5" Type="http://schemas.openxmlformats.org/officeDocument/2006/relationships/image" Target="../media/image4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16.wmf"/><Relationship Id="rId5" Type="http://schemas.openxmlformats.org/officeDocument/2006/relationships/image" Target="../media/image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4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8.wmf"/><Relationship Id="rId7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4.wmf"/><Relationship Id="rId7" Type="http://schemas.openxmlformats.org/officeDocument/2006/relationships/image" Target="../media/image3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8.wmf"/><Relationship Id="rId7" Type="http://schemas.openxmlformats.org/officeDocument/2006/relationships/image" Target="../media/image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7.wmf"/><Relationship Id="rId7" Type="http://schemas.openxmlformats.org/officeDocument/2006/relationships/image" Target="../media/image24.wmf"/><Relationship Id="rId2" Type="http://schemas.openxmlformats.org/officeDocument/2006/relationships/image" Target="../media/image16.wmf"/><Relationship Id="rId1" Type="http://schemas.openxmlformats.org/officeDocument/2006/relationships/image" Target="../media/image22.wmf"/><Relationship Id="rId6" Type="http://schemas.openxmlformats.org/officeDocument/2006/relationships/image" Target="../media/image23.wmf"/><Relationship Id="rId5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5.wmf"/><Relationship Id="rId7" Type="http://schemas.openxmlformats.org/officeDocument/2006/relationships/image" Target="../media/image16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28.wmf"/><Relationship Id="rId5" Type="http://schemas.openxmlformats.org/officeDocument/2006/relationships/image" Target="../media/image26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31.wmf"/><Relationship Id="rId7" Type="http://schemas.openxmlformats.org/officeDocument/2006/relationships/image" Target="../media/image27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34.wmf"/><Relationship Id="rId4" Type="http://schemas.openxmlformats.org/officeDocument/2006/relationships/image" Target="../media/image32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16.wmf"/><Relationship Id="rId11" Type="http://schemas.openxmlformats.org/officeDocument/2006/relationships/image" Target="../media/image47.wmf"/><Relationship Id="rId5" Type="http://schemas.openxmlformats.org/officeDocument/2006/relationships/image" Target="../media/image4.wmf"/><Relationship Id="rId10" Type="http://schemas.openxmlformats.org/officeDocument/2006/relationships/image" Target="../media/image46.wmf"/><Relationship Id="rId4" Type="http://schemas.openxmlformats.org/officeDocument/2006/relationships/image" Target="../media/image42.wmf"/><Relationship Id="rId9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4F1E2B-3BB0-415A-B340-6B0D02D57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8ABFBE-D7A1-4337-BB4B-E4730D08F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DC1010-8070-4602-B4B3-28DBE41BB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9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E5825A-6765-4A20-9D94-5020B1B78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7D7DD4-5682-4C97-87BC-525132AD9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727988-C71B-49CC-9663-DEA6650918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7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329DF6-C08A-4B2D-92C7-3F0521027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2DB7BD-9743-4F50-8359-DBFC6BB6F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2FAEF-8F6A-4B05-AAEF-23E214B0FC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38DA0-2763-49DF-A9A7-1EEF7F488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4FC133-CD5C-49DF-B1F7-D8F4E0D66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4D48AB-6467-482F-AE31-1654EBDE2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5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75438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98FCAA-10AD-40A7-A214-91225B8AC9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DFE2F0-DAD3-47CB-A847-DC5C4BA97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5BEDBA-26C6-4DC9-B2BC-3F1CAE8455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8B3BF0-1B43-4240-A070-745566BE3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F3C3B9B-52E4-4785-9BBB-7FCC4EB45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B6EC493-08FA-4787-80B4-653382990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3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224E03-F76C-44BE-AA34-5BCD29F089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C951AE-3E16-4A3C-8175-AD665E01F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BA7DE2-2BC0-4B44-91C9-B9A58DC0D9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2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5B5B8E-A34A-4244-A216-D9306E0FDE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20F159-36AE-49E8-8D08-EC811C389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015ECF-F50C-482A-B2A3-8AB3C07A5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4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6E3A0-2BB5-46B2-B268-42BD8238B0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2F0AB-A7D5-465D-83BF-1835D2C955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DE35E-8375-4AEC-ACA5-57C4DB34A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2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130628-EE9B-4933-8D96-42D988067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E27D54-9685-4FD7-B80E-E7FBFF97A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7FCD4A-4691-4E4B-A5B2-862871698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187FF9-6420-4864-8761-605F99376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F5A4B0-F0CB-4135-95DB-18F1E4CFE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759660-43B4-4748-B6D7-9AF5F11D3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8CECE2B-3F36-452B-A781-E6EC8E55E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365FDD-8D4C-41EE-8C4E-11BAE3839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856BAC-5207-4D1E-8935-D25CCB088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6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96F4F-E27B-4F21-82CB-C5E920A4F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9386A-316A-4AB2-8FF8-C5B7BB5D7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92C79-9853-43E0-BEFD-A5EED4F70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74C54-B40D-4C88-9180-A74C3544FF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E0FC1-2BB5-45F5-912C-4C2D3499E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37498-E401-4D70-9AFC-2602B8D26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72000"/>
              </a:schemeClr>
            </a:gs>
            <a:gs pos="26000">
              <a:schemeClr val="accent1">
                <a:lumMod val="20000"/>
                <a:lumOff val="80000"/>
                <a:alpha val="58000"/>
              </a:schemeClr>
            </a:gs>
            <a:gs pos="100000">
              <a:srgbClr val="A3FFE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2145844-AD2E-41FE-825D-5F8929EC5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04F421-F1EB-4681-8993-C7017CA2D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A4EEF55-5507-44FD-A3E6-668DB86A7D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C4CE50-EF8E-41A3-9CF2-91999B541961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36775B2-8248-4D5D-B120-82AA07D9AE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24343B6F-040B-44F4-9451-485890CBD0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60D379-2F15-4746-B133-2C7A555BE4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Rectangl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57B5D5-0691-46F9-BFE7-DB02E789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E59BDD-42B7-4BC3-B56F-7783814F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86B2C74-6E0B-46B5-AA23-E0A39B21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71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59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0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27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7.wmf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16.wmf"/><Relationship Id="rId22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5597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63713" y="4294188"/>
          <a:ext cx="865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3" imgW="393529" imgH="228501" progId="Equation.3">
                  <p:embed/>
                </p:oleObj>
              </mc:Choice>
              <mc:Fallback>
                <p:oleObj name="公式" r:id="rId3" imgW="393529" imgH="228501" progId="Equation.3">
                  <p:embed/>
                  <p:pic>
                    <p:nvPicPr>
                      <p:cNvPr id="835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4188"/>
                        <a:ext cx="8651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9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59113" y="4868863"/>
          <a:ext cx="3168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5" imgW="1574800" imgH="393700" progId="Equation.3">
                  <p:embed/>
                </p:oleObj>
              </mc:Choice>
              <mc:Fallback>
                <p:oleObj name="公式" r:id="rId5" imgW="1574800" imgH="393700" progId="Equation.3">
                  <p:embed/>
                  <p:pic>
                    <p:nvPicPr>
                      <p:cNvPr id="835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8863"/>
                        <a:ext cx="3168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2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79600" y="490855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7" imgW="1765300" imgH="393700" progId="Equation.3">
                  <p:embed/>
                </p:oleObj>
              </mc:Choice>
              <mc:Fallback>
                <p:oleObj name="公式" r:id="rId7" imgW="1765300" imgH="393700" progId="Equation.3">
                  <p:embed/>
                  <p:pic>
                    <p:nvPicPr>
                      <p:cNvPr id="835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90855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399D9-5953-45FA-A789-BE5776D3159F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619250" y="69215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楷体" panose="02010609060101010101" pitchFamily="49" charset="-122"/>
              </a:rPr>
              <a:t>5.2  </a:t>
            </a:r>
            <a:r>
              <a:rPr lang="zh-CN" altLang="en-US">
                <a:latin typeface="楷体" panose="02010609060101010101" pitchFamily="49" charset="-122"/>
              </a:rPr>
              <a:t>贝塞尔函数的递推公式</a:t>
            </a: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1116013" y="1412875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不同阶的贝塞尔函数之间有一定的联系，</a:t>
            </a:r>
          </a:p>
        </p:txBody>
      </p:sp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7380288" y="14128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本节</a:t>
            </a:r>
          </a:p>
        </p:txBody>
      </p:sp>
      <p:sp>
        <p:nvSpPr>
          <p:cNvPr id="835591" name="Text Box 7"/>
          <p:cNvSpPr txBox="1">
            <a:spLocks noChangeArrowheads="1"/>
          </p:cNvSpPr>
          <p:nvPr/>
        </p:nvSpPr>
        <p:spPr bwMode="auto">
          <a:xfrm>
            <a:off x="827088" y="1916113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来建立反映这种联系的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835592" name="Object 8"/>
          <p:cNvGraphicFramePr>
            <a:graphicFrameLocks noChangeAspect="1"/>
          </p:cNvGraphicFramePr>
          <p:nvPr/>
        </p:nvGraphicFramePr>
        <p:xfrm>
          <a:off x="1908175" y="2420938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9" imgW="2387600" imgH="457200" progId="Equation.3">
                  <p:embed/>
                </p:oleObj>
              </mc:Choice>
              <mc:Fallback>
                <p:oleObj name="公式" r:id="rId9" imgW="2387600" imgH="457200" progId="Equation.3">
                  <p:embed/>
                  <p:pic>
                    <p:nvPicPr>
                      <p:cNvPr id="835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20938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3" name="Text Box 9"/>
          <p:cNvSpPr txBox="1">
            <a:spLocks noChangeArrowheads="1"/>
          </p:cNvSpPr>
          <p:nvPr/>
        </p:nvSpPr>
        <p:spPr bwMode="auto">
          <a:xfrm>
            <a:off x="7091363" y="256381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835595" name="Object 11"/>
          <p:cNvGraphicFramePr>
            <a:graphicFrameLocks noChangeAspect="1"/>
          </p:cNvGraphicFramePr>
          <p:nvPr/>
        </p:nvGraphicFramePr>
        <p:xfrm>
          <a:off x="2411413" y="3357563"/>
          <a:ext cx="4032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11" imgW="1916868" imgH="406224" progId="Equation.3">
                  <p:embed/>
                </p:oleObj>
              </mc:Choice>
              <mc:Fallback>
                <p:oleObj name="公式" r:id="rId11" imgW="1916868" imgH="406224" progId="Equation.3">
                  <p:embed/>
                  <p:pic>
                    <p:nvPicPr>
                      <p:cNvPr id="835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57563"/>
                        <a:ext cx="4032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6" name="Text Box 12"/>
          <p:cNvSpPr txBox="1">
            <a:spLocks noChangeArrowheads="1"/>
          </p:cNvSpPr>
          <p:nvPr/>
        </p:nvSpPr>
        <p:spPr bwMode="auto">
          <a:xfrm>
            <a:off x="7164388" y="3502025"/>
            <a:ext cx="1008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(21)</a:t>
            </a:r>
          </a:p>
        </p:txBody>
      </p:sp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1331913" y="422116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</a:p>
        </p:txBody>
      </p:sp>
      <p:sp>
        <p:nvSpPr>
          <p:cNvPr id="835610" name="Text Box 26"/>
          <p:cNvSpPr txBox="1">
            <a:spLocks noChangeArrowheads="1"/>
          </p:cNvSpPr>
          <p:nvPr/>
        </p:nvSpPr>
        <p:spPr bwMode="auto">
          <a:xfrm>
            <a:off x="2555875" y="4221163"/>
            <a:ext cx="576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的表达式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可推出下列两个基本</a:t>
            </a:r>
          </a:p>
        </p:txBody>
      </p:sp>
      <p:sp>
        <p:nvSpPr>
          <p:cNvPr id="835611" name="Text Box 27"/>
          <p:cNvSpPr txBox="1">
            <a:spLocks noChangeArrowheads="1"/>
          </p:cNvSpPr>
          <p:nvPr/>
        </p:nvSpPr>
        <p:spPr bwMode="auto">
          <a:xfrm>
            <a:off x="827088" y="47244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</a:rPr>
              <a:t>：</a:t>
            </a:r>
          </a:p>
        </p:txBody>
      </p:sp>
      <p:sp>
        <p:nvSpPr>
          <p:cNvPr id="835613" name="Text Box 29"/>
          <p:cNvSpPr txBox="1">
            <a:spLocks noChangeArrowheads="1"/>
          </p:cNvSpPr>
          <p:nvPr/>
        </p:nvSpPr>
        <p:spPr bwMode="auto">
          <a:xfrm>
            <a:off x="7164388" y="50133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7164388" y="573405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</p:spTree>
    <p:extLst>
      <p:ext uri="{BB962C8B-B14F-4D97-AF65-F5344CB8AC3E}">
        <p14:creationId xmlns:p14="http://schemas.microsoft.com/office/powerpoint/2010/main" val="1374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3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3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9" grpId="0"/>
      <p:bldP spid="835590" grpId="0"/>
      <p:bldP spid="835591" grpId="0"/>
      <p:bldP spid="835593" grpId="0"/>
      <p:bldP spid="835596" grpId="0"/>
      <p:bldP spid="835609" grpId="0"/>
      <p:bldP spid="835610" grpId="0"/>
      <p:bldP spid="835611" grpId="0"/>
      <p:bldP spid="835613" grpId="0"/>
      <p:bldP spid="8356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4264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35200" y="274955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公式" r:id="rId3" imgW="1054100" imgH="444500" progId="Equation.3">
                  <p:embed/>
                </p:oleObj>
              </mc:Choice>
              <mc:Fallback>
                <p:oleObj name="公式" r:id="rId3" imgW="1054100" imgH="444500" progId="Equation.3">
                  <p:embed/>
                  <p:pic>
                    <p:nvPicPr>
                      <p:cNvPr id="864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749550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6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3350" y="4598988"/>
          <a:ext cx="33845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5" imgW="1574800" imgH="393700" progId="Equation.3">
                  <p:embed/>
                </p:oleObj>
              </mc:Choice>
              <mc:Fallback>
                <p:oleObj name="公式" r:id="rId5" imgW="1574800" imgH="393700" progId="Equation.3">
                  <p:embed/>
                  <p:pic>
                    <p:nvPicPr>
                      <p:cNvPr id="8642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98988"/>
                        <a:ext cx="33845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16463" y="4581525"/>
          <a:ext cx="2879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7" imgW="1511300" imgH="444500" progId="Equation.3">
                  <p:embed/>
                </p:oleObj>
              </mc:Choice>
              <mc:Fallback>
                <p:oleObj name="公式" r:id="rId7" imgW="1511300" imgH="444500" progId="Equation.3">
                  <p:embed/>
                  <p:pic>
                    <p:nvPicPr>
                      <p:cNvPr id="8642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81525"/>
                        <a:ext cx="2879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72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04938" y="5445125"/>
          <a:ext cx="323691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9" imgW="1638300" imgH="457200" progId="Equation.3">
                  <p:embed/>
                </p:oleObj>
              </mc:Choice>
              <mc:Fallback>
                <p:oleObj name="公式" r:id="rId9" imgW="1638300" imgH="457200" progId="Equation.3">
                  <p:embed/>
                  <p:pic>
                    <p:nvPicPr>
                      <p:cNvPr id="8642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445125"/>
                        <a:ext cx="323691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D9EA9-7B7E-498A-A3EA-A208691FE423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/>
          </a:p>
        </p:txBody>
      </p:sp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1835150" y="620713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11" imgW="2387600" imgH="457200" progId="Equation.3">
                  <p:embed/>
                </p:oleObj>
              </mc:Choice>
              <mc:Fallback>
                <p:oleObj name="公式" r:id="rId11" imgW="2387600" imgH="457200" progId="Equation.3">
                  <p:embed/>
                  <p:pic>
                    <p:nvPicPr>
                      <p:cNvPr id="450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7018338" y="763588"/>
            <a:ext cx="1009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45061" name="Object 6"/>
          <p:cNvGraphicFramePr>
            <a:graphicFrameLocks noChangeAspect="1"/>
          </p:cNvGraphicFramePr>
          <p:nvPr/>
        </p:nvGraphicFramePr>
        <p:xfrm>
          <a:off x="2411413" y="1484313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13" imgW="1803400" imgH="393700" progId="Equation.3">
                  <p:embed/>
                </p:oleObj>
              </mc:Choice>
              <mc:Fallback>
                <p:oleObj name="公式" r:id="rId13" imgW="1803400" imgH="393700" progId="Equation.3">
                  <p:embed/>
                  <p:pic>
                    <p:nvPicPr>
                      <p:cNvPr id="450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7019925" y="148431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graphicFrame>
        <p:nvGraphicFramePr>
          <p:cNvPr id="864284" name="Object 28"/>
          <p:cNvGraphicFramePr>
            <a:graphicFrameLocks noChangeAspect="1"/>
          </p:cNvGraphicFramePr>
          <p:nvPr/>
        </p:nvGraphicFramePr>
        <p:xfrm>
          <a:off x="1619250" y="2349500"/>
          <a:ext cx="35290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15" imgW="1943100" imgH="457200" progId="Equation.3">
                  <p:embed/>
                </p:oleObj>
              </mc:Choice>
              <mc:Fallback>
                <p:oleObj name="公式" r:id="rId15" imgW="1943100" imgH="457200" progId="Equation.3">
                  <p:embed/>
                  <p:pic>
                    <p:nvPicPr>
                      <p:cNvPr id="8642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35290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85" name="Object 29"/>
          <p:cNvGraphicFramePr>
            <a:graphicFrameLocks noChangeAspect="1"/>
          </p:cNvGraphicFramePr>
          <p:nvPr/>
        </p:nvGraphicFramePr>
        <p:xfrm>
          <a:off x="5111750" y="2349500"/>
          <a:ext cx="14414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17" imgW="774364" imgH="444307" progId="Equation.3">
                  <p:embed/>
                </p:oleObj>
              </mc:Choice>
              <mc:Fallback>
                <p:oleObj name="公式" r:id="rId17" imgW="774364" imgH="444307" progId="Equation.3">
                  <p:embed/>
                  <p:pic>
                    <p:nvPicPr>
                      <p:cNvPr id="8642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349500"/>
                        <a:ext cx="14414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30"/>
          <p:cNvSpPr txBox="1">
            <a:spLocks noChangeArrowheads="1"/>
          </p:cNvSpPr>
          <p:nvPr/>
        </p:nvSpPr>
        <p:spPr bwMode="auto">
          <a:xfrm>
            <a:off x="827088" y="19891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从而</a:t>
            </a:r>
          </a:p>
        </p:txBody>
      </p:sp>
      <p:sp>
        <p:nvSpPr>
          <p:cNvPr id="864287" name="Text Box 31"/>
          <p:cNvSpPr txBox="1">
            <a:spLocks noChangeArrowheads="1"/>
          </p:cNvSpPr>
          <p:nvPr/>
        </p:nvSpPr>
        <p:spPr bwMode="auto">
          <a:xfrm>
            <a:off x="7019925" y="24939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(30)</a:t>
            </a:r>
          </a:p>
        </p:txBody>
      </p:sp>
      <p:sp>
        <p:nvSpPr>
          <p:cNvPr id="864288" name="Text Box 32"/>
          <p:cNvSpPr txBox="1">
            <a:spLocks noChangeArrowheads="1"/>
          </p:cNvSpPr>
          <p:nvPr/>
        </p:nvSpPr>
        <p:spPr bwMode="auto">
          <a:xfrm>
            <a:off x="827088" y="32131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同样可得</a:t>
            </a:r>
          </a:p>
        </p:txBody>
      </p:sp>
      <p:sp>
        <p:nvSpPr>
          <p:cNvPr id="864289" name="Text Box 33"/>
          <p:cNvSpPr txBox="1">
            <a:spLocks noChangeArrowheads="1"/>
          </p:cNvSpPr>
          <p:nvPr/>
        </p:nvSpPr>
        <p:spPr bwMode="auto">
          <a:xfrm>
            <a:off x="7019925" y="350043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(31)</a:t>
            </a:r>
          </a:p>
        </p:txBody>
      </p:sp>
      <p:sp>
        <p:nvSpPr>
          <p:cNvPr id="864290" name="Text Box 34"/>
          <p:cNvSpPr txBox="1">
            <a:spLocks noChangeArrowheads="1"/>
          </p:cNvSpPr>
          <p:nvPr/>
        </p:nvSpPr>
        <p:spPr bwMode="auto">
          <a:xfrm>
            <a:off x="755650" y="414972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应用公式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得</a:t>
            </a:r>
          </a:p>
        </p:txBody>
      </p:sp>
      <p:sp>
        <p:nvSpPr>
          <p:cNvPr id="864291" name="Line 35"/>
          <p:cNvSpPr>
            <a:spLocks noChangeShapeType="1"/>
          </p:cNvSpPr>
          <p:nvPr/>
        </p:nvSpPr>
        <p:spPr bwMode="auto">
          <a:xfrm>
            <a:off x="3059113" y="3213100"/>
            <a:ext cx="20891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4292" name="Line 36"/>
          <p:cNvSpPr>
            <a:spLocks noChangeShapeType="1"/>
          </p:cNvSpPr>
          <p:nvPr/>
        </p:nvSpPr>
        <p:spPr bwMode="auto">
          <a:xfrm>
            <a:off x="5940425" y="3141663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6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6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6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6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87" grpId="0"/>
      <p:bldP spid="864288" grpId="0"/>
      <p:bldP spid="864289" grpId="0"/>
      <p:bldP spid="864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91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2268538" y="2420938"/>
          <a:ext cx="4318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公式" r:id="rId3" imgW="2032000" imgH="457200" progId="Equation.3">
                  <p:embed/>
                </p:oleObj>
              </mc:Choice>
              <mc:Fallback>
                <p:oleObj name="公式" r:id="rId3" imgW="2032000" imgH="457200" progId="Equation.3">
                  <p:embed/>
                  <p:pic>
                    <p:nvPicPr>
                      <p:cNvPr id="4609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20938"/>
                        <a:ext cx="4318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18DCA-55A2-4919-89D8-5DD459AE95F4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/>
          </a:p>
        </p:txBody>
      </p:sp>
      <p:graphicFrame>
        <p:nvGraphicFramePr>
          <p:cNvPr id="869389" name="Object 13"/>
          <p:cNvGraphicFramePr>
            <a:graphicFrameLocks noChangeAspect="1"/>
          </p:cNvGraphicFramePr>
          <p:nvPr/>
        </p:nvGraphicFramePr>
        <p:xfrm>
          <a:off x="971550" y="4076700"/>
          <a:ext cx="32400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5" imgW="1625600" imgH="393700" progId="Equation.3">
                  <p:embed/>
                </p:oleObj>
              </mc:Choice>
              <mc:Fallback>
                <p:oleObj name="公式" r:id="rId5" imgW="1625600" imgH="393700" progId="Equation.3">
                  <p:embed/>
                  <p:pic>
                    <p:nvPicPr>
                      <p:cNvPr id="869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32400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0" name="Object 14"/>
          <p:cNvGraphicFramePr>
            <a:graphicFrameLocks noChangeAspect="1"/>
          </p:cNvGraphicFramePr>
          <p:nvPr/>
        </p:nvGraphicFramePr>
        <p:xfrm>
          <a:off x="4140200" y="4076700"/>
          <a:ext cx="28082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公式" r:id="rId7" imgW="1511300" imgH="444500" progId="Equation.3">
                  <p:embed/>
                </p:oleObj>
              </mc:Choice>
              <mc:Fallback>
                <p:oleObj name="公式" r:id="rId7" imgW="1511300" imgH="444500" progId="Equation.3">
                  <p:embed/>
                  <p:pic>
                    <p:nvPicPr>
                      <p:cNvPr id="8693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076700"/>
                        <a:ext cx="28082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1" name="Object 15"/>
          <p:cNvGraphicFramePr>
            <a:graphicFrameLocks noChangeAspect="1"/>
          </p:cNvGraphicFramePr>
          <p:nvPr/>
        </p:nvGraphicFramePr>
        <p:xfrm>
          <a:off x="1835150" y="5084763"/>
          <a:ext cx="30241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公式" r:id="rId9" imgW="1574800" imgH="457200" progId="Equation.3">
                  <p:embed/>
                </p:oleObj>
              </mc:Choice>
              <mc:Fallback>
                <p:oleObj name="公式" r:id="rId9" imgW="1574800" imgH="457200" progId="Equation.3">
                  <p:embed/>
                  <p:pic>
                    <p:nvPicPr>
                      <p:cNvPr id="8693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84763"/>
                        <a:ext cx="30241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1835150" y="620713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11" imgW="2387600" imgH="457200" progId="Equation.3">
                  <p:embed/>
                </p:oleObj>
              </mc:Choice>
              <mc:Fallback>
                <p:oleObj name="公式" r:id="rId11" imgW="2387600" imgH="457200" progId="Equation.3">
                  <p:embed/>
                  <p:pic>
                    <p:nvPicPr>
                      <p:cNvPr id="460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17"/>
          <p:cNvSpPr txBox="1">
            <a:spLocks noChangeArrowheads="1"/>
          </p:cNvSpPr>
          <p:nvPr/>
        </p:nvSpPr>
        <p:spPr bwMode="auto">
          <a:xfrm>
            <a:off x="7018338" y="763588"/>
            <a:ext cx="1009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46088" name="Object 18"/>
          <p:cNvGraphicFramePr>
            <a:graphicFrameLocks noChangeAspect="1"/>
          </p:cNvGraphicFramePr>
          <p:nvPr/>
        </p:nvGraphicFramePr>
        <p:xfrm>
          <a:off x="2411413" y="1484313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13" imgW="1803400" imgH="393700" progId="Equation.3">
                  <p:embed/>
                </p:oleObj>
              </mc:Choice>
              <mc:Fallback>
                <p:oleObj name="公式" r:id="rId13" imgW="1803400" imgH="393700" progId="Equation.3">
                  <p:embed/>
                  <p:pic>
                    <p:nvPicPr>
                      <p:cNvPr id="4608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9"/>
          <p:cNvSpPr txBox="1">
            <a:spLocks noChangeArrowheads="1"/>
          </p:cNvSpPr>
          <p:nvPr/>
        </p:nvSpPr>
        <p:spPr bwMode="auto">
          <a:xfrm>
            <a:off x="7092950" y="14859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869396" name="Text Box 20"/>
          <p:cNvSpPr txBox="1">
            <a:spLocks noChangeArrowheads="1"/>
          </p:cNvSpPr>
          <p:nvPr/>
        </p:nvSpPr>
        <p:spPr bwMode="auto">
          <a:xfrm>
            <a:off x="611188" y="3500438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同理，应用公式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26655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9" name="Object 2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0" y="692150"/>
          <a:ext cx="21605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公式" r:id="rId3" imgW="1054100" imgH="444500" progId="Equation.3">
                  <p:embed/>
                </p:oleObj>
              </mc:Choice>
              <mc:Fallback>
                <p:oleObj name="公式" r:id="rId3" imgW="1054100" imgH="444500" progId="Equation.3">
                  <p:embed/>
                  <p:pic>
                    <p:nvPicPr>
                      <p:cNvPr id="4710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92150"/>
                        <a:ext cx="21605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8175" y="1773238"/>
          <a:ext cx="40338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公式" r:id="rId5" imgW="2032000" imgH="457200" progId="Equation.3">
                  <p:embed/>
                </p:oleObj>
              </mc:Choice>
              <mc:Fallback>
                <p:oleObj name="公式" r:id="rId5" imgW="2032000" imgH="457200" progId="Equation.3">
                  <p:embed/>
                  <p:pic>
                    <p:nvPicPr>
                      <p:cNvPr id="471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73238"/>
                        <a:ext cx="40338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9763" y="2781300"/>
          <a:ext cx="41021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公式" r:id="rId7" imgW="2019300" imgH="457200" progId="Equation.3">
                  <p:embed/>
                </p:oleObj>
              </mc:Choice>
              <mc:Fallback>
                <p:oleObj name="公式" r:id="rId7" imgW="2019300" imgH="457200" progId="Equation.3">
                  <p:embed/>
                  <p:pic>
                    <p:nvPicPr>
                      <p:cNvPr id="471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781300"/>
                        <a:ext cx="41021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3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19250" y="692150"/>
          <a:ext cx="2159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公式" r:id="rId9" imgW="977476" imgH="444307" progId="Equation.3">
                  <p:embed/>
                </p:oleObj>
              </mc:Choice>
              <mc:Fallback>
                <p:oleObj name="公式" r:id="rId9" imgW="977476" imgH="444307" progId="Equation.3">
                  <p:embed/>
                  <p:pic>
                    <p:nvPicPr>
                      <p:cNvPr id="4711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92150"/>
                        <a:ext cx="2159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55AB54-E52D-4BB4-8D3A-1CBA6E9F0613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/>
          </a:p>
        </p:txBody>
      </p:sp>
      <p:graphicFrame>
        <p:nvGraphicFramePr>
          <p:cNvPr id="875524" name="Object 4"/>
          <p:cNvGraphicFramePr>
            <a:graphicFrameLocks noChangeAspect="1"/>
          </p:cNvGraphicFramePr>
          <p:nvPr/>
        </p:nvGraphicFramePr>
        <p:xfrm>
          <a:off x="1908175" y="4076700"/>
          <a:ext cx="48974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11" imgW="2387600" imgH="469900" progId="Equation.3">
                  <p:embed/>
                </p:oleObj>
              </mc:Choice>
              <mc:Fallback>
                <p:oleObj name="公式" r:id="rId11" imgW="2387600" imgH="469900" progId="Equation.3">
                  <p:embed/>
                  <p:pic>
                    <p:nvPicPr>
                      <p:cNvPr id="875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76700"/>
                        <a:ext cx="48974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25" name="Object 5"/>
          <p:cNvGraphicFramePr>
            <a:graphicFrameLocks noChangeAspect="1"/>
          </p:cNvGraphicFramePr>
          <p:nvPr/>
        </p:nvGraphicFramePr>
        <p:xfrm>
          <a:off x="1908175" y="5084763"/>
          <a:ext cx="46085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13" imgW="2108200" imgH="469900" progId="Equation.3">
                  <p:embed/>
                </p:oleObj>
              </mc:Choice>
              <mc:Fallback>
                <p:oleObj name="公式" r:id="rId13" imgW="2108200" imgH="469900" progId="Equation.3">
                  <p:embed/>
                  <p:pic>
                    <p:nvPicPr>
                      <p:cNvPr id="875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4763"/>
                        <a:ext cx="46085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11"/>
          <p:cNvSpPr txBox="1">
            <a:spLocks noChangeArrowheads="1"/>
          </p:cNvSpPr>
          <p:nvPr/>
        </p:nvSpPr>
        <p:spPr bwMode="auto">
          <a:xfrm>
            <a:off x="611188" y="364490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一般的，有</a:t>
            </a:r>
          </a:p>
        </p:txBody>
      </p:sp>
    </p:spTree>
    <p:extLst>
      <p:ext uri="{BB962C8B-B14F-4D97-AF65-F5344CB8AC3E}">
        <p14:creationId xmlns:p14="http://schemas.microsoft.com/office/powerpoint/2010/main" val="24818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6E671-ED7E-4210-B924-CCE1DB53D8E4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/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1979613" y="1341438"/>
          <a:ext cx="489743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公式" r:id="rId3" imgW="2387600" imgH="469900" progId="Equation.3">
                  <p:embed/>
                </p:oleObj>
              </mc:Choice>
              <mc:Fallback>
                <p:oleObj name="公式" r:id="rId3" imgW="2387600" imgH="469900" progId="Equation.3">
                  <p:embed/>
                  <p:pic>
                    <p:nvPicPr>
                      <p:cNvPr id="481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341438"/>
                        <a:ext cx="489743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1979613" y="2420938"/>
          <a:ext cx="44656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5" imgW="2108200" imgH="469900" progId="Equation.3">
                  <p:embed/>
                </p:oleObj>
              </mc:Choice>
              <mc:Fallback>
                <p:oleObj name="公式" r:id="rId5" imgW="2108200" imgH="469900" progId="Equation.3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44656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4" name="Object 6"/>
          <p:cNvGraphicFramePr>
            <a:graphicFrameLocks noChangeAspect="1"/>
          </p:cNvGraphicFramePr>
          <p:nvPr/>
        </p:nvGraphicFramePr>
        <p:xfrm>
          <a:off x="6948488" y="3213100"/>
          <a:ext cx="12969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7" imgW="622030" imgH="469696" progId="Equation.3">
                  <p:embed/>
                </p:oleObj>
              </mc:Choice>
              <mc:Fallback>
                <p:oleObj name="公式" r:id="rId7" imgW="622030" imgH="469696" progId="Equation.3">
                  <p:embed/>
                  <p:pic>
                    <p:nvPicPr>
                      <p:cNvPr id="882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213100"/>
                        <a:ext cx="12969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5" name="Object 7"/>
          <p:cNvGraphicFramePr>
            <a:graphicFrameLocks noChangeAspect="1"/>
          </p:cNvGraphicFramePr>
          <p:nvPr/>
        </p:nvGraphicFramePr>
        <p:xfrm>
          <a:off x="2339975" y="4005263"/>
          <a:ext cx="6302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9" imgW="342751" imgH="393529" progId="Equation.3">
                  <p:embed/>
                </p:oleObj>
              </mc:Choice>
              <mc:Fallback>
                <p:oleObj name="公式" r:id="rId9" imgW="342751" imgH="393529" progId="Equation.3">
                  <p:embed/>
                  <p:pic>
                    <p:nvPicPr>
                      <p:cNvPr id="882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05263"/>
                        <a:ext cx="6302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6" name="Object 8"/>
          <p:cNvGraphicFramePr>
            <a:graphicFrameLocks noChangeAspect="1"/>
          </p:cNvGraphicFramePr>
          <p:nvPr/>
        </p:nvGraphicFramePr>
        <p:xfrm>
          <a:off x="2484438" y="4870450"/>
          <a:ext cx="45370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11" imgW="2400300" imgH="482600" progId="Equation.3">
                  <p:embed/>
                </p:oleObj>
              </mc:Choice>
              <mc:Fallback>
                <p:oleObj name="公式" r:id="rId11" imgW="2400300" imgH="482600" progId="Equation.3">
                  <p:embed/>
                  <p:pic>
                    <p:nvPicPr>
                      <p:cNvPr id="8826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70450"/>
                        <a:ext cx="45370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7" name="Object 9"/>
          <p:cNvGraphicFramePr>
            <a:graphicFrameLocks noChangeAspect="1"/>
          </p:cNvGraphicFramePr>
          <p:nvPr/>
        </p:nvGraphicFramePr>
        <p:xfrm>
          <a:off x="4427538" y="4221163"/>
          <a:ext cx="431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13" imgW="164957" imgH="139579" progId="Equation.3">
                  <p:embed/>
                </p:oleObj>
              </mc:Choice>
              <mc:Fallback>
                <p:oleObj name="公式" r:id="rId13" imgW="164957" imgH="139579" progId="Equation.3">
                  <p:embed/>
                  <p:pic>
                    <p:nvPicPr>
                      <p:cNvPr id="8826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21163"/>
                        <a:ext cx="431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8" name="Text Box 10"/>
          <p:cNvSpPr txBox="1">
            <a:spLocks noChangeArrowheads="1"/>
          </p:cNvSpPr>
          <p:nvPr/>
        </p:nvSpPr>
        <p:spPr bwMode="auto">
          <a:xfrm>
            <a:off x="827088" y="3429000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这里为了方便起见，我们采用微分算子</a:t>
            </a:r>
          </a:p>
        </p:txBody>
      </p:sp>
      <p:sp>
        <p:nvSpPr>
          <p:cNvPr id="882699" name="Text Box 11"/>
          <p:cNvSpPr txBox="1">
            <a:spLocks noChangeArrowheads="1"/>
          </p:cNvSpPr>
          <p:nvPr/>
        </p:nvSpPr>
        <p:spPr bwMode="auto">
          <a:xfrm>
            <a:off x="755650" y="4078288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它是算子</a:t>
            </a:r>
          </a:p>
        </p:txBody>
      </p:sp>
      <p:sp>
        <p:nvSpPr>
          <p:cNvPr id="882700" name="Text Box 12"/>
          <p:cNvSpPr txBox="1">
            <a:spLocks noChangeArrowheads="1"/>
          </p:cNvSpPr>
          <p:nvPr/>
        </p:nvSpPr>
        <p:spPr bwMode="auto">
          <a:xfrm>
            <a:off x="2916238" y="407828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连续作用</a:t>
            </a:r>
          </a:p>
        </p:txBody>
      </p:sp>
      <p:sp>
        <p:nvSpPr>
          <p:cNvPr id="882701" name="Text Box 13"/>
          <p:cNvSpPr txBox="1">
            <a:spLocks noChangeArrowheads="1"/>
          </p:cNvSpPr>
          <p:nvPr/>
        </p:nvSpPr>
        <p:spPr bwMode="auto">
          <a:xfrm>
            <a:off x="4716463" y="4078288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次的缩写。例如</a:t>
            </a: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684213" y="83820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一般的，有</a:t>
            </a:r>
          </a:p>
        </p:txBody>
      </p:sp>
    </p:spTree>
    <p:extLst>
      <p:ext uri="{BB962C8B-B14F-4D97-AF65-F5344CB8AC3E}">
        <p14:creationId xmlns:p14="http://schemas.microsoft.com/office/powerpoint/2010/main" val="2944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8" grpId="0"/>
      <p:bldP spid="882699" grpId="0"/>
      <p:bldP spid="882700" grpId="0"/>
      <p:bldP spid="8827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70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76375" y="3016250"/>
          <a:ext cx="1727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公式" r:id="rId3" imgW="977476" imgH="393529" progId="Equation.3">
                  <p:embed/>
                </p:oleObj>
              </mc:Choice>
              <mc:Fallback>
                <p:oleObj name="公式" r:id="rId3" imgW="977476" imgH="393529" progId="Equation.3">
                  <p:embed/>
                  <p:pic>
                    <p:nvPicPr>
                      <p:cNvPr id="840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16250"/>
                        <a:ext cx="17272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17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16238" y="3933825"/>
          <a:ext cx="4722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5" imgW="2349500" imgH="457200" progId="Equation.3">
                  <p:embed/>
                </p:oleObj>
              </mc:Choice>
              <mc:Fallback>
                <p:oleObj name="公式" r:id="rId5" imgW="2349500" imgH="457200" progId="Equation.3">
                  <p:embed/>
                  <p:pic>
                    <p:nvPicPr>
                      <p:cNvPr id="840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3825"/>
                        <a:ext cx="4722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1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33725" y="2924175"/>
          <a:ext cx="39576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7" imgW="2171700" imgH="482600" progId="Equation.3">
                  <p:embed/>
                </p:oleObj>
              </mc:Choice>
              <mc:Fallback>
                <p:oleObj name="公式" r:id="rId7" imgW="2171700" imgH="482600" progId="Equation.3">
                  <p:embed/>
                  <p:pic>
                    <p:nvPicPr>
                      <p:cNvPr id="840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2924175"/>
                        <a:ext cx="39576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40" name="Object 3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987675" y="5300663"/>
          <a:ext cx="45862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9" imgW="2235200" imgH="457200" progId="Equation.3">
                  <p:embed/>
                </p:oleObj>
              </mc:Choice>
              <mc:Fallback>
                <p:oleObj name="公式" r:id="rId9" imgW="2235200" imgH="457200" progId="Equation.3">
                  <p:embed/>
                  <p:pic>
                    <p:nvPicPr>
                      <p:cNvPr id="8407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00663"/>
                        <a:ext cx="4586288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5A42F-5BEA-42DE-9473-ADFAEE7CF039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/>
          </a:p>
        </p:txBody>
      </p:sp>
      <p:graphicFrame>
        <p:nvGraphicFramePr>
          <p:cNvPr id="840729" name="Object 25"/>
          <p:cNvGraphicFramePr>
            <a:graphicFrameLocks noChangeAspect="1"/>
          </p:cNvGraphicFramePr>
          <p:nvPr/>
        </p:nvGraphicFramePr>
        <p:xfrm>
          <a:off x="5435600" y="2060575"/>
          <a:ext cx="7858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11" imgW="291973" imgH="228501" progId="Equation.3">
                  <p:embed/>
                </p:oleObj>
              </mc:Choice>
              <mc:Fallback>
                <p:oleObj name="公式" r:id="rId11" imgW="291973" imgH="228501" progId="Equation.3">
                  <p:embed/>
                  <p:pic>
                    <p:nvPicPr>
                      <p:cNvPr id="8407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7858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30" name="Object 26"/>
          <p:cNvGraphicFramePr>
            <a:graphicFrameLocks noChangeAspect="1"/>
          </p:cNvGraphicFramePr>
          <p:nvPr/>
        </p:nvGraphicFramePr>
        <p:xfrm>
          <a:off x="7237413" y="2133600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8407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2133600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27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15" imgW="1574800" imgH="393700" progId="Equation.3">
                  <p:embed/>
                </p:oleObj>
              </mc:Choice>
              <mc:Fallback>
                <p:oleObj name="公式" r:id="rId15" imgW="1574800" imgH="393700" progId="Equation.3">
                  <p:embed/>
                  <p:pic>
                    <p:nvPicPr>
                      <p:cNvPr id="3687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28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17" imgW="1765300" imgH="393700" progId="Equation.3">
                  <p:embed/>
                </p:oleObj>
              </mc:Choice>
              <mc:Fallback>
                <p:oleObj name="公式" r:id="rId17" imgW="1765300" imgH="393700" progId="Equation.3">
                  <p:embed/>
                  <p:pic>
                    <p:nvPicPr>
                      <p:cNvPr id="3687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29"/>
          <p:cNvSpPr txBox="1">
            <a:spLocks noChangeArrowheads="1"/>
          </p:cNvSpPr>
          <p:nvPr/>
        </p:nvSpPr>
        <p:spPr bwMode="auto">
          <a:xfrm>
            <a:off x="6805613" y="62071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6875" name="Text Box 30"/>
          <p:cNvSpPr txBox="1">
            <a:spLocks noChangeArrowheads="1"/>
          </p:cNvSpPr>
          <p:nvPr/>
        </p:nvSpPr>
        <p:spPr bwMode="auto">
          <a:xfrm>
            <a:off x="6805613" y="1341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840735" name="Text Box 31"/>
          <p:cNvSpPr txBox="1">
            <a:spLocks noChangeArrowheads="1"/>
          </p:cNvSpPr>
          <p:nvPr/>
        </p:nvSpPr>
        <p:spPr bwMode="auto">
          <a:xfrm>
            <a:off x="755650" y="2060575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事实上，在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式的两边乘上</a:t>
            </a:r>
          </a:p>
        </p:txBody>
      </p:sp>
      <p:sp>
        <p:nvSpPr>
          <p:cNvPr id="840736" name="Text Box 32"/>
          <p:cNvSpPr txBox="1">
            <a:spLocks noChangeArrowheads="1"/>
          </p:cNvSpPr>
          <p:nvPr/>
        </p:nvSpPr>
        <p:spPr bwMode="auto">
          <a:xfrm>
            <a:off x="6084888" y="2060575"/>
            <a:ext cx="1366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然后对</a:t>
            </a:r>
          </a:p>
        </p:txBody>
      </p:sp>
      <p:sp>
        <p:nvSpPr>
          <p:cNvPr id="840737" name="Text Box 33"/>
          <p:cNvSpPr txBox="1">
            <a:spLocks noChangeArrowheads="1"/>
          </p:cNvSpPr>
          <p:nvPr/>
        </p:nvSpPr>
        <p:spPr bwMode="auto">
          <a:xfrm>
            <a:off x="755650" y="25654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求导，得</a:t>
            </a:r>
          </a:p>
        </p:txBody>
      </p:sp>
      <p:graphicFrame>
        <p:nvGraphicFramePr>
          <p:cNvPr id="840743" name="Object 39"/>
          <p:cNvGraphicFramePr>
            <a:graphicFrameLocks noChangeAspect="1"/>
          </p:cNvGraphicFramePr>
          <p:nvPr/>
        </p:nvGraphicFramePr>
        <p:xfrm>
          <a:off x="1260475" y="4797425"/>
          <a:ext cx="302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19" imgW="1562100" imgH="203200" progId="Equation.3">
                  <p:embed/>
                </p:oleObj>
              </mc:Choice>
              <mc:Fallback>
                <p:oleObj name="公式" r:id="rId19" imgW="1562100" imgH="203200" progId="Equation.3">
                  <p:embed/>
                  <p:pic>
                    <p:nvPicPr>
                      <p:cNvPr id="84074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797425"/>
                        <a:ext cx="3021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44" name="Text Box 40"/>
          <p:cNvSpPr txBox="1">
            <a:spLocks noChangeArrowheads="1"/>
          </p:cNvSpPr>
          <p:nvPr/>
        </p:nvSpPr>
        <p:spPr bwMode="auto">
          <a:xfrm>
            <a:off x="755650" y="46529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令</a:t>
            </a:r>
          </a:p>
        </p:txBody>
      </p:sp>
      <p:sp>
        <p:nvSpPr>
          <p:cNvPr id="840745" name="Text Box 41"/>
          <p:cNvSpPr txBox="1">
            <a:spLocks noChangeArrowheads="1"/>
          </p:cNvSpPr>
          <p:nvPr/>
        </p:nvSpPr>
        <p:spPr bwMode="auto">
          <a:xfrm>
            <a:off x="4356100" y="47244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13763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4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35" grpId="0"/>
      <p:bldP spid="840736" grpId="0"/>
      <p:bldP spid="840737" grpId="0"/>
      <p:bldP spid="840744" grpId="0"/>
      <p:bldP spid="8407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04" name="Object 18"/>
          <p:cNvGraphicFramePr>
            <a:graphicFrameLocks noGrp="1" noChangeAspect="1"/>
          </p:cNvGraphicFramePr>
          <p:nvPr>
            <p:ph/>
          </p:nvPr>
        </p:nvGraphicFramePr>
        <p:xfrm>
          <a:off x="1476375" y="2997200"/>
          <a:ext cx="1727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3" imgW="977476" imgH="393529" progId="Equation.3">
                  <p:embed/>
                </p:oleObj>
              </mc:Choice>
              <mc:Fallback>
                <p:oleObj name="公式" r:id="rId3" imgW="977476" imgH="393529" progId="Equation.3">
                  <p:embed/>
                  <p:pic>
                    <p:nvPicPr>
                      <p:cNvPr id="3790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17272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B9BB3-CBD0-4F0B-BD89-AB27BD911EF5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/>
          </a:p>
        </p:txBody>
      </p:sp>
      <p:graphicFrame>
        <p:nvGraphicFramePr>
          <p:cNvPr id="881668" name="Object 4"/>
          <p:cNvGraphicFramePr>
            <a:graphicFrameLocks noChangeAspect="1"/>
          </p:cNvGraphicFramePr>
          <p:nvPr/>
        </p:nvGraphicFramePr>
        <p:xfrm>
          <a:off x="2987675" y="4076700"/>
          <a:ext cx="48942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5" imgW="2451100" imgH="457200" progId="Equation.3">
                  <p:embed/>
                </p:oleObj>
              </mc:Choice>
              <mc:Fallback>
                <p:oleObj name="公式" r:id="rId5" imgW="2451100" imgH="457200" progId="Equation.3">
                  <p:embed/>
                  <p:pic>
                    <p:nvPicPr>
                      <p:cNvPr id="881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48942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69" name="Object 5"/>
          <p:cNvGraphicFramePr>
            <a:graphicFrameLocks noChangeAspect="1"/>
          </p:cNvGraphicFramePr>
          <p:nvPr/>
        </p:nvGraphicFramePr>
        <p:xfrm>
          <a:off x="2987675" y="5229225"/>
          <a:ext cx="1865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7" imgW="927100" imgH="241300" progId="Equation.3">
                  <p:embed/>
                </p:oleObj>
              </mc:Choice>
              <mc:Fallback>
                <p:oleObj name="公式" r:id="rId7" imgW="927100" imgH="241300" progId="Equation.3">
                  <p:embed/>
                  <p:pic>
                    <p:nvPicPr>
                      <p:cNvPr id="881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29225"/>
                        <a:ext cx="1865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70" name="Text Box 6"/>
          <p:cNvSpPr txBox="1">
            <a:spLocks noChangeArrowheads="1"/>
          </p:cNvSpPr>
          <p:nvPr/>
        </p:nvSpPr>
        <p:spPr bwMode="auto">
          <a:xfrm>
            <a:off x="684213" y="573405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同样可以证明公式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  <a:r>
              <a:rPr lang="zh-CN" altLang="en-US" sz="2800">
                <a:latin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37894" name="Object 8"/>
          <p:cNvGraphicFramePr>
            <a:graphicFrameLocks noChangeAspect="1"/>
          </p:cNvGraphicFramePr>
          <p:nvPr/>
        </p:nvGraphicFramePr>
        <p:xfrm>
          <a:off x="5435600" y="2060575"/>
          <a:ext cx="7858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9" imgW="291973" imgH="228501" progId="Equation.3">
                  <p:embed/>
                </p:oleObj>
              </mc:Choice>
              <mc:Fallback>
                <p:oleObj name="公式" r:id="rId9" imgW="291973" imgH="228501" progId="Equation.3">
                  <p:embed/>
                  <p:pic>
                    <p:nvPicPr>
                      <p:cNvPr id="378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7858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/>
          <p:cNvGraphicFramePr>
            <a:graphicFrameLocks noChangeAspect="1"/>
          </p:cNvGraphicFramePr>
          <p:nvPr/>
        </p:nvGraphicFramePr>
        <p:xfrm>
          <a:off x="7237413" y="2133600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378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2133600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13" imgW="1574800" imgH="393700" progId="Equation.3">
                  <p:embed/>
                </p:oleObj>
              </mc:Choice>
              <mc:Fallback>
                <p:oleObj name="公式" r:id="rId13" imgW="1574800" imgH="393700" progId="Equation.3">
                  <p:embed/>
                  <p:pic>
                    <p:nvPicPr>
                      <p:cNvPr id="378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15" imgW="1765300" imgH="393700" progId="Equation.3">
                  <p:embed/>
                </p:oleObj>
              </mc:Choice>
              <mc:Fallback>
                <p:oleObj name="公式" r:id="rId15" imgW="1765300" imgH="393700" progId="Equation.3">
                  <p:embed/>
                  <p:pic>
                    <p:nvPicPr>
                      <p:cNvPr id="3789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6805613" y="62071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805613" y="1341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755650" y="2060575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事实上，在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式的两边乘上</a:t>
            </a:r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6084888" y="2060575"/>
            <a:ext cx="1366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然后对</a:t>
            </a:r>
          </a:p>
        </p:txBody>
      </p:sp>
      <p:sp>
        <p:nvSpPr>
          <p:cNvPr id="37902" name="Text Box 16"/>
          <p:cNvSpPr txBox="1">
            <a:spLocks noChangeArrowheads="1"/>
          </p:cNvSpPr>
          <p:nvPr/>
        </p:nvSpPr>
        <p:spPr bwMode="auto">
          <a:xfrm>
            <a:off x="755650" y="25654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求导，得</a:t>
            </a:r>
          </a:p>
        </p:txBody>
      </p:sp>
      <p:graphicFrame>
        <p:nvGraphicFramePr>
          <p:cNvPr id="37903" name="Object 17"/>
          <p:cNvGraphicFramePr>
            <a:graphicFrameLocks noChangeAspect="1"/>
          </p:cNvGraphicFramePr>
          <p:nvPr/>
        </p:nvGraphicFramePr>
        <p:xfrm>
          <a:off x="3189288" y="2852738"/>
          <a:ext cx="43243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17" imgW="2108200" imgH="457200" progId="Equation.3">
                  <p:embed/>
                </p:oleObj>
              </mc:Choice>
              <mc:Fallback>
                <p:oleObj name="公式" r:id="rId17" imgW="2108200" imgH="457200" progId="Equation.3">
                  <p:embed/>
                  <p:pic>
                    <p:nvPicPr>
                      <p:cNvPr id="3790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852738"/>
                        <a:ext cx="43243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3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B5B1C4-37DE-42E4-942D-E2D3D3CE0E8E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/>
          </a:p>
        </p:txBody>
      </p:sp>
      <p:graphicFrame>
        <p:nvGraphicFramePr>
          <p:cNvPr id="845828" name="Object 4"/>
          <p:cNvGraphicFramePr>
            <a:graphicFrameLocks noChangeAspect="1"/>
          </p:cNvGraphicFramePr>
          <p:nvPr/>
        </p:nvGraphicFramePr>
        <p:xfrm>
          <a:off x="2627313" y="4292600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3" imgW="1803400" imgH="393700" progId="Equation.3">
                  <p:embed/>
                </p:oleObj>
              </mc:Choice>
              <mc:Fallback>
                <p:oleObj name="公式" r:id="rId3" imgW="1803400" imgH="393700" progId="Equation.3">
                  <p:embed/>
                  <p:pic>
                    <p:nvPicPr>
                      <p:cNvPr id="845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600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29" name="Object 5"/>
          <p:cNvGraphicFramePr>
            <a:graphicFrameLocks noChangeAspect="1"/>
          </p:cNvGraphicFramePr>
          <p:nvPr/>
        </p:nvGraphicFramePr>
        <p:xfrm>
          <a:off x="2555875" y="5084763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5" imgW="1676400" imgH="228600" progId="Equation.3">
                  <p:embed/>
                </p:oleObj>
              </mc:Choice>
              <mc:Fallback>
                <p:oleObj name="公式" r:id="rId5" imgW="1676400" imgH="228600" progId="Equation.3">
                  <p:embed/>
                  <p:pic>
                    <p:nvPicPr>
                      <p:cNvPr id="84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0" name="Object 6"/>
          <p:cNvGraphicFramePr>
            <a:graphicFrameLocks noChangeAspect="1"/>
          </p:cNvGraphicFramePr>
          <p:nvPr/>
        </p:nvGraphicFramePr>
        <p:xfrm>
          <a:off x="2627313" y="2636838"/>
          <a:ext cx="3600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7" imgW="1714500" imgH="228600" progId="Equation.3">
                  <p:embed/>
                </p:oleObj>
              </mc:Choice>
              <mc:Fallback>
                <p:oleObj name="公式" r:id="rId7" imgW="1714500" imgH="228600" progId="Equation.3">
                  <p:embed/>
                  <p:pic>
                    <p:nvPicPr>
                      <p:cNvPr id="84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838"/>
                        <a:ext cx="3600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1" name="Object 7"/>
          <p:cNvGraphicFramePr>
            <a:graphicFrameLocks noChangeAspect="1"/>
          </p:cNvGraphicFramePr>
          <p:nvPr/>
        </p:nvGraphicFramePr>
        <p:xfrm>
          <a:off x="2627313" y="3213100"/>
          <a:ext cx="37449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9" imgW="1803400" imgH="228600" progId="Equation.3">
                  <p:embed/>
                </p:oleObj>
              </mc:Choice>
              <mc:Fallback>
                <p:oleObj name="公式" r:id="rId9" imgW="1803400" imgH="228600" progId="Equation.3">
                  <p:embed/>
                  <p:pic>
                    <p:nvPicPr>
                      <p:cNvPr id="845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13100"/>
                        <a:ext cx="37449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2" name="Object 8"/>
          <p:cNvGraphicFramePr>
            <a:graphicFrameLocks noChangeAspect="1"/>
          </p:cNvGraphicFramePr>
          <p:nvPr/>
        </p:nvGraphicFramePr>
        <p:xfrm>
          <a:off x="2195513" y="3860800"/>
          <a:ext cx="7921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11" imgW="393529" imgH="228501" progId="Equation.3">
                  <p:embed/>
                </p:oleObj>
              </mc:Choice>
              <mc:Fallback>
                <p:oleObj name="公式" r:id="rId11" imgW="393529" imgH="228501" progId="Equation.3">
                  <p:embed/>
                  <p:pic>
                    <p:nvPicPr>
                      <p:cNvPr id="845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7921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3" name="Object 9"/>
          <p:cNvGraphicFramePr>
            <a:graphicFrameLocks noChangeAspect="1"/>
          </p:cNvGraphicFramePr>
          <p:nvPr/>
        </p:nvGraphicFramePr>
        <p:xfrm>
          <a:off x="3348038" y="3860800"/>
          <a:ext cx="936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13" imgW="431613" imgH="228501" progId="Equation.3">
                  <p:embed/>
                </p:oleObj>
              </mc:Choice>
              <mc:Fallback>
                <p:oleObj name="公式" r:id="rId13" imgW="431613" imgH="228501" progId="Equation.3">
                  <p:embed/>
                  <p:pic>
                    <p:nvPicPr>
                      <p:cNvPr id="8458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860800"/>
                        <a:ext cx="9366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0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15" imgW="1574800" imgH="393700" progId="Equation.3">
                  <p:embed/>
                </p:oleObj>
              </mc:Choice>
              <mc:Fallback>
                <p:oleObj name="公式" r:id="rId15" imgW="1574800" imgH="393700" progId="Equation.3">
                  <p:embed/>
                  <p:pic>
                    <p:nvPicPr>
                      <p:cNvPr id="389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1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17" imgW="1765300" imgH="393700" progId="Equation.3">
                  <p:embed/>
                </p:oleObj>
              </mc:Choice>
              <mc:Fallback>
                <p:oleObj name="公式" r:id="rId17" imgW="1765300" imgH="393700" progId="Equation.3">
                  <p:embed/>
                  <p:pic>
                    <p:nvPicPr>
                      <p:cNvPr id="389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6805613" y="620713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6805613" y="134143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845838" name="Text Box 14"/>
          <p:cNvSpPr txBox="1">
            <a:spLocks noChangeArrowheads="1"/>
          </p:cNvSpPr>
          <p:nvPr/>
        </p:nvSpPr>
        <p:spPr bwMode="auto">
          <a:xfrm>
            <a:off x="755650" y="2060575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如果将以上两式左端的导数表出，化简后则得</a:t>
            </a:r>
          </a:p>
        </p:txBody>
      </p:sp>
      <p:sp>
        <p:nvSpPr>
          <p:cNvPr id="845839" name="Text Box 15"/>
          <p:cNvSpPr txBox="1">
            <a:spLocks noChangeArrowheads="1"/>
          </p:cNvSpPr>
          <p:nvPr/>
        </p:nvSpPr>
        <p:spPr bwMode="auto">
          <a:xfrm>
            <a:off x="755650" y="3789363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先后消去</a:t>
            </a:r>
          </a:p>
        </p:txBody>
      </p:sp>
      <p:sp>
        <p:nvSpPr>
          <p:cNvPr id="845840" name="Text Box 16"/>
          <p:cNvSpPr txBox="1">
            <a:spLocks noChangeArrowheads="1"/>
          </p:cNvSpPr>
          <p:nvPr/>
        </p:nvSpPr>
        <p:spPr bwMode="auto">
          <a:xfrm>
            <a:off x="2916238" y="378936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与</a:t>
            </a:r>
          </a:p>
        </p:txBody>
      </p:sp>
      <p:sp>
        <p:nvSpPr>
          <p:cNvPr id="845841" name="Text Box 17"/>
          <p:cNvSpPr txBox="1">
            <a:spLocks noChangeArrowheads="1"/>
          </p:cNvSpPr>
          <p:nvPr/>
        </p:nvSpPr>
        <p:spPr bwMode="auto">
          <a:xfrm>
            <a:off x="4211638" y="37893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则得</a:t>
            </a:r>
          </a:p>
        </p:txBody>
      </p:sp>
      <p:sp>
        <p:nvSpPr>
          <p:cNvPr id="845842" name="Text Box 18"/>
          <p:cNvSpPr txBox="1">
            <a:spLocks noChangeArrowheads="1"/>
          </p:cNvSpPr>
          <p:nvPr/>
        </p:nvSpPr>
        <p:spPr bwMode="auto">
          <a:xfrm>
            <a:off x="6877050" y="436562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845843" name="Text Box 19"/>
          <p:cNvSpPr txBox="1">
            <a:spLocks noChangeArrowheads="1"/>
          </p:cNvSpPr>
          <p:nvPr/>
        </p:nvSpPr>
        <p:spPr bwMode="auto">
          <a:xfrm>
            <a:off x="6877050" y="508635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  <p:sp>
        <p:nvSpPr>
          <p:cNvPr id="845844" name="Text Box 20"/>
          <p:cNvSpPr txBox="1">
            <a:spLocks noChangeArrowheads="1"/>
          </p:cNvSpPr>
          <p:nvPr/>
        </p:nvSpPr>
        <p:spPr bwMode="auto">
          <a:xfrm>
            <a:off x="755650" y="573405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显然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(25)(26)</a:t>
            </a:r>
            <a:r>
              <a:rPr lang="zh-CN" altLang="en-US" sz="2800">
                <a:latin typeface="楷体" panose="02010609060101010101" pitchFamily="49" charset="-122"/>
              </a:rPr>
              <a:t>式与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(27)(28)</a:t>
            </a:r>
            <a:r>
              <a:rPr lang="zh-CN" altLang="en-US" sz="2800">
                <a:latin typeface="楷体" panose="02010609060101010101" pitchFamily="49" charset="-122"/>
              </a:rPr>
              <a:t>式是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等价</a:t>
            </a:r>
            <a:r>
              <a:rPr lang="zh-CN" altLang="en-US" sz="2800">
                <a:latin typeface="楷体" panose="02010609060101010101" pitchFamily="49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22130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8" grpId="0"/>
      <p:bldP spid="845839" grpId="0"/>
      <p:bldP spid="845840" grpId="0"/>
      <p:bldP spid="845841" grpId="0"/>
      <p:bldP spid="845842" grpId="0"/>
      <p:bldP spid="845843" grpId="0"/>
      <p:bldP spid="8458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6866" name="Object 1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20950" y="2857500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3" imgW="482391" imgH="228501" progId="Equation.3">
                  <p:embed/>
                </p:oleObj>
              </mc:Choice>
              <mc:Fallback>
                <p:oleObj name="公式" r:id="rId3" imgW="482391" imgH="228501" progId="Equation.3">
                  <p:embed/>
                  <p:pic>
                    <p:nvPicPr>
                      <p:cNvPr id="8468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857500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9DDC1C-FFE5-4C8F-9012-C277D0307739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/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555875" y="1989138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5" imgW="1803400" imgH="393700" progId="Equation.3">
                  <p:embed/>
                </p:oleObj>
              </mc:Choice>
              <mc:Fallback>
                <p:oleObj name="公式" r:id="rId5" imgW="1803400" imgH="393700" progId="Equation.3">
                  <p:embed/>
                  <p:pic>
                    <p:nvPicPr>
                      <p:cNvPr id="399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9138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2484438" y="2781300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7" imgW="1676400" imgH="228600" progId="Equation.3">
                  <p:embed/>
                </p:oleObj>
              </mc:Choice>
              <mc:Fallback>
                <p:oleObj name="公式" r:id="rId7" imgW="1676400" imgH="228600" progId="Equation.3">
                  <p:embed/>
                  <p:pic>
                    <p:nvPicPr>
                      <p:cNvPr id="399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9" imgW="1574800" imgH="393700" progId="Equation.3">
                  <p:embed/>
                </p:oleObj>
              </mc:Choice>
              <mc:Fallback>
                <p:oleObj name="公式" r:id="rId9" imgW="1574800" imgH="393700" progId="Equation.3">
                  <p:embed/>
                  <p:pic>
                    <p:nvPicPr>
                      <p:cNvPr id="399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11" imgW="1765300" imgH="393700" progId="Equation.3">
                  <p:embed/>
                </p:oleObj>
              </mc:Choice>
              <mc:Fallback>
                <p:oleObj name="公式" r:id="rId11" imgW="1765300" imgH="393700" progId="Equation.3">
                  <p:embed/>
                  <p:pic>
                    <p:nvPicPr>
                      <p:cNvPr id="399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05613" y="620713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805613" y="134143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805613" y="2062163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805613" y="27828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  <p:graphicFrame>
        <p:nvGraphicFramePr>
          <p:cNvPr id="846863" name="Object 15"/>
          <p:cNvGraphicFramePr>
            <a:graphicFrameLocks noChangeAspect="1"/>
          </p:cNvGraphicFramePr>
          <p:nvPr/>
        </p:nvGraphicFramePr>
        <p:xfrm>
          <a:off x="1835150" y="3644900"/>
          <a:ext cx="9715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13" imgW="482391" imgH="228501" progId="Equation.3">
                  <p:embed/>
                </p:oleObj>
              </mc:Choice>
              <mc:Fallback>
                <p:oleObj name="公式" r:id="rId13" imgW="482391" imgH="228501" progId="Equation.3">
                  <p:embed/>
                  <p:pic>
                    <p:nvPicPr>
                      <p:cNvPr id="846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9715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64" name="Object 16"/>
          <p:cNvGraphicFramePr>
            <a:graphicFrameLocks noChangeAspect="1"/>
          </p:cNvGraphicFramePr>
          <p:nvPr/>
        </p:nvGraphicFramePr>
        <p:xfrm>
          <a:off x="3117850" y="3644900"/>
          <a:ext cx="85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15" imgW="393529" imgH="228501" progId="Equation.3">
                  <p:embed/>
                </p:oleObj>
              </mc:Choice>
              <mc:Fallback>
                <p:oleObj name="公式" r:id="rId15" imgW="393529" imgH="228501" progId="Equation.3">
                  <p:embed/>
                  <p:pic>
                    <p:nvPicPr>
                      <p:cNvPr id="8468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644900"/>
                        <a:ext cx="854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65" name="Text Box 17"/>
          <p:cNvSpPr txBox="1">
            <a:spLocks noChangeArrowheads="1"/>
          </p:cNvSpPr>
          <p:nvPr/>
        </p:nvSpPr>
        <p:spPr bwMode="auto">
          <a:xfrm>
            <a:off x="2644775" y="3573463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与</a:t>
            </a:r>
          </a:p>
        </p:txBody>
      </p:sp>
      <p:sp>
        <p:nvSpPr>
          <p:cNvPr id="846878" name="Text Box 30"/>
          <p:cNvSpPr txBox="1">
            <a:spLocks noChangeArrowheads="1"/>
          </p:cNvSpPr>
          <p:nvPr/>
        </p:nvSpPr>
        <p:spPr bwMode="auto">
          <a:xfrm>
            <a:off x="684213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若已知</a:t>
            </a:r>
          </a:p>
        </p:txBody>
      </p:sp>
      <p:sp>
        <p:nvSpPr>
          <p:cNvPr id="846879" name="Text Box 31"/>
          <p:cNvSpPr txBox="1">
            <a:spLocks noChangeArrowheads="1"/>
          </p:cNvSpPr>
          <p:nvPr/>
        </p:nvSpPr>
        <p:spPr bwMode="auto">
          <a:xfrm>
            <a:off x="3924300" y="3573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之值，</a:t>
            </a:r>
          </a:p>
        </p:txBody>
      </p:sp>
      <p:sp>
        <p:nvSpPr>
          <p:cNvPr id="846880" name="Text Box 32"/>
          <p:cNvSpPr txBox="1">
            <a:spLocks noChangeArrowheads="1"/>
          </p:cNvSpPr>
          <p:nvPr/>
        </p:nvSpPr>
        <p:spPr bwMode="auto">
          <a:xfrm>
            <a:off x="4932363" y="3573463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式可算出</a:t>
            </a:r>
          </a:p>
        </p:txBody>
      </p:sp>
      <p:sp>
        <p:nvSpPr>
          <p:cNvPr id="846881" name="Text Box 33"/>
          <p:cNvSpPr txBox="1">
            <a:spLocks noChangeArrowheads="1"/>
          </p:cNvSpPr>
          <p:nvPr/>
        </p:nvSpPr>
        <p:spPr bwMode="auto">
          <a:xfrm>
            <a:off x="684213" y="40767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之值。</a:t>
            </a:r>
          </a:p>
        </p:txBody>
      </p:sp>
      <p:sp>
        <p:nvSpPr>
          <p:cNvPr id="846882" name="Text Box 34"/>
          <p:cNvSpPr txBox="1">
            <a:spLocks noChangeArrowheads="1"/>
          </p:cNvSpPr>
          <p:nvPr/>
        </p:nvSpPr>
        <p:spPr bwMode="auto">
          <a:xfrm>
            <a:off x="1692275" y="4076700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这样一来，通过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式，可以用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0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阶</a:t>
            </a:r>
            <a:r>
              <a:rPr lang="zh-CN" altLang="en-US" sz="2800">
                <a:latin typeface="楷体" panose="02010609060101010101" pitchFamily="49" charset="-122"/>
              </a:rPr>
              <a:t>与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阶</a:t>
            </a:r>
          </a:p>
        </p:txBody>
      </p:sp>
      <p:sp>
        <p:nvSpPr>
          <p:cNvPr id="846883" name="Text Box 35"/>
          <p:cNvSpPr txBox="1">
            <a:spLocks noChangeArrowheads="1"/>
          </p:cNvSpPr>
          <p:nvPr/>
        </p:nvSpPr>
        <p:spPr bwMode="auto">
          <a:xfrm>
            <a:off x="684213" y="4581525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贝塞尔函数来表示任意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正整数阶</a:t>
            </a:r>
            <a:r>
              <a:rPr lang="zh-CN" altLang="en-US" sz="2800">
                <a:latin typeface="楷体" panose="02010609060101010101" pitchFamily="49" charset="-122"/>
              </a:rPr>
              <a:t>的贝塞尔函数。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</a:endParaRPr>
          </a:p>
        </p:txBody>
      </p:sp>
      <p:graphicFrame>
        <p:nvGraphicFramePr>
          <p:cNvPr id="846892" name="Object 44"/>
          <p:cNvGraphicFramePr>
            <a:graphicFrameLocks noChangeAspect="1"/>
          </p:cNvGraphicFramePr>
          <p:nvPr/>
        </p:nvGraphicFramePr>
        <p:xfrm>
          <a:off x="2722563" y="5173663"/>
          <a:ext cx="790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17" imgW="355138" imgH="177569" progId="Equation.3">
                  <p:embed/>
                </p:oleObj>
              </mc:Choice>
              <mc:Fallback>
                <p:oleObj name="公式" r:id="rId17" imgW="355138" imgH="177569" progId="Equation.3">
                  <p:embed/>
                  <p:pic>
                    <p:nvPicPr>
                      <p:cNvPr id="8468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5173663"/>
                        <a:ext cx="7905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3" name="Object 45"/>
          <p:cNvGraphicFramePr>
            <a:graphicFrameLocks noChangeAspect="1"/>
          </p:cNvGraphicFramePr>
          <p:nvPr/>
        </p:nvGraphicFramePr>
        <p:xfrm>
          <a:off x="3059113" y="5732463"/>
          <a:ext cx="2160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19" imgW="1002865" imgH="228501" progId="Equation.3">
                  <p:embed/>
                </p:oleObj>
              </mc:Choice>
              <mc:Fallback>
                <p:oleObj name="公式" r:id="rId19" imgW="1002865" imgH="228501" progId="Equation.3">
                  <p:embed/>
                  <p:pic>
                    <p:nvPicPr>
                      <p:cNvPr id="8468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732463"/>
                        <a:ext cx="2160587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94" name="Text Box 46"/>
          <p:cNvSpPr txBox="1">
            <a:spLocks noChangeArrowheads="1"/>
          </p:cNvSpPr>
          <p:nvPr/>
        </p:nvSpPr>
        <p:spPr bwMode="auto">
          <a:xfrm>
            <a:off x="684213" y="508476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特别的</a:t>
            </a:r>
            <a:r>
              <a:rPr lang="zh-CN" altLang="en-US" sz="2800">
                <a:latin typeface="楷体" panose="02010609060101010101" pitchFamily="49" charset="-122"/>
              </a:rPr>
              <a:t>，当</a:t>
            </a:r>
          </a:p>
        </p:txBody>
      </p:sp>
      <p:sp>
        <p:nvSpPr>
          <p:cNvPr id="846895" name="Text Box 47"/>
          <p:cNvSpPr txBox="1">
            <a:spLocks noChangeArrowheads="1"/>
          </p:cNvSpPr>
          <p:nvPr/>
        </p:nvSpPr>
        <p:spPr bwMode="auto">
          <a:xfrm>
            <a:off x="3419475" y="50847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时，由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</p:spTree>
    <p:extLst>
      <p:ext uri="{BB962C8B-B14F-4D97-AF65-F5344CB8AC3E}">
        <p14:creationId xmlns:p14="http://schemas.microsoft.com/office/powerpoint/2010/main" val="5692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65" grpId="0"/>
      <p:bldP spid="846878" grpId="0"/>
      <p:bldP spid="846879" grpId="0"/>
      <p:bldP spid="846880" grpId="0"/>
      <p:bldP spid="846881" grpId="0"/>
      <p:bldP spid="846882" grpId="0"/>
      <p:bldP spid="846883" grpId="0"/>
      <p:bldP spid="846894" grpId="0"/>
      <p:bldP spid="8468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E873DC-365C-4B68-8B3E-A6678FA3057F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/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2700338" y="476250"/>
          <a:ext cx="31686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3" imgW="1574800" imgH="393700" progId="Equation.3">
                  <p:embed/>
                </p:oleObj>
              </mc:Choice>
              <mc:Fallback>
                <p:oleObj name="公式" r:id="rId3" imgW="1574800" imgH="393700" progId="Equation.3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31686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2628900" y="1268413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5" imgW="1765300" imgH="393700" progId="Equation.3">
                  <p:embed/>
                </p:oleObj>
              </mc:Choice>
              <mc:Fallback>
                <p:oleObj name="公式" r:id="rId5" imgW="1765300" imgH="393700" progId="Equation.3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68413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6805613" y="62071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6805613" y="1341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</a:p>
        </p:txBody>
      </p:sp>
      <p:graphicFrame>
        <p:nvGraphicFramePr>
          <p:cNvPr id="40967" name="Object 8"/>
          <p:cNvGraphicFramePr>
            <a:graphicFrameLocks noChangeAspect="1"/>
          </p:cNvGraphicFramePr>
          <p:nvPr/>
        </p:nvGraphicFramePr>
        <p:xfrm>
          <a:off x="2700338" y="3430588"/>
          <a:ext cx="792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7" imgW="355138" imgH="177569" progId="Equation.3">
                  <p:embed/>
                </p:oleObj>
              </mc:Choice>
              <mc:Fallback>
                <p:oleObj name="公式" r:id="rId7" imgW="355138" imgH="177569" progId="Equation.3">
                  <p:embed/>
                  <p:pic>
                    <p:nvPicPr>
                      <p:cNvPr id="409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430588"/>
                        <a:ext cx="7921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7" name="Object 9"/>
          <p:cNvGraphicFramePr>
            <a:graphicFrameLocks noChangeAspect="1"/>
          </p:cNvGraphicFramePr>
          <p:nvPr/>
        </p:nvGraphicFramePr>
        <p:xfrm>
          <a:off x="2987675" y="5157788"/>
          <a:ext cx="27352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9" imgW="1307532" imgH="393529" progId="Equation.3">
                  <p:embed/>
                </p:oleObj>
              </mc:Choice>
              <mc:Fallback>
                <p:oleObj name="公式" r:id="rId9" imgW="1307532" imgH="393529" progId="Equation.3">
                  <p:embed/>
                  <p:pic>
                    <p:nvPicPr>
                      <p:cNvPr id="8519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157788"/>
                        <a:ext cx="2735263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0"/>
          <p:cNvGraphicFramePr>
            <a:graphicFrameLocks noChangeAspect="1"/>
          </p:cNvGraphicFramePr>
          <p:nvPr/>
        </p:nvGraphicFramePr>
        <p:xfrm>
          <a:off x="3132138" y="4005263"/>
          <a:ext cx="2160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11" imgW="1002865" imgH="228501" progId="Equation.3">
                  <p:embed/>
                </p:oleObj>
              </mc:Choice>
              <mc:Fallback>
                <p:oleObj name="公式" r:id="rId11" imgW="1002865" imgH="228501" progId="Equation.3">
                  <p:embed/>
                  <p:pic>
                    <p:nvPicPr>
                      <p:cNvPr id="4096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05263"/>
                        <a:ext cx="2160587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900113" y="335756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特别的</a:t>
            </a:r>
            <a:r>
              <a:rPr lang="zh-CN" altLang="en-US" sz="2800">
                <a:latin typeface="楷体" panose="02010609060101010101" pitchFamily="49" charset="-122"/>
              </a:rPr>
              <a:t>，当</a:t>
            </a: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3492500" y="33575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时，由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(26)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  <p:graphicFrame>
        <p:nvGraphicFramePr>
          <p:cNvPr id="851981" name="Object 13"/>
          <p:cNvGraphicFramePr>
            <a:graphicFrameLocks noChangeAspect="1"/>
          </p:cNvGraphicFramePr>
          <p:nvPr/>
        </p:nvGraphicFramePr>
        <p:xfrm>
          <a:off x="1287463" y="4633913"/>
          <a:ext cx="7350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13" imgW="329914" imgH="177646" progId="Equation.3">
                  <p:embed/>
                </p:oleObj>
              </mc:Choice>
              <mc:Fallback>
                <p:oleObj name="公式" r:id="rId13" imgW="329914" imgH="177646" progId="Equation.3">
                  <p:embed/>
                  <p:pic>
                    <p:nvPicPr>
                      <p:cNvPr id="8519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633913"/>
                        <a:ext cx="7350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82" name="Text Box 14"/>
          <p:cNvSpPr txBox="1">
            <a:spLocks noChangeArrowheads="1"/>
          </p:cNvSpPr>
          <p:nvPr/>
        </p:nvSpPr>
        <p:spPr bwMode="auto">
          <a:xfrm>
            <a:off x="827088" y="456088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当</a:t>
            </a:r>
          </a:p>
        </p:txBody>
      </p:sp>
      <p:sp>
        <p:nvSpPr>
          <p:cNvPr id="851983" name="Text Box 15"/>
          <p:cNvSpPr txBox="1">
            <a:spLocks noChangeArrowheads="1"/>
          </p:cNvSpPr>
          <p:nvPr/>
        </p:nvSpPr>
        <p:spPr bwMode="auto">
          <a:xfrm>
            <a:off x="1979613" y="4560888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时，由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(25)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  <p:sp>
        <p:nvSpPr>
          <p:cNvPr id="851984" name="Text Box 16"/>
          <p:cNvSpPr txBox="1">
            <a:spLocks noChangeArrowheads="1"/>
          </p:cNvSpPr>
          <p:nvPr/>
        </p:nvSpPr>
        <p:spPr bwMode="auto">
          <a:xfrm>
            <a:off x="6804025" y="530066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(29)</a:t>
            </a:r>
          </a:p>
        </p:txBody>
      </p:sp>
      <p:graphicFrame>
        <p:nvGraphicFramePr>
          <p:cNvPr id="40976" name="Object 17"/>
          <p:cNvGraphicFramePr>
            <a:graphicFrameLocks noChangeAspect="1"/>
          </p:cNvGraphicFramePr>
          <p:nvPr/>
        </p:nvGraphicFramePr>
        <p:xfrm>
          <a:off x="2555875" y="1989138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15" imgW="1803400" imgH="393700" progId="Equation.3">
                  <p:embed/>
                </p:oleObj>
              </mc:Choice>
              <mc:Fallback>
                <p:oleObj name="公式" r:id="rId15" imgW="1803400" imgH="393700" progId="Equation.3">
                  <p:embed/>
                  <p:pic>
                    <p:nvPicPr>
                      <p:cNvPr id="4097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9138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8"/>
          <p:cNvGraphicFramePr>
            <a:graphicFrameLocks noChangeAspect="1"/>
          </p:cNvGraphicFramePr>
          <p:nvPr/>
        </p:nvGraphicFramePr>
        <p:xfrm>
          <a:off x="2484438" y="2781300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17" imgW="1676400" imgH="228600" progId="Equation.3">
                  <p:embed/>
                </p:oleObj>
              </mc:Choice>
              <mc:Fallback>
                <p:oleObj name="公式" r:id="rId17" imgW="1676400" imgH="228600" progId="Equation.3">
                  <p:embed/>
                  <p:pic>
                    <p:nvPicPr>
                      <p:cNvPr id="4097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6805613" y="206216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6805613" y="27828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</p:spTree>
    <p:extLst>
      <p:ext uri="{BB962C8B-B14F-4D97-AF65-F5344CB8AC3E}">
        <p14:creationId xmlns:p14="http://schemas.microsoft.com/office/powerpoint/2010/main" val="37080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5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82" grpId="0"/>
      <p:bldP spid="851983" grpId="0"/>
      <p:bldP spid="8519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008" name="Object 1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00250" y="2774950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3" imgW="1524000" imgH="393700" progId="Equation.3">
                  <p:embed/>
                </p:oleObj>
              </mc:Choice>
              <mc:Fallback>
                <p:oleObj name="公式" r:id="rId3" imgW="1524000" imgH="393700" progId="Equation.3">
                  <p:embed/>
                  <p:pic>
                    <p:nvPicPr>
                      <p:cNvPr id="8530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74950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0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4437063"/>
          <a:ext cx="3168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8530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7063"/>
                        <a:ext cx="31686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3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19250" y="5013325"/>
          <a:ext cx="14398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7" imgW="698500" imgH="279400" progId="Equation.3">
                  <p:embed/>
                </p:oleObj>
              </mc:Choice>
              <mc:Fallback>
                <p:oleObj name="公式" r:id="rId7" imgW="698500" imgH="279400" progId="Equation.3">
                  <p:embed/>
                  <p:pic>
                    <p:nvPicPr>
                      <p:cNvPr id="8530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14398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16" name="Object 2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059113" y="5060950"/>
          <a:ext cx="3168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9" imgW="1612900" imgH="279400" progId="Equation.3">
                  <p:embed/>
                </p:oleObj>
              </mc:Choice>
              <mc:Fallback>
                <p:oleObj name="公式" r:id="rId9" imgW="1612900" imgH="279400" progId="Equation.3">
                  <p:embed/>
                  <p:pic>
                    <p:nvPicPr>
                      <p:cNvPr id="8530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60950"/>
                        <a:ext cx="3168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9F9A-79F6-493A-8F3C-098DC25507BF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/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827088" y="30686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例 </a:t>
            </a:r>
            <a:endParaRPr lang="zh-CN" altLang="en-US" sz="2800">
              <a:latin typeface="楷体" panose="02010609060101010101" pitchFamily="49" charset="-122"/>
            </a:endParaRPr>
          </a:p>
        </p:txBody>
      </p:sp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2555875" y="549275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11" imgW="1803400" imgH="393700" progId="Equation.3">
                  <p:embed/>
                </p:oleObj>
              </mc:Choice>
              <mc:Fallback>
                <p:oleObj name="公式" r:id="rId11" imgW="1803400" imgH="393700" progId="Equation.3">
                  <p:embed/>
                  <p:pic>
                    <p:nvPicPr>
                      <p:cNvPr id="419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9275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2484438" y="1341438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13" imgW="1676400" imgH="228600" progId="Equation.3">
                  <p:embed/>
                </p:oleObj>
              </mc:Choice>
              <mc:Fallback>
                <p:oleObj name="公式" r:id="rId13" imgW="1676400" imgH="228600" progId="Equation.3">
                  <p:embed/>
                  <p:pic>
                    <p:nvPicPr>
                      <p:cNvPr id="419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41438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6805613" y="622300"/>
            <a:ext cx="1006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6805613" y="1343025"/>
            <a:ext cx="1006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(28)</a:t>
            </a:r>
          </a:p>
        </p:txBody>
      </p:sp>
      <p:graphicFrame>
        <p:nvGraphicFramePr>
          <p:cNvPr id="41992" name="Object 9"/>
          <p:cNvGraphicFramePr>
            <a:graphicFrameLocks noChangeAspect="1"/>
          </p:cNvGraphicFramePr>
          <p:nvPr/>
        </p:nvGraphicFramePr>
        <p:xfrm>
          <a:off x="3779838" y="1989138"/>
          <a:ext cx="27352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15" imgW="1307532" imgH="393529" progId="Equation.3">
                  <p:embed/>
                </p:oleObj>
              </mc:Choice>
              <mc:Fallback>
                <p:oleObj name="公式" r:id="rId15" imgW="1307532" imgH="393529" progId="Equation.3">
                  <p:embed/>
                  <p:pic>
                    <p:nvPicPr>
                      <p:cNvPr id="4199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89138"/>
                        <a:ext cx="2735262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0"/>
          <p:cNvGraphicFramePr>
            <a:graphicFrameLocks noChangeAspect="1"/>
          </p:cNvGraphicFramePr>
          <p:nvPr/>
        </p:nvGraphicFramePr>
        <p:xfrm>
          <a:off x="1042988" y="2133600"/>
          <a:ext cx="2160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7" imgW="1002865" imgH="228501" progId="Equation.3">
                  <p:embed/>
                </p:oleObj>
              </mc:Choice>
              <mc:Fallback>
                <p:oleObj name="公式" r:id="rId17" imgW="1002865" imgH="228501" progId="Equation.3">
                  <p:embed/>
                  <p:pic>
                    <p:nvPicPr>
                      <p:cNvPr id="419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2160587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1"/>
          <p:cNvSpPr txBox="1">
            <a:spLocks noChangeArrowheads="1"/>
          </p:cNvSpPr>
          <p:nvPr/>
        </p:nvSpPr>
        <p:spPr bwMode="auto">
          <a:xfrm>
            <a:off x="6804025" y="206057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(29)</a:t>
            </a:r>
          </a:p>
        </p:txBody>
      </p:sp>
      <p:graphicFrame>
        <p:nvGraphicFramePr>
          <p:cNvPr id="853004" name="Object 12"/>
          <p:cNvGraphicFramePr>
            <a:graphicFrameLocks noChangeAspect="1"/>
          </p:cNvGraphicFramePr>
          <p:nvPr/>
        </p:nvGraphicFramePr>
        <p:xfrm>
          <a:off x="2051050" y="3068638"/>
          <a:ext cx="1441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19" imgW="698500" imgH="279400" progId="Equation.3">
                  <p:embed/>
                </p:oleObj>
              </mc:Choice>
              <mc:Fallback>
                <p:oleObj name="公式" r:id="rId19" imgW="698500" imgH="279400" progId="Equation.3">
                  <p:embed/>
                  <p:pic>
                    <p:nvPicPr>
                      <p:cNvPr id="8530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68638"/>
                        <a:ext cx="14414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05" name="Text Box 13"/>
          <p:cNvSpPr txBox="1">
            <a:spLocks noChangeArrowheads="1"/>
          </p:cNvSpPr>
          <p:nvPr/>
        </p:nvSpPr>
        <p:spPr bwMode="auto">
          <a:xfrm>
            <a:off x="1619250" y="30686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求</a:t>
            </a:r>
          </a:p>
        </p:txBody>
      </p:sp>
      <p:sp>
        <p:nvSpPr>
          <p:cNvPr id="853006" name="Text Box 14"/>
          <p:cNvSpPr txBox="1">
            <a:spLocks noChangeArrowheads="1"/>
          </p:cNvSpPr>
          <p:nvPr/>
        </p:nvSpPr>
        <p:spPr bwMode="auto">
          <a:xfrm>
            <a:off x="827088" y="37163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解 </a:t>
            </a:r>
            <a:endParaRPr lang="zh-CN" altLang="en-US" sz="2800">
              <a:latin typeface="楷体" panose="02010609060101010101" pitchFamily="49" charset="-122"/>
            </a:endParaRPr>
          </a:p>
        </p:txBody>
      </p:sp>
      <p:sp>
        <p:nvSpPr>
          <p:cNvPr id="853007" name="Text Box 15"/>
          <p:cNvSpPr txBox="1">
            <a:spLocks noChangeArrowheads="1"/>
          </p:cNvSpPr>
          <p:nvPr/>
        </p:nvSpPr>
        <p:spPr bwMode="auto">
          <a:xfrm>
            <a:off x="1619250" y="37163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  <a:r>
              <a:rPr lang="zh-CN" altLang="en-US" sz="2800">
                <a:latin typeface="楷体" panose="02010609060101010101" pitchFamily="49" charset="-122"/>
              </a:rPr>
              <a:t>式知，</a:t>
            </a:r>
          </a:p>
        </p:txBody>
      </p:sp>
      <p:graphicFrame>
        <p:nvGraphicFramePr>
          <p:cNvPr id="853019" name="Object 27"/>
          <p:cNvGraphicFramePr>
            <a:graphicFrameLocks noChangeAspect="1"/>
          </p:cNvGraphicFramePr>
          <p:nvPr/>
        </p:nvGraphicFramePr>
        <p:xfrm>
          <a:off x="3059113" y="5734050"/>
          <a:ext cx="3095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21" imgW="1447800" imgH="228600" progId="Equation.3">
                  <p:embed/>
                </p:oleObj>
              </mc:Choice>
              <mc:Fallback>
                <p:oleObj name="公式" r:id="rId21" imgW="1447800" imgH="228600" progId="Equation.3">
                  <p:embed/>
                  <p:pic>
                    <p:nvPicPr>
                      <p:cNvPr id="8530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734050"/>
                        <a:ext cx="3095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20" name="Text Box 28"/>
          <p:cNvSpPr txBox="1">
            <a:spLocks noChangeArrowheads="1"/>
          </p:cNvSpPr>
          <p:nvPr/>
        </p:nvSpPr>
        <p:spPr bwMode="auto">
          <a:xfrm>
            <a:off x="6732588" y="37163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则有</a:t>
            </a:r>
          </a:p>
        </p:txBody>
      </p:sp>
      <p:sp>
        <p:nvSpPr>
          <p:cNvPr id="853021" name="AutoShape 29"/>
          <p:cNvSpPr>
            <a:spLocks noChangeArrowheads="1"/>
          </p:cNvSpPr>
          <p:nvPr/>
        </p:nvSpPr>
        <p:spPr bwMode="auto">
          <a:xfrm>
            <a:off x="1042988" y="4868863"/>
            <a:ext cx="649287" cy="144462"/>
          </a:xfrm>
          <a:prstGeom prst="rightArrow">
            <a:avLst>
              <a:gd name="adj1" fmla="val 50000"/>
              <a:gd name="adj2" fmla="val 11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</p:spTree>
    <p:extLst>
      <p:ext uri="{BB962C8B-B14F-4D97-AF65-F5344CB8AC3E}">
        <p14:creationId xmlns:p14="http://schemas.microsoft.com/office/powerpoint/2010/main" val="398754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/>
      <p:bldP spid="853005" grpId="0"/>
      <p:bldP spid="853006" grpId="0"/>
      <p:bldP spid="853007" grpId="0"/>
      <p:bldP spid="853020" grpId="0"/>
      <p:bldP spid="8530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E37E63-8E5A-401E-829A-6FE5B09836FC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/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/>
        </p:nvGraphicFramePr>
        <p:xfrm>
          <a:off x="2484438" y="3789363"/>
          <a:ext cx="3636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3" imgW="1752600" imgH="393700" progId="Equation.3">
                  <p:embed/>
                </p:oleObj>
              </mc:Choice>
              <mc:Fallback>
                <p:oleObj name="公式" r:id="rId3" imgW="1752600" imgH="393700" progId="Equation.3">
                  <p:embed/>
                  <p:pic>
                    <p:nvPicPr>
                      <p:cNvPr id="858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3636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7" name="Object 5"/>
          <p:cNvGraphicFramePr>
            <a:graphicFrameLocks noChangeAspect="1"/>
          </p:cNvGraphicFramePr>
          <p:nvPr/>
        </p:nvGraphicFramePr>
        <p:xfrm>
          <a:off x="2484438" y="4652963"/>
          <a:ext cx="36718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858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36718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8" name="Object 6"/>
          <p:cNvGraphicFramePr>
            <a:graphicFrameLocks noChangeAspect="1"/>
          </p:cNvGraphicFramePr>
          <p:nvPr/>
        </p:nvGraphicFramePr>
        <p:xfrm>
          <a:off x="2449513" y="1989138"/>
          <a:ext cx="30924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7" imgW="1536033" imgH="393529" progId="Equation.3">
                  <p:embed/>
                </p:oleObj>
              </mc:Choice>
              <mc:Fallback>
                <p:oleObj name="公式" r:id="rId7" imgW="1536033" imgH="393529" progId="Equation.3">
                  <p:embed/>
                  <p:pic>
                    <p:nvPicPr>
                      <p:cNvPr id="858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989138"/>
                        <a:ext cx="30924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9" name="Object 7"/>
          <p:cNvGraphicFramePr>
            <a:graphicFrameLocks noChangeAspect="1"/>
          </p:cNvGraphicFramePr>
          <p:nvPr/>
        </p:nvGraphicFramePr>
        <p:xfrm>
          <a:off x="2484438" y="2924175"/>
          <a:ext cx="3406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9" imgW="1739900" imgH="393700" progId="Equation.3">
                  <p:embed/>
                </p:oleObj>
              </mc:Choice>
              <mc:Fallback>
                <p:oleObj name="公式" r:id="rId9" imgW="1739900" imgH="393700" progId="Equation.3">
                  <p:embed/>
                  <p:pic>
                    <p:nvPicPr>
                      <p:cNvPr id="858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24175"/>
                        <a:ext cx="34067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12"/>
          <p:cNvSpPr txBox="1">
            <a:spLocks noChangeArrowheads="1"/>
          </p:cNvSpPr>
          <p:nvPr/>
        </p:nvSpPr>
        <p:spPr bwMode="auto">
          <a:xfrm>
            <a:off x="900113" y="981075"/>
            <a:ext cx="6911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对于第二类贝塞尔函数，也有如下的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</a:rPr>
              <a:t>成立：</a:t>
            </a:r>
          </a:p>
        </p:txBody>
      </p:sp>
      <p:sp>
        <p:nvSpPr>
          <p:cNvPr id="858125" name="AutoShape 13"/>
          <p:cNvSpPr>
            <a:spLocks/>
          </p:cNvSpPr>
          <p:nvPr/>
        </p:nvSpPr>
        <p:spPr bwMode="auto">
          <a:xfrm>
            <a:off x="2195513" y="2349500"/>
            <a:ext cx="215900" cy="2592388"/>
          </a:xfrm>
          <a:prstGeom prst="leftBrace">
            <a:avLst>
              <a:gd name="adj1" fmla="val 10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</p:spTree>
    <p:extLst>
      <p:ext uri="{BB962C8B-B14F-4D97-AF65-F5344CB8AC3E}">
        <p14:creationId xmlns:p14="http://schemas.microsoft.com/office/powerpoint/2010/main" val="420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41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76375" y="2349500"/>
          <a:ext cx="334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3" imgW="126835" imgH="139518" progId="Equation.3">
                  <p:embed/>
                </p:oleObj>
              </mc:Choice>
              <mc:Fallback>
                <p:oleObj name="公式" r:id="rId3" imgW="126835" imgH="139518" progId="Equation.3">
                  <p:embed/>
                  <p:pic>
                    <p:nvPicPr>
                      <p:cNvPr id="859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3349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35600" y="2781300"/>
          <a:ext cx="8651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公式" r:id="rId5" imgW="431613" imgH="279279" progId="Equation.3">
                  <p:embed/>
                </p:oleObj>
              </mc:Choice>
              <mc:Fallback>
                <p:oleObj name="公式" r:id="rId5" imgW="431613" imgH="279279" progId="Equation.3">
                  <p:embed/>
                  <p:pic>
                    <p:nvPicPr>
                      <p:cNvPr id="859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81300"/>
                        <a:ext cx="8651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0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70125" y="3284538"/>
          <a:ext cx="45307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7" imgW="2413000" imgH="647700" progId="Equation.3">
                  <p:embed/>
                </p:oleObj>
              </mc:Choice>
              <mc:Fallback>
                <p:oleObj name="公式" r:id="rId7" imgW="2413000" imgH="647700" progId="Equation.3">
                  <p:embed/>
                  <p:pic>
                    <p:nvPicPr>
                      <p:cNvPr id="8591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3284538"/>
                        <a:ext cx="453072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3" name="Object 1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03350" y="4292600"/>
          <a:ext cx="39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9" imgW="139639" imgH="152334" progId="Equation.3">
                  <p:embed/>
                </p:oleObj>
              </mc:Choice>
              <mc:Fallback>
                <p:oleObj name="公式" r:id="rId9" imgW="139639" imgH="152334" progId="Equation.3">
                  <p:embed/>
                  <p:pic>
                    <p:nvPicPr>
                      <p:cNvPr id="8591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39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5E8220-ADCF-4B09-AAC0-2957F183247A}" type="slidenum">
              <a:rPr lang="en-US" altLang="zh-CN" sz="1400" b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当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835150" y="620713"/>
          <a:ext cx="47053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11" imgW="2387600" imgH="457200" progId="Equation.3">
                  <p:embed/>
                </p:oleObj>
              </mc:Choice>
              <mc:Fallback>
                <p:oleObj name="公式" r:id="rId11" imgW="2387600" imgH="457200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47053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018338" y="763588"/>
            <a:ext cx="1009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411413" y="1484313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13" imgW="1803400" imgH="393700" progId="Equation.3">
                  <p:embed/>
                </p:oleObj>
              </mc:Choice>
              <mc:Fallback>
                <p:oleObj name="公式" r:id="rId13" imgW="1803400" imgH="39370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092950" y="14859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(27)</a:t>
            </a:r>
          </a:p>
        </p:txBody>
      </p:sp>
      <p:graphicFrame>
        <p:nvGraphicFramePr>
          <p:cNvPr id="859156" name="Object 20"/>
          <p:cNvGraphicFramePr>
            <a:graphicFrameLocks noChangeAspect="1"/>
          </p:cNvGraphicFramePr>
          <p:nvPr/>
        </p:nvGraphicFramePr>
        <p:xfrm>
          <a:off x="1042988" y="4724400"/>
          <a:ext cx="31686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15" imgW="1790700" imgH="393700" progId="Equation.3">
                  <p:embed/>
                </p:oleObj>
              </mc:Choice>
              <mc:Fallback>
                <p:oleObj name="公式" r:id="rId15" imgW="1790700" imgH="393700" progId="Equation.3">
                  <p:embed/>
                  <p:pic>
                    <p:nvPicPr>
                      <p:cNvPr id="8591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31686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7" name="Object 21"/>
          <p:cNvGraphicFramePr>
            <a:graphicFrameLocks noChangeAspect="1"/>
          </p:cNvGraphicFramePr>
          <p:nvPr/>
        </p:nvGraphicFramePr>
        <p:xfrm>
          <a:off x="4211638" y="4724400"/>
          <a:ext cx="30241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17" imgW="1651000" imgH="393700" progId="Equation.3">
                  <p:embed/>
                </p:oleObj>
              </mc:Choice>
              <mc:Fallback>
                <p:oleObj name="公式" r:id="rId17" imgW="1651000" imgH="393700" progId="Equation.3">
                  <p:embed/>
                  <p:pic>
                    <p:nvPicPr>
                      <p:cNvPr id="8591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24400"/>
                        <a:ext cx="30241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8" name="Object 22"/>
          <p:cNvGraphicFramePr>
            <a:graphicFrameLocks noChangeAspect="1"/>
          </p:cNvGraphicFramePr>
          <p:nvPr/>
        </p:nvGraphicFramePr>
        <p:xfrm>
          <a:off x="755650" y="5734050"/>
          <a:ext cx="80486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19" imgW="444307" imgH="101556" progId="Equation.3">
                  <p:embed/>
                </p:oleObj>
              </mc:Choice>
              <mc:Fallback>
                <p:oleObj name="公式" r:id="rId19" imgW="444307" imgH="101556" progId="Equation.3">
                  <p:embed/>
                  <p:pic>
                    <p:nvPicPr>
                      <p:cNvPr id="8591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34050"/>
                        <a:ext cx="804863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59" name="Object 23"/>
          <p:cNvGraphicFramePr>
            <a:graphicFrameLocks noChangeAspect="1"/>
          </p:cNvGraphicFramePr>
          <p:nvPr/>
        </p:nvGraphicFramePr>
        <p:xfrm>
          <a:off x="1547813" y="5445125"/>
          <a:ext cx="34559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21" imgW="1866090" imgH="393529" progId="Equation.3">
                  <p:embed/>
                </p:oleObj>
              </mc:Choice>
              <mc:Fallback>
                <p:oleObj name="公式" r:id="rId21" imgW="1866090" imgH="393529" progId="Equation.3">
                  <p:embed/>
                  <p:pic>
                    <p:nvPicPr>
                      <p:cNvPr id="8591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45125"/>
                        <a:ext cx="34559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63" name="Text Box 27"/>
          <p:cNvSpPr txBox="1">
            <a:spLocks noChangeArrowheads="1"/>
          </p:cNvSpPr>
          <p:nvPr/>
        </p:nvSpPr>
        <p:spPr bwMode="auto">
          <a:xfrm>
            <a:off x="1692275" y="2205038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为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半奇数</a:t>
            </a:r>
            <a:r>
              <a:rPr lang="zh-CN" altLang="en-US" sz="2800">
                <a:latin typeface="楷体" panose="02010609060101010101" pitchFamily="49" charset="-122"/>
              </a:rPr>
              <a:t>时的贝塞尔函数的一个重要特点</a:t>
            </a:r>
          </a:p>
        </p:txBody>
      </p:sp>
      <p:sp>
        <p:nvSpPr>
          <p:cNvPr id="859164" name="Text Box 28"/>
          <p:cNvSpPr txBox="1">
            <a:spLocks noChangeArrowheads="1"/>
          </p:cNvSpPr>
          <p:nvPr/>
        </p:nvSpPr>
        <p:spPr bwMode="auto">
          <a:xfrm>
            <a:off x="898525" y="2728913"/>
            <a:ext cx="3960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是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</a:rPr>
              <a:t>可用初等函数表示</a:t>
            </a:r>
            <a:r>
              <a:rPr lang="zh-CN" altLang="en-US" sz="2800">
                <a:latin typeface="楷体" panose="02010609060101010101" pitchFamily="49" charset="-122"/>
              </a:rPr>
              <a:t>。</a:t>
            </a:r>
          </a:p>
        </p:txBody>
      </p:sp>
      <p:sp>
        <p:nvSpPr>
          <p:cNvPr id="859165" name="Text Box 29"/>
          <p:cNvSpPr txBox="1">
            <a:spLocks noChangeArrowheads="1"/>
          </p:cNvSpPr>
          <p:nvPr/>
        </p:nvSpPr>
        <p:spPr bwMode="auto">
          <a:xfrm>
            <a:off x="4284663" y="27082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先计算</a:t>
            </a:r>
          </a:p>
        </p:txBody>
      </p:sp>
      <p:sp>
        <p:nvSpPr>
          <p:cNvPr id="859166" name="Text Box 30"/>
          <p:cNvSpPr txBox="1">
            <a:spLocks noChangeArrowheads="1"/>
          </p:cNvSpPr>
          <p:nvPr/>
        </p:nvSpPr>
        <p:spPr bwMode="auto">
          <a:xfrm>
            <a:off x="6300788" y="27082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</a:rPr>
              <a:t>(18)</a:t>
            </a:r>
            <a:r>
              <a:rPr lang="zh-CN" altLang="en-US" sz="2800">
                <a:latin typeface="楷体" panose="02010609060101010101" pitchFamily="49" charset="-122"/>
              </a:rPr>
              <a:t>式得</a:t>
            </a:r>
          </a:p>
        </p:txBody>
      </p:sp>
      <p:sp>
        <p:nvSpPr>
          <p:cNvPr id="859167" name="Text Box 31"/>
          <p:cNvSpPr txBox="1">
            <a:spLocks noChangeArrowheads="1"/>
          </p:cNvSpPr>
          <p:nvPr/>
        </p:nvSpPr>
        <p:spPr bwMode="auto">
          <a:xfrm>
            <a:off x="611188" y="42211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利用</a:t>
            </a:r>
          </a:p>
        </p:txBody>
      </p:sp>
      <p:sp>
        <p:nvSpPr>
          <p:cNvPr id="859168" name="Text Box 32"/>
          <p:cNvSpPr txBox="1">
            <a:spLocks noChangeArrowheads="1"/>
          </p:cNvSpPr>
          <p:nvPr/>
        </p:nvSpPr>
        <p:spPr bwMode="auto">
          <a:xfrm>
            <a:off x="1690688" y="4221163"/>
            <a:ext cx="288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</a:rPr>
              <a:t>函数的性质，得</a:t>
            </a:r>
          </a:p>
        </p:txBody>
      </p:sp>
      <p:graphicFrame>
        <p:nvGraphicFramePr>
          <p:cNvPr id="859169" name="Object 33"/>
          <p:cNvGraphicFramePr>
            <a:graphicFrameLocks noChangeAspect="1"/>
          </p:cNvGraphicFramePr>
          <p:nvPr/>
        </p:nvGraphicFramePr>
        <p:xfrm>
          <a:off x="5003800" y="5445125"/>
          <a:ext cx="3168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公式" r:id="rId23" imgW="1600200" imgH="393700" progId="Equation.3">
                  <p:embed/>
                </p:oleObj>
              </mc:Choice>
              <mc:Fallback>
                <p:oleObj name="公式" r:id="rId23" imgW="1600200" imgH="393700" progId="Equation.3">
                  <p:embed/>
                  <p:pic>
                    <p:nvPicPr>
                      <p:cNvPr id="8591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445125"/>
                        <a:ext cx="31686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70" name="Line 34"/>
          <p:cNvSpPr>
            <a:spLocks noChangeShapeType="1"/>
          </p:cNvSpPr>
          <p:nvPr/>
        </p:nvSpPr>
        <p:spPr bwMode="auto">
          <a:xfrm>
            <a:off x="5219700" y="4508500"/>
            <a:ext cx="14398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5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5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0" grpId="0"/>
      <p:bldP spid="859163" grpId="0"/>
      <p:bldP spid="859164" grpId="0"/>
      <p:bldP spid="859165" grpId="0"/>
      <p:bldP spid="859166" grpId="0"/>
      <p:bldP spid="859167" grpId="0"/>
      <p:bldP spid="859168" grpId="0"/>
    </p:bldLst>
  </p:timing>
</p:sld>
</file>

<file path=ppt/theme/theme1.xml><?xml version="1.0" encoding="utf-8"?>
<a:theme xmlns:a="http://schemas.openxmlformats.org/drawingml/2006/main" name="主题1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53DC3B3A-E3A8-498C-B9FC-55202A10D4E9}" vid="{2A84CA18-2F3B-4FB0-9341-9D1FDE7602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52</TotalTime>
  <Words>411</Words>
  <Application>Microsoft Office PowerPoint</Application>
  <PresentationFormat>全屏显示(4:3)</PresentationFormat>
  <Paragraphs>102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楷体</vt:lpstr>
      <vt:lpstr>Times New Roman</vt:lpstr>
      <vt:lpstr>主题1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Guanghui Zhang</dc:creator>
  <cp:lastModifiedBy>Guanghui Zhang</cp:lastModifiedBy>
  <cp:revision>21</cp:revision>
  <dcterms:created xsi:type="dcterms:W3CDTF">2016-03-23T08:21:00Z</dcterms:created>
  <dcterms:modified xsi:type="dcterms:W3CDTF">2025-02-14T08:42:13Z</dcterms:modified>
</cp:coreProperties>
</file>