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1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1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0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2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1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FEE63-6847-45CC-B231-5BB1C6775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5" b="6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83B6B-7AD9-4838-A6EF-D7EB0237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827606"/>
            <a:ext cx="9052560" cy="1861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  <a:latin typeface="Trebuchet MS" panose="020B0603020202020204" pitchFamily="34" charset="0"/>
              </a:rPr>
              <a:t>Trabalho</a:t>
            </a:r>
            <a:r>
              <a:rPr lang="en-US" sz="7200" dirty="0">
                <a:solidFill>
                  <a:srgbClr val="FFFFFF"/>
                </a:solidFill>
                <a:latin typeface="Trebuchet MS" panose="020B0603020202020204" pitchFamily="34" charset="0"/>
              </a:rPr>
              <a:t> AV2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FE107-548B-4853-BD2D-FD32E48C477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78992" y="5010912"/>
            <a:ext cx="9052560" cy="7040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Alunos</a:t>
            </a:r>
            <a:r>
              <a:rPr lang="en-US" sz="2200" b="1" dirty="0">
                <a:solidFill>
                  <a:srgbClr val="FFFFFF"/>
                </a:solidFill>
                <a:latin typeface="Trebuchet MS" panose="020B0603020202020204" pitchFamily="34" charset="0"/>
              </a:rPr>
              <a:t>: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 pitchFamily="34" charset="0"/>
              </a:rPr>
              <a:t>Arthur dos Reis, Euclides Rodrigues Jr., Gustavo </a:t>
            </a:r>
            <a:r>
              <a:rPr lang="en-US" sz="2200" dirty="0" err="1">
                <a:solidFill>
                  <a:srgbClr val="FFFFFF"/>
                </a:solidFill>
                <a:latin typeface="Trebuchet MS" panose="020B0603020202020204" pitchFamily="34" charset="0"/>
              </a:rPr>
              <a:t>Mazzo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 pitchFamily="34" charset="0"/>
              </a:rPr>
              <a:t> e </a:t>
            </a:r>
            <a:r>
              <a:rPr lang="en-US" sz="2200" dirty="0" err="1">
                <a:solidFill>
                  <a:srgbClr val="FFFFFF"/>
                </a:solidFill>
                <a:latin typeface="Trebuchet MS" panose="020B0603020202020204" pitchFamily="34" charset="0"/>
              </a:rPr>
              <a:t>Yago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 pitchFamily="34" charset="0"/>
              </a:rPr>
              <a:t> dos Santos do Sacramento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F3FC4-B565-48C6-9B47-E1224CA33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0" b="129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291A5A-500B-4F33-BBFF-FC35844D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1143293"/>
            <a:ext cx="9052560" cy="487319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Tópicos</a:t>
            </a:r>
            <a:endParaRPr lang="en-US" sz="4000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4000" b="1" i="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Nome do BANCO DE DADOS.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Nome do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Fabricante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Principais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Funcionalidades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Alguns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clientes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que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utilizam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Um Quadro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comporativo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entre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bancos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de dados.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Elabore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um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texto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sobre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a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aplicalibilidade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dos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mesmo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 dentro das </a:t>
            </a:r>
            <a:r>
              <a:rPr lang="en-US" sz="2800" i="0" dirty="0" err="1">
                <a:solidFill>
                  <a:srgbClr val="FFFFFF"/>
                </a:solidFill>
                <a:latin typeface="Trebuchet MS" panose="020B0603020202020204" pitchFamily="34" charset="0"/>
              </a:rPr>
              <a:t>organizações</a:t>
            </a:r>
            <a:r>
              <a:rPr lang="en-US" sz="2800" i="0" dirty="0">
                <a:solidFill>
                  <a:srgbClr val="FFFFFF"/>
                </a:solidFill>
                <a:latin typeface="Trebuchet MS" panose="020B0603020202020204" pitchFamily="34" charset="0"/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8F348-BA8B-4462-9BEF-9FE65DC1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8" y="2257839"/>
            <a:ext cx="10806623" cy="2342322"/>
          </a:xfrm>
        </p:spPr>
        <p:txBody>
          <a:bodyPr>
            <a:noAutofit/>
          </a:bodyPr>
          <a:lstStyle/>
          <a:p>
            <a:r>
              <a:rPr lang="pt-BR" sz="4600" b="1" i="0" dirty="0"/>
              <a:t>Nome do Banco de dados: </a:t>
            </a:r>
            <a:r>
              <a:rPr lang="pt-BR" sz="4600" i="0" dirty="0" err="1"/>
              <a:t>FairCom</a:t>
            </a:r>
            <a:r>
              <a:rPr lang="pt-BR" sz="4600" i="0" dirty="0"/>
              <a:t> DB </a:t>
            </a:r>
            <a:r>
              <a:rPr lang="pt-BR" sz="4600" i="0" dirty="0" err="1"/>
              <a:t>Eval</a:t>
            </a:r>
            <a:br>
              <a:rPr lang="pt-BR" sz="4600" i="0" dirty="0"/>
            </a:br>
            <a:br>
              <a:rPr lang="pt-BR" sz="4600" i="0" dirty="0"/>
            </a:br>
            <a:r>
              <a:rPr lang="pt-BR" sz="4600" b="1" i="0" dirty="0"/>
              <a:t>Nome do Fabricante: </a:t>
            </a:r>
            <a:r>
              <a:rPr lang="pt-BR" sz="4600" i="0" dirty="0" err="1"/>
              <a:t>FairCom</a:t>
            </a:r>
            <a:endParaRPr lang="pt-BR" sz="4600" i="0" dirty="0"/>
          </a:p>
        </p:txBody>
      </p:sp>
    </p:spTree>
    <p:extLst>
      <p:ext uri="{BB962C8B-B14F-4D97-AF65-F5344CB8AC3E}">
        <p14:creationId xmlns:p14="http://schemas.microsoft.com/office/powerpoint/2010/main" val="392370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3017-526F-4F5A-9449-40AEDBFE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879092"/>
            <a:ext cx="10666949" cy="4521708"/>
          </a:xfrm>
        </p:spPr>
        <p:txBody>
          <a:bodyPr>
            <a:noAutofit/>
          </a:bodyPr>
          <a:lstStyle/>
          <a:p>
            <a:r>
              <a:rPr lang="pt-BR" sz="2000" b="1" i="0" dirty="0">
                <a:latin typeface="Avenir Next LT Pro (Corpo)"/>
              </a:rPr>
              <a:t>Full-</a:t>
            </a:r>
            <a:r>
              <a:rPr lang="pt-BR" sz="2000" b="1" i="0" dirty="0" err="1">
                <a:latin typeface="Avenir Next LT Pro (Corpo)"/>
              </a:rPr>
              <a:t>Text</a:t>
            </a:r>
            <a:r>
              <a:rPr lang="pt-BR" sz="2000" b="1" i="0" dirty="0">
                <a:latin typeface="Avenir Next LT Pro (Corpo)"/>
              </a:rPr>
              <a:t> Search:</a:t>
            </a:r>
            <a:r>
              <a:rPr lang="pt-BR" sz="2000" i="0" dirty="0">
                <a:latin typeface="Avenir Next LT Pro (Corpo)"/>
              </a:rPr>
              <a:t> um índice com token dos campos de texto de uma tabela permite que os usuários encontrem com rapidez e eficiência os registros de palavras e frases específicas.</a:t>
            </a:r>
            <a:br>
              <a:rPr lang="pt-BR" sz="2000" i="0" dirty="0">
                <a:latin typeface="Avenir Next LT Pro (Corpo)"/>
              </a:rPr>
            </a:br>
            <a:br>
              <a:rPr lang="pt-BR" sz="2000" i="0" dirty="0">
                <a:latin typeface="Avenir Next LT Pro (Corpo)"/>
              </a:rPr>
            </a:br>
            <a:r>
              <a:rPr lang="pt-BR" sz="2000" b="1" i="0" dirty="0">
                <a:latin typeface="Avenir Next LT Pro (Corpo)"/>
              </a:rPr>
              <a:t>Hot Alter </a:t>
            </a:r>
            <a:r>
              <a:rPr lang="pt-BR" sz="2000" b="1" i="0" dirty="0" err="1">
                <a:latin typeface="Avenir Next LT Pro (Corpo)"/>
              </a:rPr>
              <a:t>Table</a:t>
            </a:r>
            <a:r>
              <a:rPr lang="pt-BR" sz="2000" b="1" i="0" dirty="0">
                <a:latin typeface="Avenir Next LT Pro (Corpo)"/>
              </a:rPr>
              <a:t>: </a:t>
            </a:r>
            <a:r>
              <a:rPr lang="pt-BR" sz="2000" i="0" dirty="0">
                <a:latin typeface="Avenir Next LT Pro (Corpo)"/>
              </a:rPr>
              <a:t>um recurso que permite que os usuários façam alterações ao esquema instantaneamente, de forma que conversões de arquivos que demorariam horas possam ser feitas em segundos.</a:t>
            </a:r>
            <a:br>
              <a:rPr lang="pt-BR" sz="2000" i="0" dirty="0">
                <a:latin typeface="Avenir Next LT Pro (Corpo)"/>
              </a:rPr>
            </a:br>
            <a:br>
              <a:rPr lang="pt-BR" sz="2000" i="0" dirty="0">
                <a:latin typeface="Avenir Next LT Pro (Corpo)"/>
              </a:rPr>
            </a:br>
            <a:r>
              <a:rPr lang="pt-BR" sz="2000" b="1" i="0" dirty="0">
                <a:latin typeface="Avenir Next LT Pro (Corpo)"/>
              </a:rPr>
              <a:t>Extensões de replicação: </a:t>
            </a:r>
            <a:r>
              <a:rPr lang="pt-BR" sz="2000" i="0" dirty="0">
                <a:latin typeface="Avenir Next LT Pro (Corpo)"/>
              </a:rPr>
              <a:t>funções definidas pelo desenvolvedor que permitem o gerenciamento da replicação por meio de funções de </a:t>
            </a:r>
            <a:r>
              <a:rPr lang="pt-BR" sz="2000" i="0" dirty="0" err="1">
                <a:latin typeface="Avenir Next LT Pro (Corpo)"/>
              </a:rPr>
              <a:t>callback</a:t>
            </a:r>
            <a:r>
              <a:rPr lang="pt-BR" sz="2000" i="0" dirty="0">
                <a:latin typeface="Avenir Next LT Pro (Corpo)"/>
              </a:rPr>
              <a:t> personalizadas – agregação de dados, resolução de conflitos e manipulação instantânea de dados, como a funcionalidade de extrair, transformar e carregar (ETL).</a:t>
            </a:r>
            <a:br>
              <a:rPr lang="pt-BR" sz="2000" i="0" dirty="0">
                <a:latin typeface="Avenir Next LT Pro (Corpo)"/>
              </a:rPr>
            </a:br>
            <a:br>
              <a:rPr lang="pt-BR" sz="2000" i="0" dirty="0">
                <a:latin typeface="Avenir Next LT Pro (Corpo)"/>
              </a:rPr>
            </a:br>
            <a:r>
              <a:rPr lang="pt-BR" sz="2000" b="1" i="0" dirty="0">
                <a:latin typeface="Avenir Next LT Pro (Corpo)"/>
              </a:rPr>
              <a:t>Ressincronização de replicação: </a:t>
            </a:r>
            <a:r>
              <a:rPr lang="pt-BR" sz="2000" i="0" dirty="0">
                <a:latin typeface="Avenir Next LT Pro (Corpo)"/>
              </a:rPr>
              <a:t>um recurso que permite que os usuários ressincronizem um "arquivo réplica" alvo com base no "arquivo original" atual, com impacto mínimo ao tempo de execução.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1FDBF0-4C15-471A-BA9A-F3E587DA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753784"/>
            <a:ext cx="10671048" cy="822960"/>
          </a:xfrm>
        </p:spPr>
        <p:txBody>
          <a:bodyPr>
            <a:noAutofit/>
          </a:bodyPr>
          <a:lstStyle/>
          <a:p>
            <a:r>
              <a:rPr lang="pt-BR" sz="5000" i="0" dirty="0"/>
              <a:t>Principais funcionalidades ⚙:</a:t>
            </a:r>
          </a:p>
        </p:txBody>
      </p:sp>
    </p:spTree>
    <p:extLst>
      <p:ext uri="{BB962C8B-B14F-4D97-AF65-F5344CB8AC3E}">
        <p14:creationId xmlns:p14="http://schemas.microsoft.com/office/powerpoint/2010/main" val="29020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FA046F5-0A9F-4F22-A8F7-D28259E2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058" y="3343808"/>
            <a:ext cx="6212596" cy="2128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Alguns clientes que utilizam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FBDF84B-38FB-420B-A97E-4858DE91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057" y="5547992"/>
            <a:ext cx="6212592" cy="453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220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C682EE1A-7AF2-41E8-9F24-CD550E0B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38963" y="-5609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7A97EF01-1378-4E35-9E5B-2BFDE26D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0423" y="586711"/>
            <a:ext cx="2511295" cy="5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287EB56E-958A-49ED-A7E2-C0D076C7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569884"/>
            <a:ext cx="3946085" cy="4282507"/>
          </a:xfrm>
          <a:custGeom>
            <a:avLst/>
            <a:gdLst>
              <a:gd name="connsiteX0" fmla="*/ 1234005 w 3946085"/>
              <a:gd name="connsiteY0" fmla="*/ 0 h 4282507"/>
              <a:gd name="connsiteX1" fmla="*/ 3946085 w 3946085"/>
              <a:gd name="connsiteY1" fmla="*/ 2712080 h 4282507"/>
              <a:gd name="connsiteX2" fmla="*/ 3482904 w 3946085"/>
              <a:gd name="connsiteY2" fmla="*/ 4228430 h 4282507"/>
              <a:gd name="connsiteX3" fmla="*/ 3442466 w 3946085"/>
              <a:gd name="connsiteY3" fmla="*/ 4282507 h 4282507"/>
              <a:gd name="connsiteX4" fmla="*/ 0 w 3946085"/>
              <a:gd name="connsiteY4" fmla="*/ 4282507 h 4282507"/>
              <a:gd name="connsiteX5" fmla="*/ 0 w 3946085"/>
              <a:gd name="connsiteY5" fmla="*/ 299040 h 4282507"/>
              <a:gd name="connsiteX6" fmla="*/ 178342 w 3946085"/>
              <a:gd name="connsiteY6" fmla="*/ 213129 h 4282507"/>
              <a:gd name="connsiteX7" fmla="*/ 1234005 w 3946085"/>
              <a:gd name="connsiteY7" fmla="*/ 0 h 428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6085" h="4282507">
                <a:moveTo>
                  <a:pt x="1234005" y="0"/>
                </a:moveTo>
                <a:cubicBezTo>
                  <a:pt x="2731845" y="0"/>
                  <a:pt x="3946085" y="1214240"/>
                  <a:pt x="3946085" y="2712080"/>
                </a:cubicBezTo>
                <a:cubicBezTo>
                  <a:pt x="3946085" y="3273770"/>
                  <a:pt x="3775333" y="3795579"/>
                  <a:pt x="3482904" y="4228430"/>
                </a:cubicBezTo>
                <a:lnTo>
                  <a:pt x="3442466" y="4282507"/>
                </a:lnTo>
                <a:lnTo>
                  <a:pt x="0" y="4282507"/>
                </a:lnTo>
                <a:lnTo>
                  <a:pt x="0" y="299040"/>
                </a:lnTo>
                <a:lnTo>
                  <a:pt x="178342" y="213129"/>
                </a:lnTo>
                <a:cubicBezTo>
                  <a:pt x="502810" y="75890"/>
                  <a:pt x="859545" y="0"/>
                  <a:pt x="1234005" y="0"/>
                </a:cubicBez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EA6A6CF-BDDB-4340-B68B-E2D57DED6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4162" y="94983"/>
            <a:ext cx="2698133" cy="2698133"/>
          </a:xfrm>
          <a:prstGeom prst="ellipse">
            <a:avLst/>
          </a:pr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46" name="Picture 22" descr="How to Use Tealeaf Technology to Optimize your Website Redesign">
            <a:extLst>
              <a:ext uri="{FF2B5EF4-FFF2-40B4-BE49-F238E27FC236}">
                <a16:creationId xmlns:a16="http://schemas.microsoft.com/office/drawing/2014/main" id="{EFCC2C28-0711-4175-A8EB-6A119EFD7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142" y="1082888"/>
            <a:ext cx="1754768" cy="7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BB5F8D19-FC1B-46EF-AE1B-F04614166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215745" y="-5610"/>
            <a:ext cx="2976254" cy="3258904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Adobe Logo | Significado, História e PNG">
            <a:extLst>
              <a:ext uri="{FF2B5EF4-FFF2-40B4-BE49-F238E27FC236}">
                <a16:creationId xmlns:a16="http://schemas.microsoft.com/office/drawing/2014/main" id="{E791A2A3-1A5E-4FB8-9B9D-5D2E18BC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3000" y="758078"/>
            <a:ext cx="1898658" cy="106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ENTES ZEISS DURAVISION SILVER 1.50 - LIVO Eyewear">
            <a:extLst>
              <a:ext uri="{FF2B5EF4-FFF2-40B4-BE49-F238E27FC236}">
                <a16:creationId xmlns:a16="http://schemas.microsoft.com/office/drawing/2014/main" id="{65EF150D-813B-40ED-B9BA-871D6D51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428" y="3713121"/>
            <a:ext cx="2785354" cy="27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FEB31E5-D208-4AA1-8C45-39B8C7F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8135" y="3343808"/>
            <a:ext cx="0" cy="351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AutoShape 18" descr="upload.wikimedia.org/wikipedia/commons/5/5e/Vis...">
            <a:extLst>
              <a:ext uri="{FF2B5EF4-FFF2-40B4-BE49-F238E27FC236}">
                <a16:creationId xmlns:a16="http://schemas.microsoft.com/office/drawing/2014/main" id="{774DC2F7-2F92-4E3E-8290-57AA320F6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8E688-33F5-46D6-9DF5-87719C3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571963"/>
            <a:ext cx="10666949" cy="1014984"/>
          </a:xfrm>
        </p:spPr>
        <p:txBody>
          <a:bodyPr/>
          <a:lstStyle/>
          <a:p>
            <a:r>
              <a:rPr lang="pt-BR" dirty="0"/>
              <a:t>Quadro comparativo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FA5EA-A2EA-434D-88C2-DC3B721A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935" y="1586947"/>
            <a:ext cx="10671048" cy="469909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i="0" dirty="0"/>
              <a:t>O </a:t>
            </a:r>
            <a:r>
              <a:rPr lang="pt-BR" i="0" dirty="0" err="1"/>
              <a:t>FairCom</a:t>
            </a:r>
            <a:r>
              <a:rPr lang="pt-BR" i="0" dirty="0"/>
              <a:t> DB oferece transações de alta velocidade previsíveis e análises de big data massivamente paralelas. Ele capacita os desenvolvedores com APIs </a:t>
            </a:r>
            <a:r>
              <a:rPr lang="pt-BR" i="0" dirty="0" err="1"/>
              <a:t>NoSQL</a:t>
            </a:r>
            <a:r>
              <a:rPr lang="pt-BR" i="0" dirty="0"/>
              <a:t> para processamento de dados binários na velocidade da máquina e ANSI SQL para consultas e análises fáceis sobre os mesmos dados binários.</a:t>
            </a:r>
          </a:p>
          <a:p>
            <a:pPr algn="just"/>
            <a:r>
              <a:rPr lang="pt-BR" i="0" dirty="0"/>
              <a:t>Possibilidades de arquitetura: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Controle remoto de vários bancos de dados simultaneamente para escalabilidade linear.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Percorra índices e dados usando cursores, lotes e consultas SQL.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Controle a consistência da transação de ACID para eventual.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Incorporar ou vincular aplicativo de banco de dados para dados persistentes locais e cache na memória.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i="0" dirty="0"/>
              <a:t>Replicar dados entre bancos de dados: sincronização, assíncrono, paralelo, fragmento e HÁ.</a:t>
            </a:r>
          </a:p>
        </p:txBody>
      </p:sp>
    </p:spTree>
    <p:extLst>
      <p:ext uri="{BB962C8B-B14F-4D97-AF65-F5344CB8AC3E}">
        <p14:creationId xmlns:p14="http://schemas.microsoft.com/office/powerpoint/2010/main" val="25159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DB02CC-8A23-41D2-BF7E-BF12C753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0"/>
            <a:ext cx="10671048" cy="6858000"/>
          </a:xfrm>
        </p:spPr>
        <p:txBody>
          <a:bodyPr>
            <a:normAutofit/>
          </a:bodyPr>
          <a:lstStyle/>
          <a:p>
            <a:pPr algn="just"/>
            <a:r>
              <a:rPr lang="pt-BR" sz="1800" i="0" dirty="0"/>
              <a:t>A </a:t>
            </a:r>
            <a:r>
              <a:rPr lang="pt-BR" sz="1800" b="1" i="0" dirty="0"/>
              <a:t>Adobe</a:t>
            </a:r>
            <a:r>
              <a:rPr lang="pt-BR" sz="1800" i="0" dirty="0"/>
              <a:t> escolheu o </a:t>
            </a:r>
            <a:r>
              <a:rPr lang="pt-BR" sz="1800" i="0" dirty="0" err="1"/>
              <a:t>FairCom</a:t>
            </a:r>
            <a:r>
              <a:rPr lang="pt-BR" sz="1800" i="0" dirty="0"/>
              <a:t> como banco de dados para Adobe Online devido à sua portabilidade, desempenho e confiabilidade. Com os diferentes sistemas operacionais e plataformas de hardware suportados pelos produtos Adobe, a portabilidade era a principal preocupação. A portabilidade da </a:t>
            </a:r>
            <a:r>
              <a:rPr lang="pt-BR" sz="1800" i="0" dirty="0" err="1"/>
              <a:t>FairCom</a:t>
            </a:r>
            <a:r>
              <a:rPr lang="pt-BR" sz="1800" i="0" dirty="0"/>
              <a:t> provou ser verdadeiramente plug </a:t>
            </a:r>
            <a:r>
              <a:rPr lang="pt-BR" sz="1800" i="0" dirty="0" err="1"/>
              <a:t>and</a:t>
            </a:r>
            <a:r>
              <a:rPr lang="pt-BR" sz="1800" i="0" dirty="0"/>
              <a:t> play, permitindo que a Adobe se concentre em seu produto, em vez de se preocupar com problemas de banco de dados.</a:t>
            </a:r>
          </a:p>
          <a:p>
            <a:pPr algn="just"/>
            <a:r>
              <a:rPr lang="pt-BR" sz="1800" i="0" dirty="0"/>
              <a:t>Depois de tentar outros servidores de banco de dados corporativos, o </a:t>
            </a:r>
            <a:r>
              <a:rPr lang="pt-BR" sz="1800" b="1" i="0" dirty="0" err="1"/>
              <a:t>TeaLeaf</a:t>
            </a:r>
            <a:r>
              <a:rPr lang="pt-BR" sz="1800" i="0" dirty="0"/>
              <a:t> recorreu ao </a:t>
            </a:r>
            <a:r>
              <a:rPr lang="pt-BR" sz="1800" i="0" dirty="0" err="1"/>
              <a:t>FairCom</a:t>
            </a:r>
            <a:r>
              <a:rPr lang="pt-BR" sz="1800" i="0" dirty="0"/>
              <a:t> e ao c ‑ </a:t>
            </a:r>
            <a:r>
              <a:rPr lang="pt-BR" sz="1800" i="0" dirty="0" err="1"/>
              <a:t>treeSQL</a:t>
            </a:r>
            <a:r>
              <a:rPr lang="pt-BR" sz="1800" i="0" dirty="0"/>
              <a:t> Server. Os engenheiros do </a:t>
            </a:r>
            <a:r>
              <a:rPr lang="pt-BR" sz="1800" i="0" dirty="0" err="1"/>
              <a:t>TeaLeaf</a:t>
            </a:r>
            <a:r>
              <a:rPr lang="pt-BR" sz="1800" i="0" dirty="0"/>
              <a:t> descobriram que o c ‑ </a:t>
            </a:r>
            <a:r>
              <a:rPr lang="pt-BR" sz="1800" i="0" dirty="0" err="1"/>
              <a:t>treeSQL</a:t>
            </a:r>
            <a:r>
              <a:rPr lang="pt-BR" sz="1800" i="0" dirty="0"/>
              <a:t> Server oferece melhor rendimento do que outros servidores. A pegada menor do </a:t>
            </a:r>
            <a:r>
              <a:rPr lang="pt-BR" sz="1800" i="0" dirty="0" err="1"/>
              <a:t>FairCom</a:t>
            </a:r>
            <a:r>
              <a:rPr lang="pt-BR" sz="1800" i="0" dirty="0"/>
              <a:t>, a facilidade de uso e a economia de custos tornam o c ‑ </a:t>
            </a:r>
            <a:r>
              <a:rPr lang="pt-BR" sz="1800" i="0" dirty="0" err="1"/>
              <a:t>treeSQL</a:t>
            </a:r>
            <a:r>
              <a:rPr lang="pt-BR" sz="1800" i="0" dirty="0"/>
              <a:t> Server uma solução de banco de dados poderosa para a solução de gerenciamento de aplicativos da Web </a:t>
            </a:r>
            <a:r>
              <a:rPr lang="pt-BR" sz="1800" i="0" dirty="0" err="1"/>
              <a:t>IntegriTea</a:t>
            </a:r>
            <a:r>
              <a:rPr lang="pt-BR" sz="1800" i="0" dirty="0"/>
              <a:t>.</a:t>
            </a:r>
          </a:p>
          <a:p>
            <a:pPr algn="just"/>
            <a:r>
              <a:rPr lang="pt-BR" sz="1800" i="0" dirty="0"/>
              <a:t>A tecnologia de banco de dados </a:t>
            </a:r>
            <a:r>
              <a:rPr lang="pt-BR" sz="1800" i="0" dirty="0" err="1"/>
              <a:t>FairCom</a:t>
            </a:r>
            <a:r>
              <a:rPr lang="pt-BR" sz="1800" i="0" dirty="0"/>
              <a:t> foi incorporada nos sistemas atuais e anteriores da </a:t>
            </a:r>
            <a:r>
              <a:rPr lang="pt-BR" sz="1800" b="1" i="0" dirty="0"/>
              <a:t>Carl </a:t>
            </a:r>
            <a:r>
              <a:rPr lang="pt-BR" sz="1800" b="1" i="0" dirty="0" err="1"/>
              <a:t>Zeiss</a:t>
            </a:r>
            <a:r>
              <a:rPr lang="pt-BR" sz="1800" b="1" i="0" dirty="0"/>
              <a:t> HFA </a:t>
            </a:r>
            <a:r>
              <a:rPr lang="pt-BR" sz="1800" i="0" dirty="0"/>
              <a:t>(HFA II e HFA3) por mais de 25 anos. Mas a velocidade e a confiabilidade lendárias não são as únicas razões pelas quais a </a:t>
            </a:r>
            <a:r>
              <a:rPr lang="pt-BR" sz="1800" i="0" dirty="0" err="1"/>
              <a:t>Zeiss</a:t>
            </a:r>
            <a:r>
              <a:rPr lang="pt-BR" sz="1800" i="0" dirty="0"/>
              <a:t> usa o </a:t>
            </a:r>
            <a:r>
              <a:rPr lang="pt-BR" sz="1800" i="0" dirty="0" err="1"/>
              <a:t>FairCom</a:t>
            </a:r>
            <a:r>
              <a:rPr lang="pt-BR" sz="1800" i="0" dirty="0"/>
              <a:t> DB. O gerente sênior da Glaucoma Systems </a:t>
            </a:r>
            <a:r>
              <a:rPr lang="pt-BR" sz="1800" i="0" dirty="0" err="1"/>
              <a:t>Innovation</a:t>
            </a:r>
            <a:r>
              <a:rPr lang="pt-BR" sz="1800" i="0" dirty="0"/>
              <a:t>, da </a:t>
            </a:r>
            <a:r>
              <a:rPr lang="pt-BR" sz="1800" i="0" dirty="0" err="1"/>
              <a:t>Zeiss</a:t>
            </a:r>
            <a:r>
              <a:rPr lang="pt-BR" sz="1800" i="0" dirty="0"/>
              <a:t>, Brad </a:t>
            </a:r>
            <a:r>
              <a:rPr lang="pt-BR" sz="1800" i="0" dirty="0" err="1"/>
              <a:t>Gilbertson</a:t>
            </a:r>
            <a:r>
              <a:rPr lang="pt-BR" sz="1800" i="0" dirty="0"/>
              <a:t>, disse que o </a:t>
            </a:r>
            <a:r>
              <a:rPr lang="pt-BR" sz="1800" i="0" dirty="0" err="1"/>
              <a:t>FairCom</a:t>
            </a:r>
            <a:r>
              <a:rPr lang="pt-BR" sz="1800" i="0" dirty="0"/>
              <a:t> DB é o banco de dados certo para seu produto por causa de como ele lida com as complexas necessidades de gerenciamento de dados do HFA.</a:t>
            </a:r>
          </a:p>
          <a:p>
            <a:pPr algn="just"/>
            <a:r>
              <a:rPr lang="pt-BR" sz="1800" i="0" dirty="0"/>
              <a:t>Usar um banco de dados rápido é bom, mas fica ainda melhor quando esse banco de dados é flexível. Com a </a:t>
            </a:r>
            <a:r>
              <a:rPr lang="pt-BR" sz="1800" b="1" i="0" dirty="0"/>
              <a:t>Rockwell Automation </a:t>
            </a:r>
            <a:r>
              <a:rPr lang="pt-BR" sz="1800" i="0" dirty="0"/>
              <a:t>atendendo à indústria de manufatura em constante mudança, a solução Studio 5000 teve que evoluir para continuar fornecendo a solução de automação confiável e de alto desempenho que seus clientes precisam. A flexibilidade do </a:t>
            </a:r>
            <a:r>
              <a:rPr lang="pt-BR" sz="1800" i="0" dirty="0" err="1"/>
              <a:t>FairCom</a:t>
            </a:r>
            <a:r>
              <a:rPr lang="pt-BR" sz="1800" i="0" dirty="0"/>
              <a:t> DB permitiu que a Rockwell Automation fizesse exatamente isso.</a:t>
            </a:r>
          </a:p>
        </p:txBody>
      </p:sp>
    </p:spTree>
    <p:extLst>
      <p:ext uri="{BB962C8B-B14F-4D97-AF65-F5344CB8AC3E}">
        <p14:creationId xmlns:p14="http://schemas.microsoft.com/office/powerpoint/2010/main" val="13276780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(Corpo)</vt:lpstr>
      <vt:lpstr>Sitka Banner</vt:lpstr>
      <vt:lpstr>Trebuchet MS</vt:lpstr>
      <vt:lpstr>HeadlinesVTI</vt:lpstr>
      <vt:lpstr>Trabalho AV2</vt:lpstr>
      <vt:lpstr>Apresentação do PowerPoint</vt:lpstr>
      <vt:lpstr>Nome do Banco de dados: FairCom DB Eval  Nome do Fabricante: FairCom</vt:lpstr>
      <vt:lpstr>Full-Text Search: um índice com token dos campos de texto de uma tabela permite que os usuários encontrem com rapidez e eficiência os registros de palavras e frases específicas.  Hot Alter Table: um recurso que permite que os usuários façam alterações ao esquema instantaneamente, de forma que conversões de arquivos que demorariam horas possam ser feitas em segundos.  Extensões de replicação: funções definidas pelo desenvolvedor que permitem o gerenciamento da replicação por meio de funções de callback personalizadas – agregação de dados, resolução de conflitos e manipulação instantânea de dados, como a funcionalidade de extrair, transformar e carregar (ETL).  Ressincronização de replicação: um recurso que permite que os usuários ressincronizem um "arquivo réplica" alvo com base no "arquivo original" atual, com impacto mínimo ao tempo de execução.</vt:lpstr>
      <vt:lpstr>Alguns clientes que utilizam</vt:lpstr>
      <vt:lpstr>Quadro comparativo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AV2</dc:title>
  <dc:creator>EUCLIDES RODRIGUES JUNIOR</dc:creator>
  <cp:lastModifiedBy>EUCLIDES RODRIGUES JUNIOR</cp:lastModifiedBy>
  <cp:revision>11</cp:revision>
  <dcterms:created xsi:type="dcterms:W3CDTF">2021-05-27T00:11:15Z</dcterms:created>
  <dcterms:modified xsi:type="dcterms:W3CDTF">2021-05-27T01:06:34Z</dcterms:modified>
</cp:coreProperties>
</file>