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84" r:id="rId12"/>
    <p:sldId id="265" r:id="rId13"/>
    <p:sldId id="267" r:id="rId14"/>
    <p:sldId id="268" r:id="rId15"/>
    <p:sldId id="285" r:id="rId16"/>
    <p:sldId id="286" r:id="rId17"/>
    <p:sldId id="288" r:id="rId18"/>
    <p:sldId id="269" r:id="rId19"/>
    <p:sldId id="289" r:id="rId20"/>
    <p:sldId id="270" r:id="rId21"/>
    <p:sldId id="272" r:id="rId22"/>
    <p:sldId id="273" r:id="rId23"/>
    <p:sldId id="274" r:id="rId24"/>
    <p:sldId id="275" r:id="rId25"/>
    <p:sldId id="276" r:id="rId26"/>
    <p:sldId id="277" r:id="rId27"/>
    <p:sldId id="279" r:id="rId28"/>
    <p:sldId id="283" r:id="rId29"/>
    <p:sldId id="280" r:id="rId30"/>
    <p:sldId id="281" r:id="rId31"/>
    <p:sldId id="290" r:id="rId32"/>
    <p:sldId id="282" r:id="rId3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08/04/2015</a:t>
            </a:fld>
            <a:endParaRPr lang="fr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08/04/2015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08/04/2015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08/04/2015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08/04/2015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08/04/2015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08/04/2015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08/04/2015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08/04/2015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08/04/2015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08/04/2015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08/04/2015</a:t>
            </a:fld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99592" y="1196752"/>
            <a:ext cx="7315200" cy="2595025"/>
          </a:xfrm>
        </p:spPr>
        <p:txBody>
          <a:bodyPr/>
          <a:lstStyle/>
          <a:p>
            <a:pPr algn="ctr"/>
            <a:r>
              <a:rPr lang="fr-FR" dirty="0" smtClean="0"/>
              <a:t>NACHOS</a:t>
            </a:r>
            <a:br>
              <a:rPr lang="fr-FR" dirty="0" smtClean="0"/>
            </a:br>
            <a:r>
              <a:rPr lang="fr-FR" dirty="0" smtClean="0"/>
              <a:t>- Simulation d’un OS -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BARTHELEMY Romain                    EUDES Robin</a:t>
            </a:r>
          </a:p>
          <a:p>
            <a:r>
              <a:rPr lang="fr-FR" dirty="0" smtClean="0"/>
              <a:t>MORISON </a:t>
            </a:r>
            <a:r>
              <a:rPr lang="fr-FR" dirty="0" err="1" smtClean="0"/>
              <a:t>Jake</a:t>
            </a:r>
            <a:r>
              <a:rPr lang="fr-FR" dirty="0" smtClean="0"/>
              <a:t>                                ROSSI Ombeline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088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Etude de cas : le </a:t>
            </a:r>
            <a:r>
              <a:rPr lang="fr-FR" dirty="0" err="1" smtClean="0"/>
              <a:t>syscall</a:t>
            </a:r>
            <a:r>
              <a:rPr lang="fr-FR" dirty="0" smtClean="0"/>
              <a:t> </a:t>
            </a:r>
            <a:r>
              <a:rPr lang="fr-FR" dirty="0" err="1" smtClean="0"/>
              <a:t>PutString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0808"/>
            <a:ext cx="8804106" cy="18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726161"/>
            <a:ext cx="6695769" cy="25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0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petit détour par MIPS…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996952"/>
            <a:ext cx="6984776" cy="3561469"/>
          </a:xfrm>
        </p:spPr>
      </p:pic>
    </p:spTree>
    <p:extLst>
      <p:ext uri="{BB962C8B-B14F-4D97-AF65-F5344CB8AC3E}">
        <p14:creationId xmlns:p14="http://schemas.microsoft.com/office/powerpoint/2010/main" val="90978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Objectif 2 :</a:t>
            </a:r>
            <a:br>
              <a:rPr lang="fr-FR" dirty="0" smtClean="0"/>
            </a:br>
            <a:r>
              <a:rPr lang="fr-FR" dirty="0" smtClean="0"/>
              <a:t>Les  Threads Utilisateurs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34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Comment est chargé un programme user en mémoire ?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780929"/>
            <a:ext cx="1465954" cy="3960440"/>
          </a:xfrm>
        </p:spPr>
      </p:pic>
    </p:spTree>
    <p:extLst>
      <p:ext uri="{BB962C8B-B14F-4D97-AF65-F5344CB8AC3E}">
        <p14:creationId xmlns:p14="http://schemas.microsoft.com/office/powerpoint/2010/main" val="100540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Thread Utilisateur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« Encadré » par un thread Nachos</a:t>
            </a:r>
          </a:p>
          <a:p>
            <a:endParaRPr lang="fr-FR" dirty="0" smtClean="0"/>
          </a:p>
          <a:p>
            <a:r>
              <a:rPr lang="fr-FR" dirty="0" smtClean="0"/>
              <a:t>Paramètres du Fork : </a:t>
            </a:r>
            <a:r>
              <a:rPr lang="fr-FR" dirty="0" err="1" smtClean="0"/>
              <a:t>StartUserThread</a:t>
            </a:r>
            <a:r>
              <a:rPr lang="fr-FR" dirty="0" smtClean="0"/>
              <a:t>, </a:t>
            </a:r>
            <a:r>
              <a:rPr lang="fr-FR" dirty="0" err="1" smtClean="0"/>
              <a:t>params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StartUserThread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Initialise les registres</a:t>
            </a:r>
          </a:p>
          <a:p>
            <a:pPr lvl="1"/>
            <a:r>
              <a:rPr lang="fr-FR" dirty="0" smtClean="0"/>
              <a:t>Alloue l’espace dans la pile</a:t>
            </a:r>
          </a:p>
          <a:p>
            <a:pPr lvl="1"/>
            <a:r>
              <a:rPr lang="fr-FR" dirty="0" smtClean="0"/>
              <a:t>Assure la cohérence de la bitmap</a:t>
            </a:r>
          </a:p>
        </p:txBody>
      </p:sp>
    </p:spTree>
    <p:extLst>
      <p:ext uri="{BB962C8B-B14F-4D97-AF65-F5344CB8AC3E}">
        <p14:creationId xmlns:p14="http://schemas.microsoft.com/office/powerpoint/2010/main" val="379314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d’une bitmap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de l’allocation de la pile</a:t>
            </a:r>
          </a:p>
          <a:p>
            <a:pPr lvl="1"/>
            <a:r>
              <a:rPr lang="fr-FR" dirty="0" smtClean="0"/>
              <a:t>Joue le rôle d’un index des pages utilisées par les threads du processus auquel est associé l’espace mémoire courant.</a:t>
            </a:r>
          </a:p>
        </p:txBody>
      </p:sp>
    </p:spTree>
    <p:extLst>
      <p:ext uri="{BB962C8B-B14F-4D97-AF65-F5344CB8AC3E}">
        <p14:creationId xmlns:p14="http://schemas.microsoft.com/office/powerpoint/2010/main" val="1399036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515290"/>
              </p:ext>
            </p:extLst>
          </p:nvPr>
        </p:nvGraphicFramePr>
        <p:xfrm>
          <a:off x="914400" y="2770188"/>
          <a:ext cx="73152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51520" y="1340768"/>
            <a:ext cx="8424936" cy="51845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012647"/>
              </p:ext>
            </p:extLst>
          </p:nvPr>
        </p:nvGraphicFramePr>
        <p:xfrm>
          <a:off x="1560004" y="1628800"/>
          <a:ext cx="6095999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269330" y="1340768"/>
            <a:ext cx="523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Bitmap initiale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309621"/>
            <a:ext cx="5316922" cy="2212632"/>
          </a:xfrm>
          <a:prstGeom prst="rect">
            <a:avLst/>
          </a:prstGeom>
        </p:spPr>
      </p:pic>
      <p:sp>
        <p:nvSpPr>
          <p:cNvPr id="15" name="Titre 1"/>
          <p:cNvSpPr txBox="1">
            <a:spLocks/>
          </p:cNvSpPr>
          <p:nvPr/>
        </p:nvSpPr>
        <p:spPr>
          <a:xfrm>
            <a:off x="683568" y="186671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Initialisation de la bitmap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4838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351806"/>
              </p:ext>
            </p:extLst>
          </p:nvPr>
        </p:nvGraphicFramePr>
        <p:xfrm>
          <a:off x="914400" y="2770188"/>
          <a:ext cx="73152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51520" y="1340768"/>
            <a:ext cx="8424936" cy="51845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22333"/>
              </p:ext>
            </p:extLst>
          </p:nvPr>
        </p:nvGraphicFramePr>
        <p:xfrm>
          <a:off x="1415988" y="4300304"/>
          <a:ext cx="6095999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itre 1"/>
          <p:cNvSpPr txBox="1">
            <a:spLocks/>
          </p:cNvSpPr>
          <p:nvPr/>
        </p:nvSpPr>
        <p:spPr>
          <a:xfrm>
            <a:off x="683568" y="186671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Arrivée du thread principal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8800"/>
            <a:ext cx="6385133" cy="1671873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 flipH="1">
            <a:off x="1835696" y="2924944"/>
            <a:ext cx="432048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2636168" y="2924944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068216" y="2928356"/>
            <a:ext cx="207640" cy="1364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3347864" y="2924944"/>
            <a:ext cx="816302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397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315200" cy="1154097"/>
          </a:xfrm>
        </p:spPr>
        <p:txBody>
          <a:bodyPr/>
          <a:lstStyle/>
          <a:p>
            <a:r>
              <a:rPr lang="fr-FR" dirty="0" smtClean="0"/>
              <a:t>Allocation dans la pile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7056784" cy="4741712"/>
          </a:xfrm>
        </p:spPr>
      </p:pic>
    </p:spTree>
    <p:extLst>
      <p:ext uri="{BB962C8B-B14F-4D97-AF65-F5344CB8AC3E}">
        <p14:creationId xmlns:p14="http://schemas.microsoft.com/office/powerpoint/2010/main" val="102809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980728"/>
            <a:ext cx="7315200" cy="1154097"/>
          </a:xfrm>
        </p:spPr>
        <p:txBody>
          <a:bodyPr/>
          <a:lstStyle/>
          <a:p>
            <a:r>
              <a:rPr lang="fr-FR" dirty="0" smtClean="0"/>
              <a:t>Attention au </a:t>
            </a:r>
            <a:r>
              <a:rPr lang="fr-FR" dirty="0" err="1" smtClean="0"/>
              <a:t>stack</a:t>
            </a:r>
            <a:r>
              <a:rPr lang="fr-FR" dirty="0" smtClean="0"/>
              <a:t> </a:t>
            </a:r>
            <a:r>
              <a:rPr lang="fr-FR" dirty="0" err="1" smtClean="0"/>
              <a:t>overflow</a:t>
            </a:r>
            <a:r>
              <a:rPr lang="fr-FR" dirty="0" smtClean="0"/>
              <a:t>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Plus on utilise un index grand dans la bitmap, plus on remonte la pile ! Attention à ne pas dépasser les limites de l’espace mémoire…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30" y="4077072"/>
            <a:ext cx="6462805" cy="245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9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315200" cy="1154097"/>
          </a:xfrm>
        </p:spPr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Présentation de </a:t>
            </a:r>
            <a:r>
              <a:rPr lang="fr-FR" dirty="0" err="1" smtClean="0"/>
              <a:t>NachOS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Objectif 1 : Comprendre le fonctionnement d’un SYSCALL</a:t>
            </a:r>
          </a:p>
          <a:p>
            <a:endParaRPr lang="fr-FR" dirty="0"/>
          </a:p>
          <a:p>
            <a:r>
              <a:rPr lang="fr-FR" dirty="0" smtClean="0"/>
              <a:t>Objectif  2 : Comprendre les threads utilisateur</a:t>
            </a:r>
          </a:p>
          <a:p>
            <a:endParaRPr lang="fr-FR" dirty="0"/>
          </a:p>
          <a:p>
            <a:r>
              <a:rPr lang="fr-FR" dirty="0" smtClean="0"/>
              <a:t>Objectif 3 : Comprendre la pagination</a:t>
            </a:r>
          </a:p>
          <a:p>
            <a:endParaRPr lang="fr-FR" dirty="0"/>
          </a:p>
          <a:p>
            <a:r>
              <a:rPr lang="fr-FR" dirty="0" smtClean="0"/>
              <a:t>Objectif 4 : Avoir une gestion </a:t>
            </a:r>
            <a:r>
              <a:rPr lang="fr-FR" dirty="0" err="1" smtClean="0"/>
              <a:t>multi-processus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273600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Plusieurs </a:t>
            </a:r>
            <a:r>
              <a:rPr lang="fr-FR" dirty="0" err="1" smtClean="0"/>
              <a:t>syscall</a:t>
            </a:r>
            <a:r>
              <a:rPr lang="fr-FR" dirty="0" smtClean="0"/>
              <a:t> pour manipuler les threads </a:t>
            </a:r>
            <a:r>
              <a:rPr lang="fr-FR" dirty="0" err="1" smtClean="0"/>
              <a:t>users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996952"/>
            <a:ext cx="8659393" cy="3473729"/>
          </a:xfrm>
        </p:spPr>
      </p:pic>
    </p:spTree>
    <p:extLst>
      <p:ext uri="{BB962C8B-B14F-4D97-AF65-F5344CB8AC3E}">
        <p14:creationId xmlns:p14="http://schemas.microsoft.com/office/powerpoint/2010/main" val="121090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957"/>
            <a:ext cx="7992888" cy="6854043"/>
          </a:xfrm>
        </p:spPr>
      </p:pic>
    </p:spTree>
    <p:extLst>
      <p:ext uri="{BB962C8B-B14F-4D97-AF65-F5344CB8AC3E}">
        <p14:creationId xmlns:p14="http://schemas.microsoft.com/office/powerpoint/2010/main" val="7970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Pour que le « Thread </a:t>
            </a:r>
            <a:r>
              <a:rPr lang="fr-FR" dirty="0" err="1" smtClean="0"/>
              <a:t>join</a:t>
            </a:r>
            <a:r>
              <a:rPr lang="fr-FR" dirty="0" smtClean="0"/>
              <a:t> »</a:t>
            </a:r>
            <a:br>
              <a:rPr lang="fr-FR" dirty="0" smtClean="0"/>
            </a:br>
            <a:r>
              <a:rPr lang="fr-FR" dirty="0" smtClean="0"/>
              <a:t>fonctionne…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Allocation dans la </a:t>
            </a:r>
            <a:r>
              <a:rPr lang="fr-FR" dirty="0" err="1" smtClean="0"/>
              <a:t>stack</a:t>
            </a:r>
            <a:r>
              <a:rPr lang="fr-FR" dirty="0" smtClean="0"/>
              <a:t> non concurrente</a:t>
            </a:r>
          </a:p>
          <a:p>
            <a:endParaRPr lang="fr-FR" dirty="0"/>
          </a:p>
          <a:p>
            <a:r>
              <a:rPr lang="fr-FR" dirty="0" smtClean="0"/>
              <a:t>Utilisation de sémaphores pour « mettre en attente »</a:t>
            </a:r>
          </a:p>
          <a:p>
            <a:endParaRPr lang="fr-FR" dirty="0"/>
          </a:p>
          <a:p>
            <a:r>
              <a:rPr lang="fr-FR" dirty="0" smtClean="0"/>
              <a:t>Libération des sémaphores lors de l’exit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178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315200" cy="1154097"/>
          </a:xfrm>
        </p:spPr>
        <p:txBody>
          <a:bodyPr/>
          <a:lstStyle/>
          <a:p>
            <a:r>
              <a:rPr lang="fr-FR" dirty="0" err="1" smtClean="0"/>
              <a:t>Syscall</a:t>
            </a:r>
            <a:r>
              <a:rPr lang="fr-FR" dirty="0" smtClean="0"/>
              <a:t> user </a:t>
            </a:r>
            <a:r>
              <a:rPr lang="fr-FR" dirty="0" err="1" smtClean="0"/>
              <a:t>join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7776864" cy="4951735"/>
          </a:xfrm>
        </p:spPr>
      </p:pic>
    </p:spTree>
    <p:extLst>
      <p:ext uri="{BB962C8B-B14F-4D97-AF65-F5344CB8AC3E}">
        <p14:creationId xmlns:p14="http://schemas.microsoft.com/office/powerpoint/2010/main" val="63092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315200" cy="1154097"/>
          </a:xfrm>
        </p:spPr>
        <p:txBody>
          <a:bodyPr/>
          <a:lstStyle/>
          <a:p>
            <a:r>
              <a:rPr lang="fr-FR" dirty="0" err="1" smtClean="0"/>
              <a:t>Syscall</a:t>
            </a:r>
            <a:r>
              <a:rPr lang="fr-FR" dirty="0" smtClean="0"/>
              <a:t> user exit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852936"/>
            <a:ext cx="8723042" cy="2758793"/>
          </a:xfrm>
        </p:spPr>
      </p:pic>
    </p:spTree>
    <p:extLst>
      <p:ext uri="{BB962C8B-B14F-4D97-AF65-F5344CB8AC3E}">
        <p14:creationId xmlns:p14="http://schemas.microsoft.com/office/powerpoint/2010/main" val="212065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 3 : La pagination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03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Commencer passer d’une adresse virtuelle à une adresse physique ?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852936"/>
            <a:ext cx="7981066" cy="3384376"/>
          </a:xfrm>
        </p:spPr>
      </p:pic>
    </p:spTree>
    <p:extLst>
      <p:ext uri="{BB962C8B-B14F-4D97-AF65-F5344CB8AC3E}">
        <p14:creationId xmlns:p14="http://schemas.microsoft.com/office/powerpoint/2010/main" val="29600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Mise en place d’un </a:t>
            </a:r>
            <a:r>
              <a:rPr lang="fr-FR" dirty="0" err="1" smtClean="0"/>
              <a:t>FrameProvider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de l’allocation</a:t>
            </a:r>
          </a:p>
          <a:p>
            <a:r>
              <a:rPr lang="fr-FR" dirty="0" smtClean="0"/>
              <a:t>Utilisation d’une bitmap pour savoir quelles frames sont libres</a:t>
            </a:r>
          </a:p>
          <a:p>
            <a:r>
              <a:rPr lang="fr-FR" dirty="0" smtClean="0"/>
              <a:t>Diverses autres fonctions…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005064"/>
            <a:ext cx="6890303" cy="24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Objectif 4 :</a:t>
            </a:r>
            <a:br>
              <a:rPr lang="fr-FR" dirty="0" smtClean="0"/>
            </a:br>
            <a:r>
              <a:rPr lang="fr-FR" dirty="0" smtClean="0"/>
              <a:t>Une gestion </a:t>
            </a:r>
            <a:r>
              <a:rPr lang="fr-FR" dirty="0" err="1" smtClean="0"/>
              <a:t>Multi-processus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963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Plusieurs processus…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espace mémoire isolé pour chaque processus.</a:t>
            </a:r>
          </a:p>
          <a:p>
            <a:endParaRPr lang="fr-FR" dirty="0" smtClean="0"/>
          </a:p>
          <a:p>
            <a:r>
              <a:rPr lang="fr-FR" dirty="0" smtClean="0"/>
              <a:t>Chaque processus peut lancer des threads dans son espace mémoire.</a:t>
            </a:r>
          </a:p>
          <a:p>
            <a:endParaRPr lang="fr-FR" dirty="0"/>
          </a:p>
          <a:p>
            <a:r>
              <a:rPr lang="fr-FR" dirty="0" err="1" smtClean="0"/>
              <a:t>NachOS</a:t>
            </a:r>
            <a:r>
              <a:rPr lang="fr-FR" dirty="0" smtClean="0"/>
              <a:t> s’arrêtera lorsque le dernier processus aura terminé.</a:t>
            </a:r>
          </a:p>
          <a:p>
            <a:endParaRPr lang="fr-FR" dirty="0"/>
          </a:p>
          <a:p>
            <a:pPr lvl="1"/>
            <a:r>
              <a:rPr lang="fr-FR" dirty="0" smtClean="0"/>
              <a:t>-&gt; un </a:t>
            </a:r>
            <a:r>
              <a:rPr lang="fr-FR" dirty="0" err="1" smtClean="0"/>
              <a:t>syscall</a:t>
            </a:r>
            <a:r>
              <a:rPr lang="fr-FR" dirty="0" smtClean="0"/>
              <a:t> </a:t>
            </a:r>
            <a:r>
              <a:rPr lang="fr-FR" dirty="0" err="1" smtClean="0"/>
              <a:t>ForkExec</a:t>
            </a:r>
            <a:r>
              <a:rPr lang="fr-FR" dirty="0" smtClean="0"/>
              <a:t> pour faire tout ça…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332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NachOS</a:t>
            </a:r>
            <a:r>
              <a:rPr lang="fr-FR" dirty="0" smtClean="0"/>
              <a:t>… c’est quoi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simulation d’OS</a:t>
            </a:r>
          </a:p>
          <a:p>
            <a:pPr lvl="1"/>
            <a:r>
              <a:rPr lang="fr-FR" dirty="0" smtClean="0"/>
              <a:t>Une machine MIPS</a:t>
            </a:r>
          </a:p>
          <a:p>
            <a:pPr lvl="1"/>
            <a:r>
              <a:rPr lang="fr-FR" dirty="0" smtClean="0"/>
              <a:t>« Nous » avons le contrôle d’un processeur MIPS, de la mémoire…</a:t>
            </a:r>
          </a:p>
          <a:p>
            <a:pPr lvl="1"/>
            <a:endParaRPr lang="fr-FR" sz="1800" b="1" i="1" dirty="0"/>
          </a:p>
          <a:p>
            <a:pPr lvl="1"/>
            <a:r>
              <a:rPr lang="fr-FR" sz="1800" b="1" i="1" dirty="0" smtClean="0"/>
              <a:t>Pour résumer, on contrôle la machine, nous voilà OS, alors même que </a:t>
            </a:r>
            <a:r>
              <a:rPr lang="fr-FR" sz="1800" b="1" i="1" dirty="0" err="1" smtClean="0"/>
              <a:t>nachOS</a:t>
            </a:r>
            <a:r>
              <a:rPr lang="fr-FR" sz="1800" b="1" i="1" dirty="0" smtClean="0"/>
              <a:t> n’est qu’un processus linux sur notre machine Host !</a:t>
            </a:r>
          </a:p>
        </p:txBody>
      </p:sp>
    </p:spTree>
    <p:extLst>
      <p:ext uri="{BB962C8B-B14F-4D97-AF65-F5344CB8AC3E}">
        <p14:creationId xmlns:p14="http://schemas.microsoft.com/office/powerpoint/2010/main" val="74824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60648"/>
            <a:ext cx="4710016" cy="6408712"/>
          </a:xfrm>
        </p:spPr>
      </p:pic>
    </p:spTree>
    <p:extLst>
      <p:ext uri="{BB962C8B-B14F-4D97-AF65-F5344CB8AC3E}">
        <p14:creationId xmlns:p14="http://schemas.microsoft.com/office/powerpoint/2010/main" val="305935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6" y="3501008"/>
            <a:ext cx="8766704" cy="1952327"/>
          </a:xfrm>
        </p:spPr>
      </p:pic>
    </p:spTree>
    <p:extLst>
      <p:ext uri="{BB962C8B-B14F-4D97-AF65-F5344CB8AC3E}">
        <p14:creationId xmlns:p14="http://schemas.microsoft.com/office/powerpoint/2010/main" val="3263328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mise en pratique des notions vues au cours de l’année</a:t>
            </a:r>
          </a:p>
          <a:p>
            <a:endParaRPr lang="fr-FR" dirty="0"/>
          </a:p>
          <a:p>
            <a:r>
              <a:rPr lang="fr-FR" dirty="0" smtClean="0"/>
              <a:t>Un </a:t>
            </a:r>
            <a:r>
              <a:rPr lang="fr-FR" dirty="0" smtClean="0"/>
              <a:t>aperçu </a:t>
            </a:r>
            <a:r>
              <a:rPr lang="fr-FR" dirty="0" smtClean="0"/>
              <a:t>de la « complexité » d’un OS, même sur cette simulation « simplifiée  »</a:t>
            </a:r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1824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simulation… simplifiée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Bien entendu, de nombreux mécanismes présents dans les OS sont simplifiés :</a:t>
            </a:r>
          </a:p>
          <a:p>
            <a:pPr lvl="1"/>
            <a:r>
              <a:rPr lang="fr-FR" sz="1600" b="1" i="1" dirty="0" smtClean="0"/>
              <a:t>Gestion des fichiers</a:t>
            </a:r>
          </a:p>
          <a:p>
            <a:pPr lvl="1"/>
            <a:r>
              <a:rPr lang="fr-FR" sz="1600" b="1" i="1" dirty="0" smtClean="0"/>
              <a:t>Allocation mémoire</a:t>
            </a:r>
          </a:p>
          <a:p>
            <a:pPr lvl="1"/>
            <a:r>
              <a:rPr lang="fr-FR" sz="1600" b="1" i="1" dirty="0" smtClean="0"/>
              <a:t>Système de pagination « simple » et à un seul niveau…</a:t>
            </a:r>
          </a:p>
          <a:p>
            <a:pPr lvl="1"/>
            <a:r>
              <a:rPr lang="fr-FR" sz="1600" b="1" i="1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2009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 1 : Les SYSCALL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02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980728"/>
            <a:ext cx="7315200" cy="1154097"/>
          </a:xfrm>
        </p:spPr>
        <p:txBody>
          <a:bodyPr/>
          <a:lstStyle/>
          <a:p>
            <a:r>
              <a:rPr lang="fr-FR" dirty="0" smtClean="0"/>
              <a:t>Un SYSCALL… c’est quoi ?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36912"/>
            <a:ext cx="8101716" cy="39711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3862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980728"/>
            <a:ext cx="7315200" cy="1154097"/>
          </a:xfrm>
        </p:spPr>
        <p:txBody>
          <a:bodyPr/>
          <a:lstStyle/>
          <a:p>
            <a:r>
              <a:rPr lang="fr-FR" dirty="0" smtClean="0"/>
              <a:t>Comment apparait un </a:t>
            </a:r>
            <a:r>
              <a:rPr lang="fr-FR" dirty="0" err="1" smtClean="0"/>
              <a:t>syscall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Chaque instruction d’un programme utilisateur est </a:t>
            </a:r>
            <a:r>
              <a:rPr lang="fr-FR" dirty="0" smtClean="0"/>
              <a:t>compilée </a:t>
            </a:r>
            <a:r>
              <a:rPr lang="fr-FR" dirty="0" smtClean="0"/>
              <a:t>pour le processeur MIPS</a:t>
            </a:r>
          </a:p>
          <a:p>
            <a:pPr lvl="1"/>
            <a:r>
              <a:rPr lang="fr-FR" dirty="0" smtClean="0"/>
              <a:t>Le processeur décode chaque instruction</a:t>
            </a:r>
          </a:p>
          <a:p>
            <a:pPr lvl="1"/>
            <a:r>
              <a:rPr lang="fr-FR" dirty="0" smtClean="0"/>
              <a:t>Si le Code de l’instruction correspond à un </a:t>
            </a:r>
            <a:r>
              <a:rPr lang="fr-FR" dirty="0" err="1" smtClean="0"/>
              <a:t>syscall</a:t>
            </a:r>
            <a:r>
              <a:rPr lang="fr-FR" dirty="0" smtClean="0"/>
              <a:t>, une exception est levée !</a:t>
            </a:r>
          </a:p>
          <a:p>
            <a:pPr lvl="1"/>
            <a:r>
              <a:rPr lang="fr-FR" dirty="0" smtClean="0"/>
              <a:t>Exception récupérée par un Handler, qui exécutera un flot </a:t>
            </a:r>
            <a:r>
              <a:rPr lang="fr-FR" dirty="0" smtClean="0"/>
              <a:t>d’instructions </a:t>
            </a:r>
            <a:r>
              <a:rPr lang="fr-FR" dirty="0" smtClean="0"/>
              <a:t>associé au SYSCALL.</a:t>
            </a:r>
          </a:p>
          <a:p>
            <a:pPr lvl="1"/>
            <a:r>
              <a:rPr lang="fr-FR" dirty="0" smtClean="0"/>
              <a:t>Le SYSCALL terminé, retour au programme utilisateur, pc+4.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38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23956"/>
            <a:ext cx="7315200" cy="722049"/>
          </a:xfrm>
        </p:spPr>
        <p:txBody>
          <a:bodyPr/>
          <a:lstStyle/>
          <a:p>
            <a:r>
              <a:rPr lang="fr-FR" dirty="0" smtClean="0"/>
              <a:t>Autrement dit…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92695"/>
            <a:ext cx="7056784" cy="6179257"/>
          </a:xfrm>
        </p:spPr>
      </p:pic>
    </p:spTree>
    <p:extLst>
      <p:ext uri="{BB962C8B-B14F-4D97-AF65-F5344CB8AC3E}">
        <p14:creationId xmlns:p14="http://schemas.microsoft.com/office/powerpoint/2010/main" val="116658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Etude de cas : le </a:t>
            </a:r>
            <a:r>
              <a:rPr lang="fr-FR" dirty="0" err="1" smtClean="0"/>
              <a:t>syscall</a:t>
            </a:r>
            <a:r>
              <a:rPr lang="fr-FR" dirty="0" smtClean="0"/>
              <a:t> </a:t>
            </a:r>
            <a:r>
              <a:rPr lang="fr-FR" dirty="0" err="1" smtClean="0"/>
              <a:t>PutString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996952"/>
            <a:ext cx="6336705" cy="2439034"/>
          </a:xfrm>
        </p:spPr>
      </p:pic>
    </p:spTree>
    <p:extLst>
      <p:ext uri="{BB962C8B-B14F-4D97-AF65-F5344CB8AC3E}">
        <p14:creationId xmlns:p14="http://schemas.microsoft.com/office/powerpoint/2010/main" val="181435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171</TotalTime>
  <Words>475</Words>
  <Application>Microsoft Office PowerPoint</Application>
  <PresentationFormat>Affichage à l'écran (4:3)</PresentationFormat>
  <Paragraphs>172</Paragraphs>
  <Slides>32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3" baseType="lpstr">
      <vt:lpstr>Perspective</vt:lpstr>
      <vt:lpstr>NACHOS - Simulation d’un OS -</vt:lpstr>
      <vt:lpstr>SOMMAIRE</vt:lpstr>
      <vt:lpstr>NachOS… c’est quoi ?</vt:lpstr>
      <vt:lpstr>Une simulation… simplifiée</vt:lpstr>
      <vt:lpstr>Objectif 1 : Les SYSCALL</vt:lpstr>
      <vt:lpstr>Un SYSCALL… c’est quoi ?</vt:lpstr>
      <vt:lpstr>Comment apparait un syscall ?</vt:lpstr>
      <vt:lpstr>Autrement dit…</vt:lpstr>
      <vt:lpstr>Etude de cas : le syscall PutString</vt:lpstr>
      <vt:lpstr>Etude de cas : le syscall PutString</vt:lpstr>
      <vt:lpstr>Un petit détour par MIPS…</vt:lpstr>
      <vt:lpstr>Objectif 2 : Les  Threads Utilisateurs</vt:lpstr>
      <vt:lpstr>Comment est chargé un programme user en mémoire ?</vt:lpstr>
      <vt:lpstr>Thread Utilisateur</vt:lpstr>
      <vt:lpstr>Utilisation d’une bitmap</vt:lpstr>
      <vt:lpstr>Présentation PowerPoint</vt:lpstr>
      <vt:lpstr>Présentation PowerPoint</vt:lpstr>
      <vt:lpstr>Allocation dans la pile</vt:lpstr>
      <vt:lpstr>Attention au stack overflow !</vt:lpstr>
      <vt:lpstr>Plusieurs syscall pour manipuler les threads users</vt:lpstr>
      <vt:lpstr>Présentation PowerPoint</vt:lpstr>
      <vt:lpstr>Pour que le « Thread join » fonctionne…</vt:lpstr>
      <vt:lpstr>Syscall user join</vt:lpstr>
      <vt:lpstr>Syscall user exit</vt:lpstr>
      <vt:lpstr>Objectif 3 : La pagination</vt:lpstr>
      <vt:lpstr>Commencer passer d’une adresse virtuelle à une adresse physique ?</vt:lpstr>
      <vt:lpstr>Mise en place d’un FrameProvider</vt:lpstr>
      <vt:lpstr>Objectif 4 : Une gestion Multi-processus</vt:lpstr>
      <vt:lpstr>Plusieurs processus…</vt:lpstr>
      <vt:lpstr>Présentation PowerPoint</vt:lpstr>
      <vt:lpstr>Planning</vt:lpstr>
      <vt:lpstr>Bilan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NACHOS - Simulation d’un OS -</dc:title>
  <dc:creator>Eudes Robin</dc:creator>
  <cp:lastModifiedBy>Back 2night</cp:lastModifiedBy>
  <cp:revision>29</cp:revision>
  <dcterms:created xsi:type="dcterms:W3CDTF">2015-04-04T13:38:19Z</dcterms:created>
  <dcterms:modified xsi:type="dcterms:W3CDTF">2015-04-08T18:07:57Z</dcterms:modified>
</cp:coreProperties>
</file>