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Space Age" charset="1" panose="00000000000000000000"/>
      <p:regular r:id="rId14"/>
    </p:embeddedFont>
    <p:embeddedFont>
      <p:font typeface="IBM Plex Mono" charset="1" panose="020B0509050203000203"/>
      <p:regular r:id="rId15"/>
    </p:embeddedFont>
    <p:embeddedFont>
      <p:font typeface="IBM Plex Mono Bold" charset="1" panose="020B0809050203000203"/>
      <p:regular r:id="rId16"/>
    </p:embeddedFont>
    <p:embeddedFont>
      <p:font typeface="Michroma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jpe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0D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40724" y="1028700"/>
            <a:ext cx="13006552" cy="8229600"/>
          </a:xfrm>
          <a:custGeom>
            <a:avLst/>
            <a:gdLst/>
            <a:ahLst/>
            <a:cxnLst/>
            <a:rect r="r" b="b" t="t" l="l"/>
            <a:pathLst>
              <a:path h="8229600" w="13006552">
                <a:moveTo>
                  <a:pt x="0" y="0"/>
                </a:moveTo>
                <a:lnTo>
                  <a:pt x="13006552" y="0"/>
                </a:lnTo>
                <a:lnTo>
                  <a:pt x="1300655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34827" y="3794545"/>
            <a:ext cx="4418347" cy="367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1168">
                <a:solidFill>
                  <a:srgbClr val="99F6FB"/>
                </a:solidFill>
                <a:latin typeface="Space Age"/>
                <a:ea typeface="Space Age"/>
                <a:cs typeface="Space Age"/>
                <a:sym typeface="Space Age"/>
              </a:rPr>
              <a:t>NEURO-TETRIS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1891368"/>
            <a:ext cx="3844454" cy="3844454"/>
          </a:xfrm>
          <a:custGeom>
            <a:avLst/>
            <a:gdLst/>
            <a:ahLst/>
            <a:cxnLst/>
            <a:rect r="r" b="b" t="t" l="l"/>
            <a:pathLst>
              <a:path h="3844454" w="3844454">
                <a:moveTo>
                  <a:pt x="0" y="0"/>
                </a:moveTo>
                <a:lnTo>
                  <a:pt x="3844454" y="0"/>
                </a:lnTo>
                <a:lnTo>
                  <a:pt x="3844454" y="3844454"/>
                </a:lnTo>
                <a:lnTo>
                  <a:pt x="0" y="3844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04715" y="2388915"/>
            <a:ext cx="5509169" cy="5509169"/>
          </a:xfrm>
          <a:custGeom>
            <a:avLst/>
            <a:gdLst/>
            <a:ahLst/>
            <a:cxnLst/>
            <a:rect r="r" b="b" t="t" l="l"/>
            <a:pathLst>
              <a:path h="5509169" w="5509169">
                <a:moveTo>
                  <a:pt x="0" y="0"/>
                </a:moveTo>
                <a:lnTo>
                  <a:pt x="5509170" y="0"/>
                </a:lnTo>
                <a:lnTo>
                  <a:pt x="5509170" y="5509170"/>
                </a:lnTo>
                <a:lnTo>
                  <a:pt x="0" y="55091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815681" y="6628597"/>
            <a:ext cx="5688763" cy="4582040"/>
          </a:xfrm>
          <a:custGeom>
            <a:avLst/>
            <a:gdLst/>
            <a:ahLst/>
            <a:cxnLst/>
            <a:rect r="r" b="b" t="t" l="l"/>
            <a:pathLst>
              <a:path h="4582040" w="5688763">
                <a:moveTo>
                  <a:pt x="0" y="0"/>
                </a:moveTo>
                <a:lnTo>
                  <a:pt x="5688762" y="0"/>
                </a:lnTo>
                <a:lnTo>
                  <a:pt x="5688762" y="4582040"/>
                </a:lnTo>
                <a:lnTo>
                  <a:pt x="0" y="45820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60423" y="2616566"/>
            <a:ext cx="8967154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LOUISE CHRISTOPHE, MARINE FRABOULET, WAEL BELHADDAD, EUDOCIE DE KHOVRINE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0D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349348" y="86591"/>
            <a:ext cx="875333" cy="2588349"/>
          </a:xfrm>
          <a:custGeom>
            <a:avLst/>
            <a:gdLst/>
            <a:ahLst/>
            <a:cxnLst/>
            <a:rect r="r" b="b" t="t" l="l"/>
            <a:pathLst>
              <a:path h="2588349" w="875333">
                <a:moveTo>
                  <a:pt x="0" y="0"/>
                </a:moveTo>
                <a:lnTo>
                  <a:pt x="875333" y="0"/>
                </a:lnTo>
                <a:lnTo>
                  <a:pt x="875333" y="2588349"/>
                </a:lnTo>
                <a:lnTo>
                  <a:pt x="0" y="25883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3063319" y="86591"/>
            <a:ext cx="875333" cy="2588349"/>
          </a:xfrm>
          <a:custGeom>
            <a:avLst/>
            <a:gdLst/>
            <a:ahLst/>
            <a:cxnLst/>
            <a:rect r="r" b="b" t="t" l="l"/>
            <a:pathLst>
              <a:path h="2588349" w="875333">
                <a:moveTo>
                  <a:pt x="0" y="0"/>
                </a:moveTo>
                <a:lnTo>
                  <a:pt x="875333" y="0"/>
                </a:lnTo>
                <a:lnTo>
                  <a:pt x="875333" y="2588349"/>
                </a:lnTo>
                <a:lnTo>
                  <a:pt x="0" y="25883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79721" y="1019175"/>
            <a:ext cx="5328557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52E9F1"/>
                </a:solidFill>
                <a:latin typeface="Space Age"/>
                <a:ea typeface="Space Age"/>
                <a:cs typeface="Space Age"/>
                <a:sym typeface="Space Age"/>
              </a:rPr>
              <a:t>Les modes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8104356" y="3932192"/>
            <a:ext cx="6868369" cy="3783847"/>
          </a:xfrm>
          <a:custGeom>
            <a:avLst/>
            <a:gdLst/>
            <a:ahLst/>
            <a:cxnLst/>
            <a:rect r="r" b="b" t="t" l="l"/>
            <a:pathLst>
              <a:path h="3783847" w="6868369">
                <a:moveTo>
                  <a:pt x="0" y="0"/>
                </a:moveTo>
                <a:lnTo>
                  <a:pt x="6868369" y="0"/>
                </a:lnTo>
                <a:lnTo>
                  <a:pt x="6868369" y="3783847"/>
                </a:lnTo>
                <a:lnTo>
                  <a:pt x="0" y="3783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3315275" y="3932192"/>
            <a:ext cx="6868369" cy="3783847"/>
          </a:xfrm>
          <a:custGeom>
            <a:avLst/>
            <a:gdLst/>
            <a:ahLst/>
            <a:cxnLst/>
            <a:rect r="r" b="b" t="t" l="l"/>
            <a:pathLst>
              <a:path h="3783847" w="6868369">
                <a:moveTo>
                  <a:pt x="0" y="0"/>
                </a:moveTo>
                <a:lnTo>
                  <a:pt x="6868369" y="0"/>
                </a:lnTo>
                <a:lnTo>
                  <a:pt x="6868369" y="3783847"/>
                </a:lnTo>
                <a:lnTo>
                  <a:pt x="0" y="3783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77923" y="6774176"/>
            <a:ext cx="3121235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b="true" sz="2600" spc="130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LAISSEZ L’IA FAIRE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77923" y="7736201"/>
            <a:ext cx="3121235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 spc="300">
                <a:solidFill>
                  <a:srgbClr val="52E9F1"/>
                </a:solidFill>
                <a:latin typeface="Space Age"/>
                <a:ea typeface="Space Age"/>
                <a:cs typeface="Space Age"/>
                <a:sym typeface="Space Age"/>
              </a:rPr>
              <a:t>Ia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88842" y="6774176"/>
            <a:ext cx="3121235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b="true" sz="2600" spc="130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JOUEZ PAR VOUS MÊME!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88842" y="7738489"/>
            <a:ext cx="3121235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 spc="300">
                <a:solidFill>
                  <a:srgbClr val="52E9F1"/>
                </a:solidFill>
                <a:latin typeface="Space Age"/>
                <a:ea typeface="Space Age"/>
                <a:cs typeface="Space Age"/>
                <a:sym typeface="Space Age"/>
              </a:rPr>
              <a:t>Joueur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5572073" y="2935711"/>
            <a:ext cx="2354772" cy="3636153"/>
            <a:chOff x="0" y="0"/>
            <a:chExt cx="411226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1122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112260">
                  <a:moveTo>
                    <a:pt x="4112260" y="623570"/>
                  </a:moveTo>
                  <a:lnTo>
                    <a:pt x="4112260" y="2641600"/>
                  </a:lnTo>
                  <a:cubicBezTo>
                    <a:pt x="4112260" y="2821940"/>
                    <a:pt x="4033520" y="2993390"/>
                    <a:pt x="3897630" y="3112770"/>
                  </a:cubicBezTo>
                  <a:lnTo>
                    <a:pt x="3897630" y="3112770"/>
                  </a:lnTo>
                  <a:cubicBezTo>
                    <a:pt x="3761740" y="3230880"/>
                    <a:pt x="3683000" y="3402330"/>
                    <a:pt x="3683000" y="3583940"/>
                  </a:cubicBezTo>
                  <a:lnTo>
                    <a:pt x="3683000" y="5726430"/>
                  </a:lnTo>
                  <a:cubicBezTo>
                    <a:pt x="3683000" y="6070600"/>
                    <a:pt x="3403600" y="6350000"/>
                    <a:pt x="3059430" y="6350000"/>
                  </a:cubicBezTo>
                  <a:lnTo>
                    <a:pt x="623570" y="6350000"/>
                  </a:lnTo>
                  <a:cubicBezTo>
                    <a:pt x="279400" y="6350000"/>
                    <a:pt x="0" y="6070600"/>
                    <a:pt x="0" y="5726430"/>
                  </a:cubicBezTo>
                  <a:lnTo>
                    <a:pt x="0" y="623570"/>
                  </a:lnTo>
                  <a:cubicBezTo>
                    <a:pt x="0" y="279400"/>
                    <a:pt x="279400" y="0"/>
                    <a:pt x="623570" y="0"/>
                  </a:cubicBezTo>
                  <a:lnTo>
                    <a:pt x="3489960" y="0"/>
                  </a:lnTo>
                  <a:cubicBezTo>
                    <a:pt x="3834130" y="0"/>
                    <a:pt x="4112260" y="279400"/>
                    <a:pt x="4112260" y="623570"/>
                  </a:cubicBezTo>
                  <a:close/>
                </a:path>
              </a:pathLst>
            </a:custGeom>
            <a:blipFill>
              <a:blip r:embed="rId6"/>
              <a:stretch>
                <a:fillRect l="-66023" t="0" r="-66023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0195502" y="2935711"/>
            <a:ext cx="2354772" cy="3636153"/>
            <a:chOff x="0" y="0"/>
            <a:chExt cx="411226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1122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112260">
                  <a:moveTo>
                    <a:pt x="4112260" y="623570"/>
                  </a:moveTo>
                  <a:lnTo>
                    <a:pt x="4112260" y="2641600"/>
                  </a:lnTo>
                  <a:cubicBezTo>
                    <a:pt x="4112260" y="2821940"/>
                    <a:pt x="4033520" y="2993390"/>
                    <a:pt x="3897630" y="3112770"/>
                  </a:cubicBezTo>
                  <a:lnTo>
                    <a:pt x="3897630" y="3112770"/>
                  </a:lnTo>
                  <a:cubicBezTo>
                    <a:pt x="3761740" y="3230880"/>
                    <a:pt x="3683000" y="3402330"/>
                    <a:pt x="3683000" y="3583940"/>
                  </a:cubicBezTo>
                  <a:lnTo>
                    <a:pt x="3683000" y="5726430"/>
                  </a:lnTo>
                  <a:cubicBezTo>
                    <a:pt x="3683000" y="6070600"/>
                    <a:pt x="3403600" y="6350000"/>
                    <a:pt x="3059430" y="6350000"/>
                  </a:cubicBezTo>
                  <a:lnTo>
                    <a:pt x="623570" y="6350000"/>
                  </a:lnTo>
                  <a:cubicBezTo>
                    <a:pt x="279400" y="6350000"/>
                    <a:pt x="0" y="6070600"/>
                    <a:pt x="0" y="5726430"/>
                  </a:cubicBezTo>
                  <a:lnTo>
                    <a:pt x="0" y="623570"/>
                  </a:lnTo>
                  <a:cubicBezTo>
                    <a:pt x="0" y="279400"/>
                    <a:pt x="279400" y="0"/>
                    <a:pt x="623570" y="0"/>
                  </a:cubicBezTo>
                  <a:lnTo>
                    <a:pt x="3489960" y="0"/>
                  </a:lnTo>
                  <a:cubicBezTo>
                    <a:pt x="3834130" y="0"/>
                    <a:pt x="4112260" y="279400"/>
                    <a:pt x="4112260" y="623570"/>
                  </a:cubicBezTo>
                  <a:close/>
                </a:path>
              </a:pathLst>
            </a:custGeom>
            <a:blipFill>
              <a:blip r:embed="rId7"/>
              <a:stretch>
                <a:fillRect l="-27208" t="0" r="-27208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0D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0297727"/>
          </a:xfrm>
          <a:custGeom>
            <a:avLst/>
            <a:gdLst/>
            <a:ahLst/>
            <a:cxnLst/>
            <a:rect r="r" b="b" t="t" l="l"/>
            <a:pathLst>
              <a:path h="10297727" w="18288000">
                <a:moveTo>
                  <a:pt x="0" y="0"/>
                </a:moveTo>
                <a:lnTo>
                  <a:pt x="18288000" y="0"/>
                </a:lnTo>
                <a:lnTo>
                  <a:pt x="18288000" y="10297727"/>
                </a:lnTo>
                <a:lnTo>
                  <a:pt x="0" y="102977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83112" y="1403350"/>
            <a:ext cx="1576188" cy="1576188"/>
          </a:xfrm>
          <a:custGeom>
            <a:avLst/>
            <a:gdLst/>
            <a:ahLst/>
            <a:cxnLst/>
            <a:rect r="r" b="b" t="t" l="l"/>
            <a:pathLst>
              <a:path h="1576188" w="1576188">
                <a:moveTo>
                  <a:pt x="0" y="0"/>
                </a:moveTo>
                <a:lnTo>
                  <a:pt x="1576188" y="0"/>
                </a:lnTo>
                <a:lnTo>
                  <a:pt x="1576188" y="1576189"/>
                </a:lnTo>
                <a:lnTo>
                  <a:pt x="0" y="15761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08476" y="4804716"/>
            <a:ext cx="3092600" cy="3185262"/>
          </a:xfrm>
          <a:custGeom>
            <a:avLst/>
            <a:gdLst/>
            <a:ahLst/>
            <a:cxnLst/>
            <a:rect r="r" b="b" t="t" l="l"/>
            <a:pathLst>
              <a:path h="3185262" w="3092600">
                <a:moveTo>
                  <a:pt x="0" y="0"/>
                </a:moveTo>
                <a:lnTo>
                  <a:pt x="3092600" y="0"/>
                </a:lnTo>
                <a:lnTo>
                  <a:pt x="3092600" y="3185262"/>
                </a:lnTo>
                <a:lnTo>
                  <a:pt x="0" y="31852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36140" y="1403350"/>
            <a:ext cx="5142456" cy="8229600"/>
          </a:xfrm>
          <a:custGeom>
            <a:avLst/>
            <a:gdLst/>
            <a:ahLst/>
            <a:cxnLst/>
            <a:rect r="r" b="b" t="t" l="l"/>
            <a:pathLst>
              <a:path h="8229600" w="5142456">
                <a:moveTo>
                  <a:pt x="0" y="0"/>
                </a:moveTo>
                <a:lnTo>
                  <a:pt x="5142456" y="0"/>
                </a:lnTo>
                <a:lnTo>
                  <a:pt x="514245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51" r="-6128" b="-35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798408"/>
            <a:ext cx="738853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52E9F1"/>
                </a:solidFill>
                <a:latin typeface="Michroma"/>
                <a:ea typeface="Michroma"/>
                <a:cs typeface="Michroma"/>
                <a:sym typeface="Michroma"/>
              </a:rPr>
              <a:t>ARCHITECTURE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99168"/>
            <a:ext cx="3946818" cy="580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NEURO-TETRIS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0D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4945181" y="6944181"/>
            <a:ext cx="4935706" cy="1749932"/>
          </a:xfrm>
          <a:custGeom>
            <a:avLst/>
            <a:gdLst/>
            <a:ahLst/>
            <a:cxnLst/>
            <a:rect r="r" b="b" t="t" l="l"/>
            <a:pathLst>
              <a:path h="1749932" w="4935706">
                <a:moveTo>
                  <a:pt x="0" y="0"/>
                </a:moveTo>
                <a:lnTo>
                  <a:pt x="4935706" y="0"/>
                </a:lnTo>
                <a:lnTo>
                  <a:pt x="4935706" y="1749932"/>
                </a:lnTo>
                <a:lnTo>
                  <a:pt x="0" y="1749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01864" y="5351294"/>
            <a:ext cx="2366364" cy="3389323"/>
          </a:xfrm>
          <a:custGeom>
            <a:avLst/>
            <a:gdLst/>
            <a:ahLst/>
            <a:cxnLst/>
            <a:rect r="r" b="b" t="t" l="l"/>
            <a:pathLst>
              <a:path h="3389323" w="2366364">
                <a:moveTo>
                  <a:pt x="0" y="0"/>
                </a:moveTo>
                <a:lnTo>
                  <a:pt x="2366364" y="0"/>
                </a:lnTo>
                <a:lnTo>
                  <a:pt x="2366364" y="3389323"/>
                </a:lnTo>
                <a:lnTo>
                  <a:pt x="0" y="3389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01864" y="-655409"/>
            <a:ext cx="4885198" cy="5197019"/>
          </a:xfrm>
          <a:custGeom>
            <a:avLst/>
            <a:gdLst/>
            <a:ahLst/>
            <a:cxnLst/>
            <a:rect r="r" b="b" t="t" l="l"/>
            <a:pathLst>
              <a:path h="5197019" w="4885198">
                <a:moveTo>
                  <a:pt x="0" y="0"/>
                </a:moveTo>
                <a:lnTo>
                  <a:pt x="4885198" y="0"/>
                </a:lnTo>
                <a:lnTo>
                  <a:pt x="4885198" y="5197018"/>
                </a:lnTo>
                <a:lnTo>
                  <a:pt x="0" y="51970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65676" y="2719062"/>
            <a:ext cx="9909612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52E9F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Initialisation de base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5676" y="3106351"/>
            <a:ext cx="15720491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Définition des variables</a:t>
            </a:r>
          </a:p>
          <a:p>
            <a:pPr algn="l" marL="539749" indent="-269875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u="none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Création d’une fenêtre et d’une grille</a:t>
            </a:r>
          </a:p>
          <a:p>
            <a:pPr algn="l" marL="539749" indent="-269875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u="none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Paramètre définissant les couleurs, la position de la pièce, des polices, etc</a:t>
            </a:r>
          </a:p>
          <a:p>
            <a:pPr algn="l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u="none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541609"/>
            <a:ext cx="10131724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52E9F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Initialisation de la grille et des pièces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928865"/>
            <a:ext cx="15049076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Fonction init_grid, draw_grid initialise la grille</a:t>
            </a:r>
          </a:p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Fonction draw_locked_cell qui dessine les pièces posées</a:t>
            </a:r>
          </a:p>
          <a:p>
            <a:pPr algn="l" marL="539749" indent="-269875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Fonction nouvelle_pièce et dessiner_piece qui créé des pièces</a:t>
            </a:r>
          </a:p>
          <a:p>
            <a:pPr algn="l" marL="0" indent="0" lvl="0">
              <a:lnSpc>
                <a:spcPts val="299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317804"/>
            <a:ext cx="11289261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52E9F1"/>
                </a:solidFill>
                <a:latin typeface="IBM Plex Mono"/>
                <a:ea typeface="IBM Plex Mono"/>
                <a:cs typeface="IBM Plex Mono"/>
                <a:sym typeface="IBM Plex Mono"/>
              </a:rPr>
              <a:t>Fonctions d’aides principales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705060"/>
            <a:ext cx="15315763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Fonction next_drop pour gérer la descente des pièces</a:t>
            </a:r>
          </a:p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Fonction nouv_tetros pour gérer les collisions</a:t>
            </a:r>
          </a:p>
          <a:p>
            <a:pPr algn="l" marL="539749" indent="-269875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Fonction supprimer_lignes pour supprimer des lignes pleines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068259"/>
            <a:ext cx="14056346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52E9F1"/>
                </a:solidFill>
                <a:latin typeface="IBM Plex Mono"/>
                <a:ea typeface="IBM Plex Mono"/>
                <a:cs typeface="IBM Plex Mono"/>
                <a:sym typeface="IBM Plex Mono"/>
              </a:rPr>
              <a:t>Boucle principale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455515"/>
            <a:ext cx="15983625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Boucle while en_cours: Boucle principale du jeu, gère les événements</a:t>
            </a:r>
          </a:p>
          <a:p>
            <a:pPr algn="l" marL="539749" indent="-269875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Gestion du game_over</a:t>
            </a:r>
          </a:p>
          <a:p>
            <a:pPr algn="l" marL="0" indent="0" lvl="0">
              <a:lnSpc>
                <a:spcPts val="299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019175"/>
            <a:ext cx="11915805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19"/>
              </a:lnSpc>
            </a:pPr>
            <a:r>
              <a:rPr lang="en-US" sz="7099" spc="1036">
                <a:solidFill>
                  <a:srgbClr val="52E9F1"/>
                </a:solidFill>
                <a:latin typeface="Space Age"/>
                <a:ea typeface="Space Age"/>
                <a:cs typeface="Space Age"/>
                <a:sym typeface="Space Age"/>
              </a:rPr>
              <a:t>joueur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0D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4945181" y="6944181"/>
            <a:ext cx="4935706" cy="1749932"/>
          </a:xfrm>
          <a:custGeom>
            <a:avLst/>
            <a:gdLst/>
            <a:ahLst/>
            <a:cxnLst/>
            <a:rect r="r" b="b" t="t" l="l"/>
            <a:pathLst>
              <a:path h="1749932" w="4935706">
                <a:moveTo>
                  <a:pt x="0" y="0"/>
                </a:moveTo>
                <a:lnTo>
                  <a:pt x="4935706" y="0"/>
                </a:lnTo>
                <a:lnTo>
                  <a:pt x="4935706" y="1749932"/>
                </a:lnTo>
                <a:lnTo>
                  <a:pt x="0" y="1749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01864" y="5351294"/>
            <a:ext cx="2366364" cy="3389323"/>
          </a:xfrm>
          <a:custGeom>
            <a:avLst/>
            <a:gdLst/>
            <a:ahLst/>
            <a:cxnLst/>
            <a:rect r="r" b="b" t="t" l="l"/>
            <a:pathLst>
              <a:path h="3389323" w="2366364">
                <a:moveTo>
                  <a:pt x="0" y="0"/>
                </a:moveTo>
                <a:lnTo>
                  <a:pt x="2366364" y="0"/>
                </a:lnTo>
                <a:lnTo>
                  <a:pt x="2366364" y="3389323"/>
                </a:lnTo>
                <a:lnTo>
                  <a:pt x="0" y="3389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01864" y="-655409"/>
            <a:ext cx="4885198" cy="5197019"/>
          </a:xfrm>
          <a:custGeom>
            <a:avLst/>
            <a:gdLst/>
            <a:ahLst/>
            <a:cxnLst/>
            <a:rect r="r" b="b" t="t" l="l"/>
            <a:pathLst>
              <a:path h="5197019" w="4885198">
                <a:moveTo>
                  <a:pt x="0" y="0"/>
                </a:moveTo>
                <a:lnTo>
                  <a:pt x="4885198" y="0"/>
                </a:lnTo>
                <a:lnTo>
                  <a:pt x="4885198" y="5197018"/>
                </a:lnTo>
                <a:lnTo>
                  <a:pt x="0" y="51970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65676" y="2649151"/>
            <a:ext cx="9909612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52E9F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Initialisation de base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6081" y="3106351"/>
            <a:ext cx="17930922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Définition des variables</a:t>
            </a:r>
          </a:p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Paramètre définissant les couleurs, la position de la pièce, des polices, la grille, etc</a:t>
            </a:r>
          </a:p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Paramètre de l’IA</a:t>
            </a:r>
          </a:p>
          <a:p>
            <a:pPr algn="l" marL="0" indent="0" lvl="0">
              <a:lnSpc>
                <a:spcPts val="299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65676" y="4358923"/>
            <a:ext cx="10131724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52E9F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Initialisation de la grille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081" y="4816123"/>
            <a:ext cx="15049076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Fonction init_grid pour initialiser la grille</a:t>
            </a:r>
          </a:p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Fonction draw_grid et draw_locked_cells pour l’affichage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99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65676" y="5707931"/>
            <a:ext cx="11289261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52E9F1"/>
                </a:solidFill>
                <a:latin typeface="IBM Plex Mono"/>
                <a:ea typeface="IBM Plex Mono"/>
                <a:cs typeface="IBM Plex Mono"/>
                <a:sym typeface="IBM Plex Mono"/>
              </a:rPr>
              <a:t>Fonction d’aides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6081" y="6098456"/>
            <a:ext cx="15315763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Fonction softmax, calculer_recompense pour le calcul</a:t>
            </a:r>
          </a:p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Fonction get_possibles_grids, supprimer_lignes de gestion des pièces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99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139580"/>
            <a:ext cx="14056346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52E9F1"/>
                </a:solidFill>
                <a:latin typeface="IBM Plex Mono"/>
                <a:ea typeface="IBM Plex Mono"/>
                <a:cs typeface="IBM Plex Mono"/>
                <a:sym typeface="IBM Plex Mono"/>
              </a:rPr>
              <a:t>Boucle principale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019175"/>
            <a:ext cx="9253470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19"/>
              </a:lnSpc>
            </a:pPr>
            <a:r>
              <a:rPr lang="en-US" sz="7099" spc="1036">
                <a:solidFill>
                  <a:srgbClr val="52E9F1"/>
                </a:solidFill>
                <a:latin typeface="Space Age"/>
                <a:ea typeface="Space Age"/>
                <a:cs typeface="Space Age"/>
                <a:sym typeface="Space Age"/>
              </a:rPr>
              <a:t>ia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6081" y="7584356"/>
            <a:ext cx="15315763" cy="222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Class de la Q_table créé</a:t>
            </a:r>
          </a:p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Double boucle : repeat pour recommencer des parties et en-cours pour la gestion d’une partie</a:t>
            </a:r>
          </a:p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Choix entre un mode d’entrainement ou un mode de jeu</a:t>
            </a:r>
          </a:p>
          <a:p>
            <a:pPr algn="l">
              <a:lnSpc>
                <a:spcPts val="29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9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0D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4945181" y="6944181"/>
            <a:ext cx="4935706" cy="1749932"/>
          </a:xfrm>
          <a:custGeom>
            <a:avLst/>
            <a:gdLst/>
            <a:ahLst/>
            <a:cxnLst/>
            <a:rect r="r" b="b" t="t" l="l"/>
            <a:pathLst>
              <a:path h="1749932" w="4935706">
                <a:moveTo>
                  <a:pt x="0" y="0"/>
                </a:moveTo>
                <a:lnTo>
                  <a:pt x="4935706" y="0"/>
                </a:lnTo>
                <a:lnTo>
                  <a:pt x="4935706" y="1749932"/>
                </a:lnTo>
                <a:lnTo>
                  <a:pt x="0" y="1749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01864" y="5351294"/>
            <a:ext cx="2366364" cy="3389323"/>
          </a:xfrm>
          <a:custGeom>
            <a:avLst/>
            <a:gdLst/>
            <a:ahLst/>
            <a:cxnLst/>
            <a:rect r="r" b="b" t="t" l="l"/>
            <a:pathLst>
              <a:path h="3389323" w="2366364">
                <a:moveTo>
                  <a:pt x="0" y="0"/>
                </a:moveTo>
                <a:lnTo>
                  <a:pt x="2366364" y="0"/>
                </a:lnTo>
                <a:lnTo>
                  <a:pt x="2366364" y="3389323"/>
                </a:lnTo>
                <a:lnTo>
                  <a:pt x="0" y="3389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01864" y="-655409"/>
            <a:ext cx="4885198" cy="5197019"/>
          </a:xfrm>
          <a:custGeom>
            <a:avLst/>
            <a:gdLst/>
            <a:ahLst/>
            <a:cxnLst/>
            <a:rect r="r" b="b" t="t" l="l"/>
            <a:pathLst>
              <a:path h="5197019" w="4885198">
                <a:moveTo>
                  <a:pt x="0" y="0"/>
                </a:moveTo>
                <a:lnTo>
                  <a:pt x="4885198" y="0"/>
                </a:lnTo>
                <a:lnTo>
                  <a:pt x="4885198" y="5197018"/>
                </a:lnTo>
                <a:lnTo>
                  <a:pt x="0" y="51970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6081" y="4991100"/>
            <a:ext cx="9909612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52E9F1"/>
                </a:solidFill>
                <a:latin typeface="IBM Plex Mono"/>
                <a:ea typeface="IBM Plex Mono"/>
                <a:cs typeface="IBM Plex Mono"/>
                <a:sym typeface="IBM Plex Mono"/>
              </a:rPr>
              <a:t>Fichiers secondaires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6081" y="5562600"/>
            <a:ext cx="17930922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utils.py pour la partie json du projet</a:t>
            </a:r>
          </a:p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bordures.json pour stocker les données d’entrainement de ‘l’IA</a:t>
            </a:r>
          </a:p>
          <a:p>
            <a:pPr algn="l" marL="539749" indent="-269875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tools.py pour la gestion des boutons</a:t>
            </a:r>
          </a:p>
          <a:p>
            <a:pPr algn="l" marL="539749" indent="-269875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u="none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pieces.py pour stocker les matrices des pièces</a:t>
            </a:r>
          </a:p>
          <a:p>
            <a:pPr algn="l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u="none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6081" y="791776"/>
            <a:ext cx="10485455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19"/>
              </a:lnSpc>
            </a:pPr>
            <a:r>
              <a:rPr lang="en-US" sz="7099" spc="1036">
                <a:solidFill>
                  <a:srgbClr val="52E9F1"/>
                </a:solidFill>
                <a:latin typeface="Space Age"/>
                <a:ea typeface="Space Age"/>
                <a:cs typeface="Space Age"/>
                <a:sym typeface="Space Age"/>
              </a:rPr>
              <a:t>Autres fichiers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0079" y="3085140"/>
            <a:ext cx="9909612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400"/>
              </a:lnSpc>
              <a:spcBef>
                <a:spcPct val="0"/>
              </a:spcBef>
            </a:pPr>
            <a:r>
              <a:rPr lang="en-US" sz="2000">
                <a:solidFill>
                  <a:srgbClr val="52E9F1"/>
                </a:solidFill>
                <a:latin typeface="IBM Plex Mono"/>
                <a:ea typeface="IBM Plex Mono"/>
                <a:cs typeface="IBM Plex Mono"/>
                <a:sym typeface="IBM Plex Mono"/>
              </a:rPr>
              <a:t>Menu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6081" y="3657600"/>
            <a:ext cx="17930922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Fichier menu.py qui sert au lancement et au choix de l’utilisateur</a:t>
            </a:r>
          </a:p>
          <a:p>
            <a:pPr algn="l" marL="0" indent="0" lvl="0">
              <a:lnSpc>
                <a:spcPts val="29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0D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4945181" y="6944181"/>
            <a:ext cx="4935706" cy="1749932"/>
          </a:xfrm>
          <a:custGeom>
            <a:avLst/>
            <a:gdLst/>
            <a:ahLst/>
            <a:cxnLst/>
            <a:rect r="r" b="b" t="t" l="l"/>
            <a:pathLst>
              <a:path h="1749932" w="4935706">
                <a:moveTo>
                  <a:pt x="0" y="0"/>
                </a:moveTo>
                <a:lnTo>
                  <a:pt x="4935706" y="0"/>
                </a:lnTo>
                <a:lnTo>
                  <a:pt x="4935706" y="1749932"/>
                </a:lnTo>
                <a:lnTo>
                  <a:pt x="0" y="1749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01864" y="5351294"/>
            <a:ext cx="2366364" cy="3389323"/>
          </a:xfrm>
          <a:custGeom>
            <a:avLst/>
            <a:gdLst/>
            <a:ahLst/>
            <a:cxnLst/>
            <a:rect r="r" b="b" t="t" l="l"/>
            <a:pathLst>
              <a:path h="3389323" w="2366364">
                <a:moveTo>
                  <a:pt x="0" y="0"/>
                </a:moveTo>
                <a:lnTo>
                  <a:pt x="2366364" y="0"/>
                </a:lnTo>
                <a:lnTo>
                  <a:pt x="2366364" y="3389323"/>
                </a:lnTo>
                <a:lnTo>
                  <a:pt x="0" y="33893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01864" y="-655409"/>
            <a:ext cx="4885198" cy="5197019"/>
          </a:xfrm>
          <a:custGeom>
            <a:avLst/>
            <a:gdLst/>
            <a:ahLst/>
            <a:cxnLst/>
            <a:rect r="r" b="b" t="t" l="l"/>
            <a:pathLst>
              <a:path h="5197019" w="4885198">
                <a:moveTo>
                  <a:pt x="0" y="0"/>
                </a:moveTo>
                <a:lnTo>
                  <a:pt x="4885198" y="0"/>
                </a:lnTo>
                <a:lnTo>
                  <a:pt x="4885198" y="5197018"/>
                </a:lnTo>
                <a:lnTo>
                  <a:pt x="0" y="51970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87853" y="4725008"/>
            <a:ext cx="6496300" cy="5120422"/>
          </a:xfrm>
          <a:custGeom>
            <a:avLst/>
            <a:gdLst/>
            <a:ahLst/>
            <a:cxnLst/>
            <a:rect r="r" b="b" t="t" l="l"/>
            <a:pathLst>
              <a:path h="5120422" w="6496300">
                <a:moveTo>
                  <a:pt x="0" y="0"/>
                </a:moveTo>
                <a:lnTo>
                  <a:pt x="6496300" y="0"/>
                </a:lnTo>
                <a:lnTo>
                  <a:pt x="6496300" y="5120422"/>
                </a:lnTo>
                <a:lnTo>
                  <a:pt x="0" y="51204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6081" y="2867633"/>
            <a:ext cx="12939083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Utilisation de chatgpt pour la correction et la présentation du code</a:t>
            </a:r>
          </a:p>
          <a:p>
            <a:pPr algn="l" marL="539749" indent="-269875" lvl="1">
              <a:lnSpc>
                <a:spcPts val="29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Utilisation de copilot (intégré dans le programme) pour l’écriture de certaines fonctions</a:t>
            </a:r>
          </a:p>
          <a:p>
            <a:pPr algn="l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499" u="none">
                <a:solidFill>
                  <a:srgbClr val="FF5F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6081" y="791776"/>
            <a:ext cx="10485455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19"/>
              </a:lnSpc>
            </a:pPr>
            <a:r>
              <a:rPr lang="en-US" sz="7099" spc="1036">
                <a:solidFill>
                  <a:srgbClr val="52E9F1"/>
                </a:solidFill>
                <a:latin typeface="Space Age"/>
                <a:ea typeface="Space Age"/>
                <a:cs typeface="Space Age"/>
                <a:sym typeface="Space Age"/>
              </a:rPr>
              <a:t>AIDe des AI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0D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363"/>
            <a:ext cx="18288000" cy="10297727"/>
          </a:xfrm>
          <a:custGeom>
            <a:avLst/>
            <a:gdLst/>
            <a:ahLst/>
            <a:cxnLst/>
            <a:rect r="r" b="b" t="t" l="l"/>
            <a:pathLst>
              <a:path h="10297727" w="18288000">
                <a:moveTo>
                  <a:pt x="0" y="0"/>
                </a:moveTo>
                <a:lnTo>
                  <a:pt x="18288000" y="0"/>
                </a:lnTo>
                <a:lnTo>
                  <a:pt x="18288000" y="10297726"/>
                </a:lnTo>
                <a:lnTo>
                  <a:pt x="0" y="102977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681594" y="2873426"/>
            <a:ext cx="1535396" cy="4540148"/>
          </a:xfrm>
          <a:custGeom>
            <a:avLst/>
            <a:gdLst/>
            <a:ahLst/>
            <a:cxnLst/>
            <a:rect r="r" b="b" t="t" l="l"/>
            <a:pathLst>
              <a:path h="4540148" w="1535396">
                <a:moveTo>
                  <a:pt x="0" y="0"/>
                </a:moveTo>
                <a:lnTo>
                  <a:pt x="1535396" y="0"/>
                </a:lnTo>
                <a:lnTo>
                  <a:pt x="1535396" y="4540148"/>
                </a:lnTo>
                <a:lnTo>
                  <a:pt x="0" y="45401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71703" y="1859759"/>
            <a:ext cx="9144594" cy="6567481"/>
          </a:xfrm>
          <a:custGeom>
            <a:avLst/>
            <a:gdLst/>
            <a:ahLst/>
            <a:cxnLst/>
            <a:rect r="r" b="b" t="t" l="l"/>
            <a:pathLst>
              <a:path h="6567481" w="9144594">
                <a:moveTo>
                  <a:pt x="0" y="0"/>
                </a:moveTo>
                <a:lnTo>
                  <a:pt x="9144594" y="0"/>
                </a:lnTo>
                <a:lnTo>
                  <a:pt x="9144594" y="6567482"/>
                </a:lnTo>
                <a:lnTo>
                  <a:pt x="0" y="65674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51816" y="3539758"/>
            <a:ext cx="3207484" cy="3207484"/>
          </a:xfrm>
          <a:custGeom>
            <a:avLst/>
            <a:gdLst/>
            <a:ahLst/>
            <a:cxnLst/>
            <a:rect r="r" b="b" t="t" l="l"/>
            <a:pathLst>
              <a:path h="3207484" w="3207484">
                <a:moveTo>
                  <a:pt x="0" y="0"/>
                </a:moveTo>
                <a:lnTo>
                  <a:pt x="3207484" y="0"/>
                </a:lnTo>
                <a:lnTo>
                  <a:pt x="3207484" y="3207484"/>
                </a:lnTo>
                <a:lnTo>
                  <a:pt x="0" y="32074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671270" y="3373224"/>
            <a:ext cx="6945459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99F6FB"/>
                </a:solidFill>
                <a:latin typeface="Michroma"/>
                <a:ea typeface="Michroma"/>
                <a:cs typeface="Michroma"/>
                <a:sym typeface="Michroma"/>
              </a:rPr>
              <a:t>DEMO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71270" y="5872414"/>
            <a:ext cx="694545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30"/>
              </a:lnSpc>
              <a:spcBef>
                <a:spcPct val="0"/>
              </a:spcBef>
            </a:pPr>
            <a:r>
              <a:rPr lang="en-US" sz="5025" spc="653">
                <a:solidFill>
                  <a:srgbClr val="52E9F1"/>
                </a:solidFill>
                <a:latin typeface="Space Age"/>
                <a:ea typeface="Space Age"/>
                <a:cs typeface="Space Age"/>
                <a:sym typeface="Space Age"/>
              </a:rPr>
              <a:t>LET'S START!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DAGn4W1EWao</dc:identifier>
  <dcterms:modified xsi:type="dcterms:W3CDTF">2011-08-01T06:04:30Z</dcterms:modified>
  <cp:revision>1</cp:revision>
  <dc:title>Virtual Variety Game Fun Presentation in Black Blue Orange Brutalist Cyberpunk Style</dc:title>
</cp:coreProperties>
</file>