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10777D5-AF95-4E6B-9870-5DD877CE1CCD}">
  <a:tblStyle styleId="{110777D5-AF95-4E6B-9870-5DD877CE1C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6" d="100"/>
          <a:sy n="186" d="100"/>
        </p:scale>
        <p:origin x="-2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9693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eutersGraphics/status/897434729695334402?ref_src=twsrc%5Etfw&amp;ref_url=https://www.haaretz.com/middle-east-news/MAGAZINE-russia-redraws-the-map-with-landgrab-in-syria-1.5628852&amp;tfw_site=haaretzcom" TargetMode="External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tlas.media.mit.edu/e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atlas.media.mit.edu/en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yrianarchive.org/en/database?collection=Civilian%20casualties%20as%20a%20result%20of%20alleged%20russian%20attacks&amp;after=2017-01-01&amp;before=2018-04-20" TargetMode="External"/><Relationship Id="rId4" Type="http://schemas.openxmlformats.org/officeDocument/2006/relationships/hyperlink" Target="http://www.vdc-sy.info/index.php/en/marty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Syria’s Toxic War on Itself</a:t>
            </a: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4"/>
            <a:ext cx="78015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Team </a:t>
            </a:r>
            <a:r>
              <a:rPr lang="en" dirty="0" smtClean="0"/>
              <a:t>TED.py</a:t>
            </a:r>
            <a:endParaRPr lang="en-US" dirty="0" smtClean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JOUR7280 Big Data Analytics for Media and Communication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April 27th, 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 </a:t>
            </a:r>
            <a:endParaRPr sz="42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</a:t>
            </a:r>
            <a:endParaRPr sz="4200"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65125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273150" y="2157000"/>
            <a:ext cx="45864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Why Russian troops 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are frequently mentioned with Syria violation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-34595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Russia’s Response</a:t>
            </a: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</a:t>
            </a:r>
            <a:endParaRPr sz="3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Syrian Incident</a:t>
            </a:r>
            <a:endParaRPr sz="3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06" y="0"/>
            <a:ext cx="57964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520150" y="3863025"/>
            <a:ext cx="27336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Russia must do </a:t>
            </a:r>
            <a:r>
              <a:rPr lang="en" sz="18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“</a:t>
            </a:r>
            <a:r>
              <a:rPr lang="en" sz="2000" b="1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whatever</a:t>
            </a:r>
            <a:r>
              <a:rPr lang="en" sz="18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is required to help the Syrian army deter aggression”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520100" y="2483025"/>
            <a:ext cx="2733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Sergei Lavrov, </a:t>
            </a:r>
            <a:endParaRPr sz="18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Russian Foreign Minister told BBC in an interview on April 16th that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370125" y="891150"/>
            <a:ext cx="29523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Myriad Connection </a:t>
            </a:r>
            <a:endParaRPr sz="22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Russia’s intervention in the Syrian Civil War began long before: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September 2015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Islamic State has lost swathes of Syrian territory to the Syrian army and its allies.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(Source: </a:t>
            </a:r>
            <a:r>
              <a:rPr lang="en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Reuters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300" y="753563"/>
            <a:ext cx="5155824" cy="343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5347350" y="794000"/>
            <a:ext cx="32298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 One</a:t>
            </a:r>
            <a:endParaRPr sz="22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Indiscriminate Attacks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Russian troops committed 3,808 murders in the past two years with a striking proportion of civilians being </a:t>
            </a:r>
            <a:r>
              <a:rPr lang="en" sz="2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95.88%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(3,651), which means only one out of the 23 killings was targeted against non-civilian.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50" y="414275"/>
            <a:ext cx="4860599" cy="4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286450" y="635100"/>
            <a:ext cx="32715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 Two</a:t>
            </a:r>
            <a:endParaRPr sz="22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Well-Targeted Locations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Russian munitions have been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well-targeted at locations where they held the largest benefits.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Aleppo (1,554)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Idlib (754)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Deir Ezzor (639)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342" y="0"/>
            <a:ext cx="5291655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3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-250700" y="1250600"/>
            <a:ext cx="4045200" cy="19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Strategic City</a:t>
            </a: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Deir Ezzor</a:t>
            </a:r>
            <a:endParaRPr sz="3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80" name="Shape 180"/>
          <p:cNvSpPr txBox="1"/>
          <p:nvPr/>
        </p:nvSpPr>
        <p:spPr>
          <a:xfrm>
            <a:off x="3470650" y="1250588"/>
            <a:ext cx="5268300" cy="26724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Deir Ezzor</a:t>
            </a: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for example, is recorded as the city where most lives (65 lives) were taken by the Russia. 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mbria"/>
              <a:buChar char="-"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 domestic and international terminal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mbria"/>
              <a:buChar char="-"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Behind the Game: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Russia-and-Iran-backed regime vs. US-backed People’s Protection Units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Untraceable Trade</a:t>
            </a:r>
            <a:endParaRPr/>
          </a:p>
        </p:txBody>
      </p:sp>
      <p:grpSp>
        <p:nvGrpSpPr>
          <p:cNvPr id="186" name="Shape 186"/>
          <p:cNvGrpSpPr/>
          <p:nvPr/>
        </p:nvGrpSpPr>
        <p:grpSpPr>
          <a:xfrm>
            <a:off x="424833" y="1254031"/>
            <a:ext cx="3589804" cy="547676"/>
            <a:chOff x="424813" y="1177875"/>
            <a:chExt cx="8294372" cy="849900"/>
          </a:xfrm>
        </p:grpSpPr>
        <p:sp>
          <p:nvSpPr>
            <p:cNvPr id="187" name="Shape 18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Cambria"/>
                  <a:ea typeface="Cambria"/>
                  <a:cs typeface="Cambria"/>
                  <a:sym typeface="Cambria"/>
                </a:rPr>
                <a:t>     Turkey ($1.38B)</a:t>
              </a:r>
              <a:endParaRPr sz="2000" b="1"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 sz="2000" b="1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424833" y="1852368"/>
            <a:ext cx="3589799" cy="547676"/>
            <a:chOff x="424813" y="2075689"/>
            <a:chExt cx="8294360" cy="849900"/>
          </a:xfrm>
        </p:grpSpPr>
        <p:sp>
          <p:nvSpPr>
            <p:cNvPr id="190" name="Shape 19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hape 192"/>
          <p:cNvSpPr txBox="1"/>
          <p:nvPr/>
        </p:nvSpPr>
        <p:spPr>
          <a:xfrm>
            <a:off x="1880875" y="1894600"/>
            <a:ext cx="2000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China ($1.02B)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909325" y="1894600"/>
            <a:ext cx="514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2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424833" y="2450718"/>
            <a:ext cx="3589799" cy="547676"/>
            <a:chOff x="424813" y="2075689"/>
            <a:chExt cx="8294360" cy="849900"/>
          </a:xfrm>
        </p:grpSpPr>
        <p:sp>
          <p:nvSpPr>
            <p:cNvPr id="195" name="Shape 19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Shape 197"/>
          <p:cNvSpPr txBox="1"/>
          <p:nvPr/>
        </p:nvSpPr>
        <p:spPr>
          <a:xfrm>
            <a:off x="1880875" y="2492950"/>
            <a:ext cx="2000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Egypt ($237M)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909325" y="2492950"/>
            <a:ext cx="514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3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99" name="Shape 199"/>
          <p:cNvGrpSpPr/>
          <p:nvPr/>
        </p:nvGrpSpPr>
        <p:grpSpPr>
          <a:xfrm>
            <a:off x="424833" y="3049068"/>
            <a:ext cx="3589799" cy="547676"/>
            <a:chOff x="424813" y="2075689"/>
            <a:chExt cx="8294360" cy="849900"/>
          </a:xfrm>
        </p:grpSpPr>
        <p:sp>
          <p:nvSpPr>
            <p:cNvPr id="200" name="Shape 20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1880875" y="3091300"/>
            <a:ext cx="2000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SKorea ($209M)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909325" y="3091300"/>
            <a:ext cx="514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4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424833" y="3689668"/>
            <a:ext cx="3589799" cy="547676"/>
            <a:chOff x="424813" y="2075689"/>
            <a:chExt cx="8294360" cy="849900"/>
          </a:xfrm>
        </p:grpSpPr>
        <p:sp>
          <p:nvSpPr>
            <p:cNvPr id="205" name="Shape 20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 txBox="1"/>
          <p:nvPr/>
        </p:nvSpPr>
        <p:spPr>
          <a:xfrm>
            <a:off x="1880875" y="3731900"/>
            <a:ext cx="2000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Russia ($186M)</a:t>
            </a:r>
            <a:endParaRPr sz="2000" b="1">
              <a:solidFill>
                <a:srgbClr val="CC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09325" y="3731900"/>
            <a:ext cx="514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000" b="1">
              <a:solidFill>
                <a:srgbClr val="99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230275" y="4330275"/>
            <a:ext cx="4298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(Source: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3"/>
              </a:rPr>
              <a:t>Observatory of Economic Complexity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4857425" y="1567900"/>
            <a:ext cx="3509700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 2015, the products exported from Russia to Syria contain more than </a:t>
            </a:r>
            <a:r>
              <a:rPr lang="en" sz="23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quarter</a:t>
            </a:r>
            <a:r>
              <a:rPr lang="en" sz="23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of arms and ammunition</a:t>
            </a: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which has no presence in any of the other four countries’ exports.</a:t>
            </a:r>
            <a:endParaRPr sz="2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752550" y="3588725"/>
            <a:ext cx="76389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For the trade records in 2016, only </a:t>
            </a:r>
            <a:r>
              <a:rPr lang="en" sz="23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1.2 percent</a:t>
            </a:r>
            <a:r>
              <a:rPr lang="en" sz="2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of prepared explosive is presented, while a chunk of gray area </a:t>
            </a:r>
            <a:r>
              <a:rPr lang="en" sz="23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(55 percent)</a:t>
            </a: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is shown in the graph, tagging with “</a:t>
            </a:r>
            <a:r>
              <a:rPr lang="en" sz="23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Unspecified</a:t>
            </a: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”. 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3600"/>
            <a:ext cx="4627525" cy="276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525" y="363600"/>
            <a:ext cx="4384761" cy="27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260975" y="3125525"/>
            <a:ext cx="4298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(Source: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5"/>
              </a:rPr>
              <a:t>Observatory of Economic Complexity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2913900" y="1933650"/>
            <a:ext cx="33162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48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title" idx="4294967295"/>
          </p:nvPr>
        </p:nvSpPr>
        <p:spPr>
          <a:xfrm>
            <a:off x="336900" y="69492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Team: TED.py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288" y="12854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1" name="Shape 231"/>
          <p:cNvSpPr txBox="1">
            <a:spLocks noGrp="1"/>
          </p:cNvSpPr>
          <p:nvPr>
            <p:ph type="body" idx="4294967295"/>
          </p:nvPr>
        </p:nvSpPr>
        <p:spPr>
          <a:xfrm>
            <a:off x="-95225" y="3072125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Eudora Wang</a:t>
            </a:r>
            <a:endParaRPr sz="1700">
              <a:solidFill>
                <a:schemeClr val="dk1"/>
              </a:solidFill>
            </a:endParaRP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cxnSp>
        <p:nvCxnSpPr>
          <p:cNvPr id="232" name="Shape 232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Shape 233"/>
          <p:cNvSpPr txBox="1">
            <a:spLocks noGrp="1"/>
          </p:cNvSpPr>
          <p:nvPr>
            <p:ph type="body" idx="4294967295"/>
          </p:nvPr>
        </p:nvSpPr>
        <p:spPr>
          <a:xfrm>
            <a:off x="-95250" y="3604886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Reporting on Russia’s intervention</a:t>
            </a:r>
            <a:endParaRPr sz="1300"/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 t="9" b="9"/>
          <a:stretch/>
        </p:blipFill>
        <p:spPr>
          <a:xfrm>
            <a:off x="1959058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body" idx="4294967295"/>
          </p:nvPr>
        </p:nvSpPr>
        <p:spPr>
          <a:xfrm>
            <a:off x="1684209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Tiffany Leung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36" name="Shape 236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Shape 237"/>
          <p:cNvSpPr txBox="1">
            <a:spLocks noGrp="1"/>
          </p:cNvSpPr>
          <p:nvPr>
            <p:ph type="body" idx="4294967295"/>
          </p:nvPr>
        </p:nvSpPr>
        <p:spPr>
          <a:xfrm>
            <a:off x="1684195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Reporting on the general violations in Syria</a:t>
            </a:r>
            <a:endParaRPr sz="1300"/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75050" y="12854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9" name="Shape 239"/>
          <p:cNvSpPr txBox="1">
            <a:spLocks noGrp="1"/>
          </p:cNvSpPr>
          <p:nvPr>
            <p:ph type="body" idx="4294967295"/>
          </p:nvPr>
        </p:nvSpPr>
        <p:spPr>
          <a:xfrm>
            <a:off x="3491855" y="3072125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Pragya Bhatnagar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40" name="Shape 240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Shape 241"/>
          <p:cNvSpPr txBox="1">
            <a:spLocks noGrp="1"/>
          </p:cNvSpPr>
          <p:nvPr>
            <p:ph type="body" idx="4294967295"/>
          </p:nvPr>
        </p:nvSpPr>
        <p:spPr>
          <a:xfrm>
            <a:off x="3491844" y="3604886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Editor</a:t>
            </a:r>
            <a:endParaRPr sz="1300"/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6">
            <a:alphaModFix/>
          </a:blip>
          <a:srcRect t="59" b="69"/>
          <a:stretch/>
        </p:blipFill>
        <p:spPr>
          <a:xfrm>
            <a:off x="5564063" y="12854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3" name="Shape 243"/>
          <p:cNvSpPr txBox="1">
            <a:spLocks noGrp="1"/>
          </p:cNvSpPr>
          <p:nvPr>
            <p:ph type="body" idx="4294967295"/>
          </p:nvPr>
        </p:nvSpPr>
        <p:spPr>
          <a:xfrm>
            <a:off x="5272526" y="3072125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Vera Yan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44" name="Shape 244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5272520" y="3604886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Data scraping &amp; visualization</a:t>
            </a:r>
            <a:endParaRPr sz="1300"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7">
            <a:alphaModFix/>
          </a:blip>
          <a:srcRect t="69" b="59"/>
          <a:stretch/>
        </p:blipFill>
        <p:spPr>
          <a:xfrm>
            <a:off x="7370463" y="12854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7078926" y="3072125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Daisy Zhong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4294967295"/>
          </p:nvPr>
        </p:nvSpPr>
        <p:spPr>
          <a:xfrm>
            <a:off x="7078920" y="3604886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Data scraping &amp; visualization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859875" y="576900"/>
            <a:ext cx="7830600" cy="45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Content</a:t>
            </a:r>
            <a:endParaRPr sz="36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Introduction</a:t>
            </a:r>
            <a:endParaRPr sz="360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Syria: The Land of Blood And Detachment</a:t>
            </a:r>
            <a:endParaRPr sz="360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Alleged Russian Attacks</a:t>
            </a:r>
            <a:endParaRPr sz="3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Datasets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91725" y="1152475"/>
            <a:ext cx="80262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 media documentation -- </a:t>
            </a:r>
            <a:r>
              <a:rPr lang="en" b="1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The Syrian Archive Dataset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It maintains an extensive video database of all known allegations in which civilians have been reported killed or injured since 2014 to present. 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 recorded death list -- </a:t>
            </a:r>
            <a:r>
              <a:rPr lang="en" b="1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The Violations Documentation Center in Syria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is one of the largest human rights organisations established in 2011 with staff members and contacts in all governorates and most cities inside Syria.  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Shape 76"/>
          <p:cNvGraphicFramePr/>
          <p:nvPr/>
        </p:nvGraphicFramePr>
        <p:xfrm>
          <a:off x="484113" y="1215612"/>
          <a:ext cx="8035400" cy="3300409"/>
        </p:xfrm>
        <a:graphic>
          <a:graphicData uri="http://schemas.openxmlformats.org/drawingml/2006/table">
            <a:tbl>
              <a:tblPr>
                <a:noFill/>
                <a:tableStyleId>{110777D5-AF95-4E6B-9870-5DD877CE1CCD}</a:tableStyleId>
              </a:tblPr>
              <a:tblGrid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</a:tblGrid>
              <a:tr h="36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Jan, 2016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Apr, 2018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</a:tr>
              <a:tr h="2904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Timeline</a:t>
            </a:r>
            <a:endParaRPr/>
          </a:p>
        </p:txBody>
      </p:sp>
      <p:sp>
        <p:nvSpPr>
          <p:cNvPr id="78" name="Shape 78" descr="Timeline background shape"/>
          <p:cNvSpPr/>
          <p:nvPr/>
        </p:nvSpPr>
        <p:spPr>
          <a:xfrm>
            <a:off x="489153" y="1744400"/>
            <a:ext cx="28719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294967295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truce agreement </a:t>
            </a:r>
            <a:endParaRPr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" name="Shape 80" descr="Timeline background shape"/>
          <p:cNvSpPr/>
          <p:nvPr/>
        </p:nvSpPr>
        <p:spPr>
          <a:xfrm>
            <a:off x="5724125" y="1748500"/>
            <a:ext cx="2795400" cy="457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5768462" y="1740300"/>
            <a:ext cx="26034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Russian response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body" idx="4294967295"/>
          </p:nvPr>
        </p:nvSpPr>
        <p:spPr>
          <a:xfrm>
            <a:off x="2722800" y="2344325"/>
            <a:ext cx="22632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all parties abide by the agreement?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" name="Shape 83"/>
          <p:cNvGrpSpPr/>
          <p:nvPr/>
        </p:nvGrpSpPr>
        <p:grpSpPr>
          <a:xfrm>
            <a:off x="5087253" y="2642813"/>
            <a:ext cx="3432244" cy="441657"/>
            <a:chOff x="6448870" y="3733723"/>
            <a:chExt cx="2453355" cy="351302"/>
          </a:xfrm>
        </p:grpSpPr>
        <p:sp>
          <p:nvSpPr>
            <p:cNvPr id="84" name="Shape 84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5182500" y="2642825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Missile attacks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5087225" y="3084475"/>
            <a:ext cx="34323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America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Britain</a:t>
            </a:r>
            <a:endParaRPr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France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215" y="0"/>
            <a:ext cx="5848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89600" y="1149575"/>
            <a:ext cx="35553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 Syria: 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In the Land 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Of Blood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  And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Detachment 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3389500" y="2761375"/>
            <a:ext cx="36384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Over </a:t>
            </a:r>
            <a:r>
              <a:rPr lang="en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7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years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465,000</a:t>
            </a: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people died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More than </a:t>
            </a:r>
            <a:r>
              <a:rPr lang="en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12 million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refugees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333225" y="4882500"/>
            <a:ext cx="57360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mbria"/>
                <a:ea typeface="Cambria"/>
                <a:cs typeface="Cambria"/>
                <a:sym typeface="Cambria"/>
              </a:rPr>
              <a:t>Musa, a 25-year-old Kurdish sniper, on top of a building in the destroyed town of Kobani, also known as Ain al-Arab, in Syria in January 2015.</a:t>
            </a:r>
            <a:r>
              <a:rPr lang="en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6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Bulent Kilic/Agence France-Presse — Getty Images</a:t>
            </a:r>
            <a:endParaRPr sz="600">
              <a:solidFill>
                <a:srgbClr val="CCCCC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50">
              <a:solidFill>
                <a:srgbClr val="66666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14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Syrian Archive Database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Violations Documentation in Syria:</a:t>
            </a:r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4" name="Shape 10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Shape 106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Death-Location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Aleppo and Idlib</a:t>
            </a:r>
            <a:r>
              <a:rPr lang="en" sz="1600"/>
              <a:t> rank the tops in both the documentations, most violations the media reported and the death list.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Aleppo and Idlib are the two most disputed regions. The Syrian regime and its allies concentrate on.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8" name="Shape 10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9" name="Shape 10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Shape 111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Chemical Weapon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Syrian regime use </a:t>
            </a:r>
            <a:r>
              <a:rPr lang="en" sz="1600">
                <a:solidFill>
                  <a:srgbClr val="FFFF00"/>
                </a:solidFill>
              </a:rPr>
              <a:t>chemical weapons </a:t>
            </a:r>
            <a:r>
              <a:rPr lang="en" sz="1600"/>
              <a:t>constantly in the civil war.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Chemical weapons take up </a:t>
            </a:r>
            <a:r>
              <a:rPr lang="en" sz="1600">
                <a:solidFill>
                  <a:srgbClr val="FFFF00"/>
                </a:solidFill>
              </a:rPr>
              <a:t>0.74% </a:t>
            </a:r>
            <a:r>
              <a:rPr lang="en" sz="1600">
                <a:solidFill>
                  <a:srgbClr val="CCCCCC"/>
                </a:solidFill>
              </a:rPr>
              <a:t>in the Violations Documentation in Syria as the leading cause of death. But </a:t>
            </a:r>
            <a:r>
              <a:rPr lang="en" sz="1600">
                <a:solidFill>
                  <a:srgbClr val="FFFF00"/>
                </a:solidFill>
              </a:rPr>
              <a:t>29.94%</a:t>
            </a:r>
            <a:r>
              <a:rPr lang="en" sz="1600">
                <a:solidFill>
                  <a:srgbClr val="CCCCCC"/>
                </a:solidFill>
              </a:rPr>
              <a:t> in the Syrian Archive.</a:t>
            </a:r>
            <a:endParaRPr sz="1600">
              <a:solidFill>
                <a:srgbClr val="CCCCCC"/>
              </a:solidFill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4" name="Shape 1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Actors-Civilians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Syrian government, Syrian regime, ISIS, Iran, Russia and the American mess the confusion of Syria.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Followed by the top butcher, Syrian government, </a:t>
            </a:r>
            <a:r>
              <a:rPr lang="en" sz="1600">
                <a:solidFill>
                  <a:srgbClr val="FFFF00"/>
                </a:solidFill>
              </a:rPr>
              <a:t>the Russian troops </a:t>
            </a:r>
            <a:r>
              <a:rPr lang="en" sz="1600">
                <a:solidFill>
                  <a:srgbClr val="CCCCCC"/>
                </a:solidFill>
              </a:rPr>
              <a:t>killed </a:t>
            </a:r>
            <a:r>
              <a:rPr lang="en" sz="1600">
                <a:solidFill>
                  <a:srgbClr val="FFFF00"/>
                </a:solidFill>
              </a:rPr>
              <a:t>3,651</a:t>
            </a:r>
            <a:r>
              <a:rPr lang="en" sz="1600">
                <a:solidFill>
                  <a:srgbClr val="CCCCCC"/>
                </a:solidFill>
              </a:rPr>
              <a:t> civilians out of 3,808 victims.</a:t>
            </a:r>
            <a:endParaRPr sz="1600">
              <a:solidFill>
                <a:srgbClr val="CCCCCC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177275" y="1143750"/>
            <a:ext cx="3304800" cy="2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Living Hell in Syria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Aleppo, Damascus, Idlib, Hama and Daraa are the cities documented by both the databases as the locations where most of the violations took place,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3900"/>
            <a:ext cx="6241174" cy="54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199350" y="612150"/>
            <a:ext cx="2727000" cy="3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Chemical Weapons: </a:t>
            </a:r>
            <a:endParaRPr sz="17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Excuse or Reality?</a:t>
            </a:r>
            <a:endParaRPr sz="17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Death List</a:t>
            </a:r>
            <a:endParaRPr sz="1700" b="1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warplane shelling 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(12,926)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shooting (8348) 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Eighth: </a:t>
            </a:r>
            <a:endParaRPr sz="17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chemical weapons, 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I.e. chemical and toxic gases (226)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Media Record</a:t>
            </a:r>
            <a:endParaRPr sz="1700" b="1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Second: 29.94% violations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145275" y="1371425"/>
            <a:ext cx="5454300" cy="2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Who are killing people?</a:t>
            </a:r>
            <a:endParaRPr sz="22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Top: Syrian government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-- 66.26% civilians 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Second: Russian troops 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-- 95.88% civilians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Third: ISIS 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-- 62.86% civilians 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560" y="0"/>
            <a:ext cx="57544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309000" y="434450"/>
            <a:ext cx="857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15,558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6771325" y="434450"/>
            <a:ext cx="857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2,059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5913925" y="434450"/>
            <a:ext cx="857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3,102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5105725" y="434450"/>
            <a:ext cx="857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3,808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7579525" y="434450"/>
            <a:ext cx="857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1,634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Macintosh PowerPoint</Application>
  <PresentationFormat>On-screen Show (16:9)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Average</vt:lpstr>
      <vt:lpstr>Oswald</vt:lpstr>
      <vt:lpstr>Slate</vt:lpstr>
      <vt:lpstr>Syria’s Toxic War on Itself</vt:lpstr>
      <vt:lpstr>Content  Introduction Syria: The Land of Blood And Detachment Alleged Russian Attacks  </vt:lpstr>
      <vt:lpstr>Introduction of Datasets</vt:lpstr>
      <vt:lpstr> Timeline</vt:lpstr>
      <vt:lpstr>PowerPoint Presentation</vt:lpstr>
      <vt:lpstr>From the Syrian Archive Database And the Violations Documentation in Syria:</vt:lpstr>
      <vt:lpstr>PowerPoint Presentation</vt:lpstr>
      <vt:lpstr>PowerPoint Presentation</vt:lpstr>
      <vt:lpstr>PowerPoint Presentation</vt:lpstr>
      <vt:lpstr>   </vt:lpstr>
      <vt:lpstr>Russia’s Response To Syrian Incident </vt:lpstr>
      <vt:lpstr>PowerPoint Presentation</vt:lpstr>
      <vt:lpstr>PowerPoint Presentation</vt:lpstr>
      <vt:lpstr>PowerPoint Presentation</vt:lpstr>
      <vt:lpstr>  A Strategic City  Deir Ezzor  </vt:lpstr>
      <vt:lpstr>Untraceable Trade</vt:lpstr>
      <vt:lpstr>PowerPoint Presentation</vt:lpstr>
      <vt:lpstr>PowerPoint Presentation</vt:lpstr>
      <vt:lpstr>Our Team: TED.py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Syria’s Toxic War on Itself</dc:title>
  <cp:lastModifiedBy>wang</cp:lastModifiedBy>
  <cp:revision>1</cp:revision>
  <dcterms:modified xsi:type="dcterms:W3CDTF">2018-05-04T14:20:20Z</dcterms:modified>
</cp:coreProperties>
</file>