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60" r:id="rId2"/>
    <p:sldId id="281" r:id="rId3"/>
    <p:sldId id="282" r:id="rId4"/>
    <p:sldId id="266" r:id="rId5"/>
    <p:sldId id="268" r:id="rId6"/>
    <p:sldId id="271" r:id="rId7"/>
    <p:sldId id="274" r:id="rId8"/>
    <p:sldId id="283" r:id="rId9"/>
    <p:sldId id="28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29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90BB"/>
    <a:srgbClr val="2F74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05"/>
    <p:restoredTop sz="94628"/>
  </p:normalViewPr>
  <p:slideViewPr>
    <p:cSldViewPr snapToGrid="0">
      <p:cViewPr varScale="1">
        <p:scale>
          <a:sx n="84" d="100"/>
          <a:sy n="84" d="100"/>
        </p:scale>
        <p:origin x="200" y="944"/>
      </p:cViewPr>
      <p:guideLst>
        <p:guide orient="horz" pos="2160"/>
        <p:guide pos="429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EF1AB6-2726-974A-98A7-58C0C83E11B9}" type="datetimeFigureOut">
              <a:rPr lang="en-US" smtClean="0"/>
              <a:t>2/12/24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D20CDA-7165-654C-B7C9-A31425E5B381}" type="slidenum">
              <a:rPr lang="en-US" smtClean="0"/>
              <a:t>‹#›</a:t>
            </a:fld>
            <a:endParaRPr lang="en-US"/>
          </a:p>
        </p:txBody>
      </p:sp>
    </p:spTree>
    <p:extLst>
      <p:ext uri="{BB962C8B-B14F-4D97-AF65-F5344CB8AC3E}">
        <p14:creationId xmlns:p14="http://schemas.microsoft.com/office/powerpoint/2010/main" val="1115646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D20CDA-7165-654C-B7C9-A31425E5B381}" type="slidenum">
              <a:rPr lang="en-US" smtClean="0"/>
              <a:t>1</a:t>
            </a:fld>
            <a:endParaRPr lang="en-US"/>
          </a:p>
        </p:txBody>
      </p:sp>
    </p:spTree>
    <p:extLst>
      <p:ext uri="{BB962C8B-B14F-4D97-AF65-F5344CB8AC3E}">
        <p14:creationId xmlns:p14="http://schemas.microsoft.com/office/powerpoint/2010/main" val="2637229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D20CDA-7165-654C-B7C9-A31425E5B381}" type="slidenum">
              <a:rPr lang="en-US" smtClean="0"/>
              <a:t>2</a:t>
            </a:fld>
            <a:endParaRPr lang="en-US"/>
          </a:p>
        </p:txBody>
      </p:sp>
    </p:spTree>
    <p:extLst>
      <p:ext uri="{BB962C8B-B14F-4D97-AF65-F5344CB8AC3E}">
        <p14:creationId xmlns:p14="http://schemas.microsoft.com/office/powerpoint/2010/main" val="3616514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D20CDA-7165-654C-B7C9-A31425E5B381}" type="slidenum">
              <a:rPr lang="en-US" smtClean="0"/>
              <a:t>3</a:t>
            </a:fld>
            <a:endParaRPr lang="en-US"/>
          </a:p>
        </p:txBody>
      </p:sp>
    </p:spTree>
    <p:extLst>
      <p:ext uri="{BB962C8B-B14F-4D97-AF65-F5344CB8AC3E}">
        <p14:creationId xmlns:p14="http://schemas.microsoft.com/office/powerpoint/2010/main" val="1433476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D20CDA-7165-654C-B7C9-A31425E5B381}" type="slidenum">
              <a:rPr lang="en-US" smtClean="0"/>
              <a:t>4</a:t>
            </a:fld>
            <a:endParaRPr lang="en-US"/>
          </a:p>
        </p:txBody>
      </p:sp>
    </p:spTree>
    <p:extLst>
      <p:ext uri="{BB962C8B-B14F-4D97-AF65-F5344CB8AC3E}">
        <p14:creationId xmlns:p14="http://schemas.microsoft.com/office/powerpoint/2010/main" val="2042998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D20CDA-7165-654C-B7C9-A31425E5B381}" type="slidenum">
              <a:rPr lang="en-US" smtClean="0"/>
              <a:t>5</a:t>
            </a:fld>
            <a:endParaRPr lang="en-US"/>
          </a:p>
        </p:txBody>
      </p:sp>
    </p:spTree>
    <p:extLst>
      <p:ext uri="{BB962C8B-B14F-4D97-AF65-F5344CB8AC3E}">
        <p14:creationId xmlns:p14="http://schemas.microsoft.com/office/powerpoint/2010/main" val="1608079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D20CDA-7165-654C-B7C9-A31425E5B381}" type="slidenum">
              <a:rPr lang="en-US" smtClean="0"/>
              <a:t>6</a:t>
            </a:fld>
            <a:endParaRPr lang="en-US"/>
          </a:p>
        </p:txBody>
      </p:sp>
    </p:spTree>
    <p:extLst>
      <p:ext uri="{BB962C8B-B14F-4D97-AF65-F5344CB8AC3E}">
        <p14:creationId xmlns:p14="http://schemas.microsoft.com/office/powerpoint/2010/main" val="853924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D20CDA-7165-654C-B7C9-A31425E5B381}" type="slidenum">
              <a:rPr lang="en-US" smtClean="0"/>
              <a:t>7</a:t>
            </a:fld>
            <a:endParaRPr lang="en-US"/>
          </a:p>
        </p:txBody>
      </p:sp>
    </p:spTree>
    <p:extLst>
      <p:ext uri="{BB962C8B-B14F-4D97-AF65-F5344CB8AC3E}">
        <p14:creationId xmlns:p14="http://schemas.microsoft.com/office/powerpoint/2010/main" val="3570966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D20CDA-7165-654C-B7C9-A31425E5B381}" type="slidenum">
              <a:rPr lang="en-US" smtClean="0"/>
              <a:t>8</a:t>
            </a:fld>
            <a:endParaRPr lang="en-US"/>
          </a:p>
        </p:txBody>
      </p:sp>
    </p:spTree>
    <p:extLst>
      <p:ext uri="{BB962C8B-B14F-4D97-AF65-F5344CB8AC3E}">
        <p14:creationId xmlns:p14="http://schemas.microsoft.com/office/powerpoint/2010/main" val="2678142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D20CDA-7165-654C-B7C9-A31425E5B381}" type="slidenum">
              <a:rPr lang="en-US" smtClean="0"/>
              <a:t>9</a:t>
            </a:fld>
            <a:endParaRPr lang="en-US"/>
          </a:p>
        </p:txBody>
      </p:sp>
    </p:spTree>
    <p:extLst>
      <p:ext uri="{BB962C8B-B14F-4D97-AF65-F5344CB8AC3E}">
        <p14:creationId xmlns:p14="http://schemas.microsoft.com/office/powerpoint/2010/main" val="22002537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1BC81-A3E3-8437-F88D-81150C59044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6778975-008E-762C-A3F4-1A80B4DA0D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E8161B4-81F8-5426-516F-907F0FBE4063}"/>
              </a:ext>
            </a:extLst>
          </p:cNvPr>
          <p:cNvSpPr>
            <a:spLocks noGrp="1"/>
          </p:cNvSpPr>
          <p:nvPr>
            <p:ph type="dt" sz="half" idx="10"/>
          </p:nvPr>
        </p:nvSpPr>
        <p:spPr/>
        <p:txBody>
          <a:bodyPr/>
          <a:lstStyle/>
          <a:p>
            <a:fld id="{24C87EF1-BB93-D442-9D7E-C3322037FA63}" type="datetimeFigureOut">
              <a:rPr lang="en-US" smtClean="0"/>
              <a:t>2/12/24</a:t>
            </a:fld>
            <a:endParaRPr lang="en-US"/>
          </a:p>
        </p:txBody>
      </p:sp>
      <p:sp>
        <p:nvSpPr>
          <p:cNvPr id="5" name="Footer Placeholder 4">
            <a:extLst>
              <a:ext uri="{FF2B5EF4-FFF2-40B4-BE49-F238E27FC236}">
                <a16:creationId xmlns:a16="http://schemas.microsoft.com/office/drawing/2014/main" id="{0EA46014-6A19-8105-3A7B-BD589BBA2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391A0F-889C-4C05-FAF5-A41A66CDC8D3}"/>
              </a:ext>
            </a:extLst>
          </p:cNvPr>
          <p:cNvSpPr>
            <a:spLocks noGrp="1"/>
          </p:cNvSpPr>
          <p:nvPr>
            <p:ph type="sldNum" sz="quarter" idx="12"/>
          </p:nvPr>
        </p:nvSpPr>
        <p:spPr/>
        <p:txBody>
          <a:bodyPr/>
          <a:lstStyle/>
          <a:p>
            <a:fld id="{7B9DCF9B-CAA3-B64E-A628-0E22366F77BB}" type="slidenum">
              <a:rPr lang="en-US" smtClean="0"/>
              <a:t>‹#›</a:t>
            </a:fld>
            <a:endParaRPr lang="en-US"/>
          </a:p>
        </p:txBody>
      </p:sp>
      <p:pic>
        <p:nvPicPr>
          <p:cNvPr id="10" name="Picture 9">
            <a:extLst>
              <a:ext uri="{FF2B5EF4-FFF2-40B4-BE49-F238E27FC236}">
                <a16:creationId xmlns:a16="http://schemas.microsoft.com/office/drawing/2014/main" id="{695ADCA9-6998-66F6-8C14-86591ABFD76C}"/>
              </a:ext>
            </a:extLst>
          </p:cNvPr>
          <p:cNvPicPr>
            <a:picLocks noChangeAspect="1"/>
          </p:cNvPicPr>
          <p:nvPr userDrawn="1"/>
        </p:nvPicPr>
        <p:blipFill>
          <a:blip r:embed="rId2"/>
          <a:stretch>
            <a:fillRect/>
          </a:stretch>
        </p:blipFill>
        <p:spPr>
          <a:xfrm>
            <a:off x="-11151" y="-11151"/>
            <a:ext cx="12249104" cy="6880302"/>
          </a:xfrm>
          <a:prstGeom prst="rect">
            <a:avLst/>
          </a:prstGeom>
        </p:spPr>
      </p:pic>
    </p:spTree>
    <p:extLst>
      <p:ext uri="{BB962C8B-B14F-4D97-AF65-F5344CB8AC3E}">
        <p14:creationId xmlns:p14="http://schemas.microsoft.com/office/powerpoint/2010/main" val="2360958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7F33-DA45-1959-B191-F9604EF4AC7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7D36F1C-F282-907D-C6DC-70A19611824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EF49856-AB68-235E-D26F-86C1BAD8AF4E}"/>
              </a:ext>
            </a:extLst>
          </p:cNvPr>
          <p:cNvSpPr>
            <a:spLocks noGrp="1"/>
          </p:cNvSpPr>
          <p:nvPr>
            <p:ph type="dt" sz="half" idx="10"/>
          </p:nvPr>
        </p:nvSpPr>
        <p:spPr/>
        <p:txBody>
          <a:bodyPr/>
          <a:lstStyle/>
          <a:p>
            <a:fld id="{24C87EF1-BB93-D442-9D7E-C3322037FA63}" type="datetimeFigureOut">
              <a:rPr lang="en-US" smtClean="0"/>
              <a:t>2/12/24</a:t>
            </a:fld>
            <a:endParaRPr lang="en-US"/>
          </a:p>
        </p:txBody>
      </p:sp>
      <p:sp>
        <p:nvSpPr>
          <p:cNvPr id="5" name="Footer Placeholder 4">
            <a:extLst>
              <a:ext uri="{FF2B5EF4-FFF2-40B4-BE49-F238E27FC236}">
                <a16:creationId xmlns:a16="http://schemas.microsoft.com/office/drawing/2014/main" id="{6AE81DD9-20A8-F28D-9DC0-859466EDC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8434A8-7809-A981-C5FC-C00D477813F5}"/>
              </a:ext>
            </a:extLst>
          </p:cNvPr>
          <p:cNvSpPr>
            <a:spLocks noGrp="1"/>
          </p:cNvSpPr>
          <p:nvPr>
            <p:ph type="sldNum" sz="quarter" idx="12"/>
          </p:nvPr>
        </p:nvSpPr>
        <p:spPr/>
        <p:txBody>
          <a:bodyPr/>
          <a:lstStyle/>
          <a:p>
            <a:fld id="{7B9DCF9B-CAA3-B64E-A628-0E22366F77BB}" type="slidenum">
              <a:rPr lang="en-US" smtClean="0"/>
              <a:t>‹#›</a:t>
            </a:fld>
            <a:endParaRPr lang="en-US"/>
          </a:p>
        </p:txBody>
      </p:sp>
    </p:spTree>
    <p:extLst>
      <p:ext uri="{BB962C8B-B14F-4D97-AF65-F5344CB8AC3E}">
        <p14:creationId xmlns:p14="http://schemas.microsoft.com/office/powerpoint/2010/main" val="502018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5A2F45-4569-903D-A11E-8E0BCB87901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99106F4-886C-D861-695E-62B74A1ECD7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54F29AB-F0AE-F216-EF27-453F03459961}"/>
              </a:ext>
            </a:extLst>
          </p:cNvPr>
          <p:cNvSpPr>
            <a:spLocks noGrp="1"/>
          </p:cNvSpPr>
          <p:nvPr>
            <p:ph type="dt" sz="half" idx="10"/>
          </p:nvPr>
        </p:nvSpPr>
        <p:spPr/>
        <p:txBody>
          <a:bodyPr/>
          <a:lstStyle/>
          <a:p>
            <a:fld id="{24C87EF1-BB93-D442-9D7E-C3322037FA63}" type="datetimeFigureOut">
              <a:rPr lang="en-US" smtClean="0"/>
              <a:t>2/12/24</a:t>
            </a:fld>
            <a:endParaRPr lang="en-US"/>
          </a:p>
        </p:txBody>
      </p:sp>
      <p:sp>
        <p:nvSpPr>
          <p:cNvPr id="5" name="Footer Placeholder 4">
            <a:extLst>
              <a:ext uri="{FF2B5EF4-FFF2-40B4-BE49-F238E27FC236}">
                <a16:creationId xmlns:a16="http://schemas.microsoft.com/office/drawing/2014/main" id="{482BFE08-D3C5-99CE-1AB1-D3BC5427A4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34535C-F4E4-9DAC-6F0B-90E3E4361247}"/>
              </a:ext>
            </a:extLst>
          </p:cNvPr>
          <p:cNvSpPr>
            <a:spLocks noGrp="1"/>
          </p:cNvSpPr>
          <p:nvPr>
            <p:ph type="sldNum" sz="quarter" idx="12"/>
          </p:nvPr>
        </p:nvSpPr>
        <p:spPr/>
        <p:txBody>
          <a:bodyPr/>
          <a:lstStyle/>
          <a:p>
            <a:fld id="{7B9DCF9B-CAA3-B64E-A628-0E22366F77BB}" type="slidenum">
              <a:rPr lang="en-US" smtClean="0"/>
              <a:t>‹#›</a:t>
            </a:fld>
            <a:endParaRPr lang="en-US"/>
          </a:p>
        </p:txBody>
      </p:sp>
    </p:spTree>
    <p:extLst>
      <p:ext uri="{BB962C8B-B14F-4D97-AF65-F5344CB8AC3E}">
        <p14:creationId xmlns:p14="http://schemas.microsoft.com/office/powerpoint/2010/main" val="3745016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646F8-DE54-B3B7-75FE-36B5092A129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7AC4649-6E6F-9C53-EC07-EE5FED17C34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6C074F1-B49F-BED3-0D5D-A392A476384D}"/>
              </a:ext>
            </a:extLst>
          </p:cNvPr>
          <p:cNvSpPr>
            <a:spLocks noGrp="1"/>
          </p:cNvSpPr>
          <p:nvPr>
            <p:ph type="dt" sz="half" idx="10"/>
          </p:nvPr>
        </p:nvSpPr>
        <p:spPr/>
        <p:txBody>
          <a:bodyPr/>
          <a:lstStyle/>
          <a:p>
            <a:fld id="{24C87EF1-BB93-D442-9D7E-C3322037FA63}" type="datetimeFigureOut">
              <a:rPr lang="en-US" smtClean="0"/>
              <a:t>2/12/24</a:t>
            </a:fld>
            <a:endParaRPr lang="en-US"/>
          </a:p>
        </p:txBody>
      </p:sp>
      <p:sp>
        <p:nvSpPr>
          <p:cNvPr id="5" name="Footer Placeholder 4">
            <a:extLst>
              <a:ext uri="{FF2B5EF4-FFF2-40B4-BE49-F238E27FC236}">
                <a16:creationId xmlns:a16="http://schemas.microsoft.com/office/drawing/2014/main" id="{1BD09A86-3931-03A5-7704-C00E58C521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0D758-3CAC-2AD4-888E-5D6DB421B41C}"/>
              </a:ext>
            </a:extLst>
          </p:cNvPr>
          <p:cNvSpPr>
            <a:spLocks noGrp="1"/>
          </p:cNvSpPr>
          <p:nvPr>
            <p:ph type="sldNum" sz="quarter" idx="12"/>
          </p:nvPr>
        </p:nvSpPr>
        <p:spPr/>
        <p:txBody>
          <a:bodyPr/>
          <a:lstStyle/>
          <a:p>
            <a:fld id="{7B9DCF9B-CAA3-B64E-A628-0E22366F77BB}" type="slidenum">
              <a:rPr lang="en-US" smtClean="0"/>
              <a:t>‹#›</a:t>
            </a:fld>
            <a:endParaRPr lang="en-US"/>
          </a:p>
        </p:txBody>
      </p:sp>
    </p:spTree>
    <p:extLst>
      <p:ext uri="{BB962C8B-B14F-4D97-AF65-F5344CB8AC3E}">
        <p14:creationId xmlns:p14="http://schemas.microsoft.com/office/powerpoint/2010/main" val="3236124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2D20F-504A-F730-47A7-9D7CAE452E2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DD0AA04-D975-8C1E-7D04-3A4D639606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9951EC0-870F-09AA-FD6D-1D931320EE50}"/>
              </a:ext>
            </a:extLst>
          </p:cNvPr>
          <p:cNvSpPr>
            <a:spLocks noGrp="1"/>
          </p:cNvSpPr>
          <p:nvPr>
            <p:ph type="dt" sz="half" idx="10"/>
          </p:nvPr>
        </p:nvSpPr>
        <p:spPr/>
        <p:txBody>
          <a:bodyPr/>
          <a:lstStyle/>
          <a:p>
            <a:fld id="{24C87EF1-BB93-D442-9D7E-C3322037FA63}" type="datetimeFigureOut">
              <a:rPr lang="en-US" smtClean="0"/>
              <a:t>2/12/24</a:t>
            </a:fld>
            <a:endParaRPr lang="en-US"/>
          </a:p>
        </p:txBody>
      </p:sp>
      <p:sp>
        <p:nvSpPr>
          <p:cNvPr id="5" name="Footer Placeholder 4">
            <a:extLst>
              <a:ext uri="{FF2B5EF4-FFF2-40B4-BE49-F238E27FC236}">
                <a16:creationId xmlns:a16="http://schemas.microsoft.com/office/drawing/2014/main" id="{10E5ABBF-2A8F-B42E-E580-74F884BB38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D8204E-7FA3-5D01-DF61-04DC3F65C818}"/>
              </a:ext>
            </a:extLst>
          </p:cNvPr>
          <p:cNvSpPr>
            <a:spLocks noGrp="1"/>
          </p:cNvSpPr>
          <p:nvPr>
            <p:ph type="sldNum" sz="quarter" idx="12"/>
          </p:nvPr>
        </p:nvSpPr>
        <p:spPr/>
        <p:txBody>
          <a:bodyPr/>
          <a:lstStyle/>
          <a:p>
            <a:fld id="{7B9DCF9B-CAA3-B64E-A628-0E22366F77BB}" type="slidenum">
              <a:rPr lang="en-US" smtClean="0"/>
              <a:t>‹#›</a:t>
            </a:fld>
            <a:endParaRPr lang="en-US"/>
          </a:p>
        </p:txBody>
      </p:sp>
    </p:spTree>
    <p:extLst>
      <p:ext uri="{BB962C8B-B14F-4D97-AF65-F5344CB8AC3E}">
        <p14:creationId xmlns:p14="http://schemas.microsoft.com/office/powerpoint/2010/main" val="3465783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8F336-FE46-0D30-7C6D-265687499E8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95B8F45-165B-6B6A-1F84-872FACB3D6A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D53FF57-577D-4D5D-0296-BF5DD87E4BF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0A7EE96-90BE-E964-0961-C63E78DD0C4F}"/>
              </a:ext>
            </a:extLst>
          </p:cNvPr>
          <p:cNvSpPr>
            <a:spLocks noGrp="1"/>
          </p:cNvSpPr>
          <p:nvPr>
            <p:ph type="dt" sz="half" idx="10"/>
          </p:nvPr>
        </p:nvSpPr>
        <p:spPr/>
        <p:txBody>
          <a:bodyPr/>
          <a:lstStyle/>
          <a:p>
            <a:fld id="{24C87EF1-BB93-D442-9D7E-C3322037FA63}" type="datetimeFigureOut">
              <a:rPr lang="en-US" smtClean="0"/>
              <a:t>2/12/24</a:t>
            </a:fld>
            <a:endParaRPr lang="en-US"/>
          </a:p>
        </p:txBody>
      </p:sp>
      <p:sp>
        <p:nvSpPr>
          <p:cNvPr id="6" name="Footer Placeholder 5">
            <a:extLst>
              <a:ext uri="{FF2B5EF4-FFF2-40B4-BE49-F238E27FC236}">
                <a16:creationId xmlns:a16="http://schemas.microsoft.com/office/drawing/2014/main" id="{6C67D425-7DBB-B297-F0A2-3A723FF4BC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99DD8-49AF-510F-11D5-7990CC079E3E}"/>
              </a:ext>
            </a:extLst>
          </p:cNvPr>
          <p:cNvSpPr>
            <a:spLocks noGrp="1"/>
          </p:cNvSpPr>
          <p:nvPr>
            <p:ph type="sldNum" sz="quarter" idx="12"/>
          </p:nvPr>
        </p:nvSpPr>
        <p:spPr/>
        <p:txBody>
          <a:bodyPr/>
          <a:lstStyle/>
          <a:p>
            <a:fld id="{7B9DCF9B-CAA3-B64E-A628-0E22366F77BB}" type="slidenum">
              <a:rPr lang="en-US" smtClean="0"/>
              <a:t>‹#›</a:t>
            </a:fld>
            <a:endParaRPr lang="en-US"/>
          </a:p>
        </p:txBody>
      </p:sp>
    </p:spTree>
    <p:extLst>
      <p:ext uri="{BB962C8B-B14F-4D97-AF65-F5344CB8AC3E}">
        <p14:creationId xmlns:p14="http://schemas.microsoft.com/office/powerpoint/2010/main" val="1013644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CA92A-EAF1-8965-6267-FD55621B67B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1522D63-024F-1880-E8A1-AA5EBA159E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307BDDF-016A-894D-A90F-BC86465EBF9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DD67762-BFEB-9361-F015-1B19FA4E0C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970C842-5984-202F-6F16-BD4BEB6C3AF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426F51E-48EB-57FB-20D7-DA3166943F8E}"/>
              </a:ext>
            </a:extLst>
          </p:cNvPr>
          <p:cNvSpPr>
            <a:spLocks noGrp="1"/>
          </p:cNvSpPr>
          <p:nvPr>
            <p:ph type="dt" sz="half" idx="10"/>
          </p:nvPr>
        </p:nvSpPr>
        <p:spPr/>
        <p:txBody>
          <a:bodyPr/>
          <a:lstStyle/>
          <a:p>
            <a:fld id="{24C87EF1-BB93-D442-9D7E-C3322037FA63}" type="datetimeFigureOut">
              <a:rPr lang="en-US" smtClean="0"/>
              <a:t>2/12/24</a:t>
            </a:fld>
            <a:endParaRPr lang="en-US"/>
          </a:p>
        </p:txBody>
      </p:sp>
      <p:sp>
        <p:nvSpPr>
          <p:cNvPr id="8" name="Footer Placeholder 7">
            <a:extLst>
              <a:ext uri="{FF2B5EF4-FFF2-40B4-BE49-F238E27FC236}">
                <a16:creationId xmlns:a16="http://schemas.microsoft.com/office/drawing/2014/main" id="{1AF813A8-30B9-790A-A61D-F2D4B393B7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1360A1-F110-9FCA-151B-220129FB10E6}"/>
              </a:ext>
            </a:extLst>
          </p:cNvPr>
          <p:cNvSpPr>
            <a:spLocks noGrp="1"/>
          </p:cNvSpPr>
          <p:nvPr>
            <p:ph type="sldNum" sz="quarter" idx="12"/>
          </p:nvPr>
        </p:nvSpPr>
        <p:spPr/>
        <p:txBody>
          <a:bodyPr/>
          <a:lstStyle/>
          <a:p>
            <a:fld id="{7B9DCF9B-CAA3-B64E-A628-0E22366F77BB}" type="slidenum">
              <a:rPr lang="en-US" smtClean="0"/>
              <a:t>‹#›</a:t>
            </a:fld>
            <a:endParaRPr lang="en-US"/>
          </a:p>
        </p:txBody>
      </p:sp>
    </p:spTree>
    <p:extLst>
      <p:ext uri="{BB962C8B-B14F-4D97-AF65-F5344CB8AC3E}">
        <p14:creationId xmlns:p14="http://schemas.microsoft.com/office/powerpoint/2010/main" val="643333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49FBC-4B2F-B9E6-3800-74A91A5D1A8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DF4D5F1-84FD-6DAE-D9C7-CFBD886A5A68}"/>
              </a:ext>
            </a:extLst>
          </p:cNvPr>
          <p:cNvSpPr>
            <a:spLocks noGrp="1"/>
          </p:cNvSpPr>
          <p:nvPr>
            <p:ph type="dt" sz="half" idx="10"/>
          </p:nvPr>
        </p:nvSpPr>
        <p:spPr/>
        <p:txBody>
          <a:bodyPr/>
          <a:lstStyle/>
          <a:p>
            <a:fld id="{24C87EF1-BB93-D442-9D7E-C3322037FA63}" type="datetimeFigureOut">
              <a:rPr lang="en-US" smtClean="0"/>
              <a:t>2/12/24</a:t>
            </a:fld>
            <a:endParaRPr lang="en-US"/>
          </a:p>
        </p:txBody>
      </p:sp>
      <p:sp>
        <p:nvSpPr>
          <p:cNvPr id="4" name="Footer Placeholder 3">
            <a:extLst>
              <a:ext uri="{FF2B5EF4-FFF2-40B4-BE49-F238E27FC236}">
                <a16:creationId xmlns:a16="http://schemas.microsoft.com/office/drawing/2014/main" id="{C2B207B2-B3C3-26B3-5185-602921C957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3DBFD2-885B-34F2-E8BC-A65DDC488315}"/>
              </a:ext>
            </a:extLst>
          </p:cNvPr>
          <p:cNvSpPr>
            <a:spLocks noGrp="1"/>
          </p:cNvSpPr>
          <p:nvPr>
            <p:ph type="sldNum" sz="quarter" idx="12"/>
          </p:nvPr>
        </p:nvSpPr>
        <p:spPr/>
        <p:txBody>
          <a:bodyPr/>
          <a:lstStyle/>
          <a:p>
            <a:fld id="{7B9DCF9B-CAA3-B64E-A628-0E22366F77BB}" type="slidenum">
              <a:rPr lang="en-US" smtClean="0"/>
              <a:t>‹#›</a:t>
            </a:fld>
            <a:endParaRPr lang="en-US"/>
          </a:p>
        </p:txBody>
      </p:sp>
    </p:spTree>
    <p:extLst>
      <p:ext uri="{BB962C8B-B14F-4D97-AF65-F5344CB8AC3E}">
        <p14:creationId xmlns:p14="http://schemas.microsoft.com/office/powerpoint/2010/main" val="113849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F6FD53-7C9E-8E36-2F84-BACB22A5AB20}"/>
              </a:ext>
            </a:extLst>
          </p:cNvPr>
          <p:cNvSpPr>
            <a:spLocks noGrp="1"/>
          </p:cNvSpPr>
          <p:nvPr>
            <p:ph type="dt" sz="half" idx="10"/>
          </p:nvPr>
        </p:nvSpPr>
        <p:spPr/>
        <p:txBody>
          <a:bodyPr/>
          <a:lstStyle/>
          <a:p>
            <a:fld id="{24C87EF1-BB93-D442-9D7E-C3322037FA63}" type="datetimeFigureOut">
              <a:rPr lang="en-US" smtClean="0"/>
              <a:t>2/12/24</a:t>
            </a:fld>
            <a:endParaRPr lang="en-US"/>
          </a:p>
        </p:txBody>
      </p:sp>
      <p:sp>
        <p:nvSpPr>
          <p:cNvPr id="3" name="Footer Placeholder 2">
            <a:extLst>
              <a:ext uri="{FF2B5EF4-FFF2-40B4-BE49-F238E27FC236}">
                <a16:creationId xmlns:a16="http://schemas.microsoft.com/office/drawing/2014/main" id="{5A99E8CA-E947-4DAF-DDBE-A3B717D213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CB8488-AC36-8760-8167-6F867B1306AC}"/>
              </a:ext>
            </a:extLst>
          </p:cNvPr>
          <p:cNvSpPr>
            <a:spLocks noGrp="1"/>
          </p:cNvSpPr>
          <p:nvPr>
            <p:ph type="sldNum" sz="quarter" idx="12"/>
          </p:nvPr>
        </p:nvSpPr>
        <p:spPr/>
        <p:txBody>
          <a:bodyPr/>
          <a:lstStyle/>
          <a:p>
            <a:fld id="{7B9DCF9B-CAA3-B64E-A628-0E22366F77BB}" type="slidenum">
              <a:rPr lang="en-US" smtClean="0"/>
              <a:t>‹#›</a:t>
            </a:fld>
            <a:endParaRPr lang="en-US"/>
          </a:p>
        </p:txBody>
      </p:sp>
    </p:spTree>
    <p:extLst>
      <p:ext uri="{BB962C8B-B14F-4D97-AF65-F5344CB8AC3E}">
        <p14:creationId xmlns:p14="http://schemas.microsoft.com/office/powerpoint/2010/main" val="38656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4BB22-0798-3C26-7AC2-E3C9BE25806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D285B59-0E1E-9A59-1256-47CB14D077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300B295-BFB1-899A-9103-9E4558F162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DCA9470-BF3D-DD94-A603-F73751BD5D2C}"/>
              </a:ext>
            </a:extLst>
          </p:cNvPr>
          <p:cNvSpPr>
            <a:spLocks noGrp="1"/>
          </p:cNvSpPr>
          <p:nvPr>
            <p:ph type="dt" sz="half" idx="10"/>
          </p:nvPr>
        </p:nvSpPr>
        <p:spPr/>
        <p:txBody>
          <a:bodyPr/>
          <a:lstStyle/>
          <a:p>
            <a:fld id="{24C87EF1-BB93-D442-9D7E-C3322037FA63}" type="datetimeFigureOut">
              <a:rPr lang="en-US" smtClean="0"/>
              <a:t>2/12/24</a:t>
            </a:fld>
            <a:endParaRPr lang="en-US"/>
          </a:p>
        </p:txBody>
      </p:sp>
      <p:sp>
        <p:nvSpPr>
          <p:cNvPr id="6" name="Footer Placeholder 5">
            <a:extLst>
              <a:ext uri="{FF2B5EF4-FFF2-40B4-BE49-F238E27FC236}">
                <a16:creationId xmlns:a16="http://schemas.microsoft.com/office/drawing/2014/main" id="{B40C5D7D-6695-4DB8-779C-2B5833F3A5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96D4E3-C49B-5BE1-7B07-9549938D9488}"/>
              </a:ext>
            </a:extLst>
          </p:cNvPr>
          <p:cNvSpPr>
            <a:spLocks noGrp="1"/>
          </p:cNvSpPr>
          <p:nvPr>
            <p:ph type="sldNum" sz="quarter" idx="12"/>
          </p:nvPr>
        </p:nvSpPr>
        <p:spPr/>
        <p:txBody>
          <a:bodyPr/>
          <a:lstStyle/>
          <a:p>
            <a:fld id="{7B9DCF9B-CAA3-B64E-A628-0E22366F77BB}" type="slidenum">
              <a:rPr lang="en-US" smtClean="0"/>
              <a:t>‹#›</a:t>
            </a:fld>
            <a:endParaRPr lang="en-US"/>
          </a:p>
        </p:txBody>
      </p:sp>
    </p:spTree>
    <p:extLst>
      <p:ext uri="{BB962C8B-B14F-4D97-AF65-F5344CB8AC3E}">
        <p14:creationId xmlns:p14="http://schemas.microsoft.com/office/powerpoint/2010/main" val="3872332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7B5CC-0FEB-6028-238B-89C65FCA39E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BB570C2-9961-9770-F65B-02DED02B94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292980-5D1F-FF50-4D74-230AC179C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FFB8DA3-52BF-5761-1793-F86B62C711AA}"/>
              </a:ext>
            </a:extLst>
          </p:cNvPr>
          <p:cNvSpPr>
            <a:spLocks noGrp="1"/>
          </p:cNvSpPr>
          <p:nvPr>
            <p:ph type="dt" sz="half" idx="10"/>
          </p:nvPr>
        </p:nvSpPr>
        <p:spPr/>
        <p:txBody>
          <a:bodyPr/>
          <a:lstStyle/>
          <a:p>
            <a:fld id="{24C87EF1-BB93-D442-9D7E-C3322037FA63}" type="datetimeFigureOut">
              <a:rPr lang="en-US" smtClean="0"/>
              <a:t>2/12/24</a:t>
            </a:fld>
            <a:endParaRPr lang="en-US"/>
          </a:p>
        </p:txBody>
      </p:sp>
      <p:sp>
        <p:nvSpPr>
          <p:cNvPr id="6" name="Footer Placeholder 5">
            <a:extLst>
              <a:ext uri="{FF2B5EF4-FFF2-40B4-BE49-F238E27FC236}">
                <a16:creationId xmlns:a16="http://schemas.microsoft.com/office/drawing/2014/main" id="{AE1F6FBA-06DE-E73B-3260-21E9DF7F22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B880A4-652B-5626-0E16-737D7F5A1504}"/>
              </a:ext>
            </a:extLst>
          </p:cNvPr>
          <p:cNvSpPr>
            <a:spLocks noGrp="1"/>
          </p:cNvSpPr>
          <p:nvPr>
            <p:ph type="sldNum" sz="quarter" idx="12"/>
          </p:nvPr>
        </p:nvSpPr>
        <p:spPr/>
        <p:txBody>
          <a:bodyPr/>
          <a:lstStyle/>
          <a:p>
            <a:fld id="{7B9DCF9B-CAA3-B64E-A628-0E22366F77BB}" type="slidenum">
              <a:rPr lang="en-US" smtClean="0"/>
              <a:t>‹#›</a:t>
            </a:fld>
            <a:endParaRPr lang="en-US"/>
          </a:p>
        </p:txBody>
      </p:sp>
    </p:spTree>
    <p:extLst>
      <p:ext uri="{BB962C8B-B14F-4D97-AF65-F5344CB8AC3E}">
        <p14:creationId xmlns:p14="http://schemas.microsoft.com/office/powerpoint/2010/main" val="4026510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CEA57D-9DDA-7E7C-0BCE-EA018D43A2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307086E-5C06-4D0D-73E7-C806E2613F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DDF6BCE-1049-0FFA-25D3-B0760CE8DE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C87EF1-BB93-D442-9D7E-C3322037FA63}" type="datetimeFigureOut">
              <a:rPr lang="en-US" smtClean="0"/>
              <a:t>2/12/24</a:t>
            </a:fld>
            <a:endParaRPr lang="en-US"/>
          </a:p>
        </p:txBody>
      </p:sp>
      <p:sp>
        <p:nvSpPr>
          <p:cNvPr id="5" name="Footer Placeholder 4">
            <a:extLst>
              <a:ext uri="{FF2B5EF4-FFF2-40B4-BE49-F238E27FC236}">
                <a16:creationId xmlns:a16="http://schemas.microsoft.com/office/drawing/2014/main" id="{9365AE83-CF11-1098-8D8C-7B8675A17E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E33424-2D85-AC83-B999-2F2BD843B8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9DCF9B-CAA3-B64E-A628-0E22366F77BB}" type="slidenum">
              <a:rPr lang="en-US" smtClean="0"/>
              <a:t>‹#›</a:t>
            </a:fld>
            <a:endParaRPr lang="en-US"/>
          </a:p>
        </p:txBody>
      </p:sp>
    </p:spTree>
    <p:extLst>
      <p:ext uri="{BB962C8B-B14F-4D97-AF65-F5344CB8AC3E}">
        <p14:creationId xmlns:p14="http://schemas.microsoft.com/office/powerpoint/2010/main" val="69199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statista.com/outlook/fmo/real-estate/residential-real-estate/singapore"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beta.data.gov.sg/collections/1658/view" TargetMode="External"/><Relationship Id="rId7" Type="http://schemas.openxmlformats.org/officeDocument/2006/relationships/hyperlink" Target="https://www.ura.gov.sg/property-market-information/pmiResidentialTransactionSearch"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beta.data.gov.sg/collections/152/view" TargetMode="External"/><Relationship Id="rId5" Type="http://schemas.openxmlformats.org/officeDocument/2006/relationships/hyperlink" Target="https://beta.data.gov.sg/collections/1676/datasets/d_97f8a2e995022d311c6c68cfda6d034c/view" TargetMode="External"/><Relationship Id="rId4" Type="http://schemas.openxmlformats.org/officeDocument/2006/relationships/hyperlink" Target="https://www.mas.gov.sg/monetary-policy/sor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1795"/>
          </a:schemeClr>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430A804-B4B3-AC5E-497A-F149FD99B913}"/>
              </a:ext>
            </a:extLst>
          </p:cNvPr>
          <p:cNvSpPr txBox="1"/>
          <p:nvPr/>
        </p:nvSpPr>
        <p:spPr>
          <a:xfrm>
            <a:off x="5943600" y="-15239"/>
            <a:ext cx="6309360" cy="2987039"/>
          </a:xfrm>
          <a:prstGeom prst="rect">
            <a:avLst/>
          </a:prstGeom>
          <a:solidFill>
            <a:schemeClr val="tx1">
              <a:alpha val="82000"/>
            </a:schemeClr>
          </a:solidFill>
        </p:spPr>
        <p:txBody>
          <a:bodyPr wrap="none" anchor="t" anchorCtr="0">
            <a:noAutofit/>
          </a:bodyPr>
          <a:lstStyle/>
          <a:p>
            <a:r>
              <a:rPr lang="en-US" sz="48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Singapore</a:t>
            </a:r>
            <a:endParaRPr lang="en-US" sz="50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r>
              <a:rPr lang="en-US" sz="5000" dirty="0">
                <a:solidFill>
                  <a:schemeClr val="bg1"/>
                </a:solidFill>
                <a:latin typeface="Helvetica Neue UltraLight" panose="02000206000000020004" pitchFamily="2" charset="0"/>
                <a:ea typeface="Helvetica Neue UltraLight" panose="02000206000000020004" pitchFamily="2" charset="0"/>
                <a:cs typeface="Helvetica Neue" panose="02000503000000020004" pitchFamily="2" charset="0"/>
              </a:rPr>
              <a:t>Private Housing Market </a:t>
            </a:r>
          </a:p>
          <a:p>
            <a:r>
              <a:rPr lang="en-US" sz="48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Analysis</a:t>
            </a:r>
          </a:p>
          <a:p>
            <a:endParaRPr lang="en-US" sz="10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r>
              <a:rPr lang="en-US" sz="1500" dirty="0">
                <a:solidFill>
                  <a:schemeClr val="bg1"/>
                </a:solidFill>
                <a:latin typeface="Helvetica Neue Thin" panose="020B0403020202020204" pitchFamily="34" charset="0"/>
                <a:ea typeface="Helvetica Neue Thin" panose="020B0403020202020204" pitchFamily="34" charset="0"/>
                <a:cs typeface="Helvetica Neue" panose="02000503000000020004" pitchFamily="2" charset="0"/>
              </a:rPr>
              <a:t>Eugene Chua</a:t>
            </a:r>
          </a:p>
          <a:p>
            <a:r>
              <a:rPr lang="en-US" sz="1500" dirty="0">
                <a:solidFill>
                  <a:schemeClr val="bg1"/>
                </a:solidFill>
                <a:latin typeface="Helvetica Neue Thin" panose="020B0403020202020204" pitchFamily="34" charset="0"/>
                <a:ea typeface="Helvetica Neue Thin" panose="020B0403020202020204" pitchFamily="34" charset="0"/>
                <a:cs typeface="Helvetica Neue" panose="02000503000000020004" pitchFamily="2" charset="0"/>
              </a:rPr>
              <a:t>1048186J</a:t>
            </a:r>
          </a:p>
        </p:txBody>
      </p:sp>
      <p:sp>
        <p:nvSpPr>
          <p:cNvPr id="2" name="TextBox 1">
            <a:extLst>
              <a:ext uri="{FF2B5EF4-FFF2-40B4-BE49-F238E27FC236}">
                <a16:creationId xmlns:a16="http://schemas.microsoft.com/office/drawing/2014/main" id="{2010133A-AB61-1B8B-C90E-01D4BCD46434}"/>
              </a:ext>
            </a:extLst>
          </p:cNvPr>
          <p:cNvSpPr txBox="1"/>
          <p:nvPr/>
        </p:nvSpPr>
        <p:spPr>
          <a:xfrm>
            <a:off x="-15240" y="5623560"/>
            <a:ext cx="6111240" cy="1249680"/>
          </a:xfrm>
          <a:prstGeom prst="rect">
            <a:avLst/>
          </a:prstGeom>
          <a:solidFill>
            <a:schemeClr val="tx1">
              <a:alpha val="58000"/>
            </a:schemeClr>
          </a:solidFill>
        </p:spPr>
        <p:txBody>
          <a:bodyPr wrap="none" anchor="t" anchorCtr="0">
            <a:noAutofit/>
          </a:bodyPr>
          <a:lstStyle/>
          <a:p>
            <a:r>
              <a:rPr lang="en-US" sz="20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IT8701</a:t>
            </a:r>
          </a:p>
          <a:p>
            <a:r>
              <a:rPr lang="en-US" sz="2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Introduction To Programming For Data Science</a:t>
            </a:r>
          </a:p>
          <a:p>
            <a:r>
              <a:rPr lang="en-US" sz="2900" dirty="0">
                <a:solidFill>
                  <a:schemeClr val="bg1"/>
                </a:solidFill>
                <a:latin typeface="Helvetica Neue Thin" panose="020B0403020202020204" pitchFamily="34" charset="0"/>
                <a:ea typeface="Helvetica Neue Thin" panose="020B0403020202020204" pitchFamily="34" charset="0"/>
                <a:cs typeface="Helvetica Neue" panose="02000503000000020004" pitchFamily="2" charset="0"/>
              </a:rPr>
              <a:t>CA 2 Assignment</a:t>
            </a:r>
          </a:p>
        </p:txBody>
      </p:sp>
    </p:spTree>
    <p:extLst>
      <p:ext uri="{BB962C8B-B14F-4D97-AF65-F5344CB8AC3E}">
        <p14:creationId xmlns:p14="http://schemas.microsoft.com/office/powerpoint/2010/main" val="996784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1795"/>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E56EE4-4094-3C91-BACE-DCF2501C550F}"/>
              </a:ext>
            </a:extLst>
          </p:cNvPr>
          <p:cNvSpPr txBox="1"/>
          <p:nvPr/>
        </p:nvSpPr>
        <p:spPr>
          <a:xfrm>
            <a:off x="-15240" y="-15240"/>
            <a:ext cx="4717622" cy="6873239"/>
          </a:xfrm>
          <a:prstGeom prst="rect">
            <a:avLst/>
          </a:prstGeom>
          <a:solidFill>
            <a:schemeClr val="bg1">
              <a:alpha val="68135"/>
            </a:schemeClr>
          </a:solidFill>
        </p:spPr>
        <p:txBody>
          <a:bodyPr wrap="none" rtlCol="0">
            <a:noAutofit/>
          </a:bodyPr>
          <a:lstStyle/>
          <a:p>
            <a:r>
              <a:rPr lang="en-US" sz="6700" b="1" dirty="0">
                <a:latin typeface="Helvetica Neue UltraLight" panose="02000206000000020004" pitchFamily="2" charset="0"/>
                <a:ea typeface="Helvetica Neue UltraLight" panose="02000206000000020004" pitchFamily="2" charset="0"/>
              </a:rPr>
              <a:t>Introduction</a:t>
            </a:r>
          </a:p>
        </p:txBody>
      </p:sp>
      <p:sp>
        <p:nvSpPr>
          <p:cNvPr id="9" name="TextBox 8">
            <a:extLst>
              <a:ext uri="{FF2B5EF4-FFF2-40B4-BE49-F238E27FC236}">
                <a16:creationId xmlns:a16="http://schemas.microsoft.com/office/drawing/2014/main" id="{B161F535-4362-3C17-5219-0C2DA6F3DC75}"/>
              </a:ext>
            </a:extLst>
          </p:cNvPr>
          <p:cNvSpPr txBox="1"/>
          <p:nvPr/>
        </p:nvSpPr>
        <p:spPr>
          <a:xfrm>
            <a:off x="4702382" y="-40343"/>
            <a:ext cx="7581058" cy="6938683"/>
          </a:xfrm>
          <a:prstGeom prst="rect">
            <a:avLst/>
          </a:prstGeom>
          <a:solidFill>
            <a:schemeClr val="tx1">
              <a:alpha val="82447"/>
            </a:schemeClr>
          </a:solidFill>
        </p:spPr>
        <p:txBody>
          <a:bodyPr wrap="square" lIns="360000" rtlCol="0" anchor="ctr" anchorCtr="0">
            <a:noAutofit/>
          </a:bodyPr>
          <a:lstStyle/>
          <a:p>
            <a:r>
              <a:rPr lang="en-SG" sz="2000" i="0" dirty="0">
                <a:solidFill>
                  <a:schemeClr val="bg1"/>
                </a:solidFill>
                <a:effectLst/>
                <a:latin typeface="Helvetica" pitchFamily="2" charset="0"/>
              </a:rPr>
              <a:t>The residential real estate market in </a:t>
            </a:r>
            <a:r>
              <a:rPr lang="en-SG" sz="2000" dirty="0">
                <a:solidFill>
                  <a:schemeClr val="bg1"/>
                </a:solidFill>
                <a:latin typeface="Helvetica" pitchFamily="2" charset="0"/>
              </a:rPr>
              <a:t>Singapore has been an attractive investment asset to foreign buyers.</a:t>
            </a:r>
          </a:p>
          <a:p>
            <a:endParaRPr lang="en-SG" sz="2000" b="0" i="0" dirty="0">
              <a:solidFill>
                <a:schemeClr val="bg1"/>
              </a:solidFill>
              <a:effectLst/>
              <a:latin typeface="Helvetica" pitchFamily="2" charset="0"/>
            </a:endParaRPr>
          </a:p>
          <a:p>
            <a:pPr algn="l" fontAlgn="base"/>
            <a:r>
              <a:rPr lang="en-SG" sz="2000" dirty="0">
                <a:solidFill>
                  <a:schemeClr val="bg1"/>
                </a:solidFill>
                <a:latin typeface="Helvetica" pitchFamily="2" charset="0"/>
              </a:rPr>
              <a:t>According to </a:t>
            </a:r>
            <a:r>
              <a:rPr lang="en-SG" sz="2000" dirty="0">
                <a:solidFill>
                  <a:schemeClr val="bg1"/>
                </a:solidFill>
                <a:latin typeface="Helvetica" pitchFamily="2" charset="0"/>
                <a:hlinkClick r:id="rId3"/>
              </a:rPr>
              <a:t>Statista</a:t>
            </a:r>
            <a:r>
              <a:rPr lang="en-SG" sz="2000" dirty="0">
                <a:solidFill>
                  <a:schemeClr val="bg1"/>
                </a:solidFill>
                <a:latin typeface="Helvetica" pitchFamily="2" charset="0"/>
              </a:rPr>
              <a:t>, t</a:t>
            </a:r>
            <a:r>
              <a:rPr lang="en-SG" sz="2000" b="0" i="0" dirty="0">
                <a:solidFill>
                  <a:schemeClr val="bg1"/>
                </a:solidFill>
                <a:effectLst/>
                <a:latin typeface="Helvetica" pitchFamily="2" charset="0"/>
              </a:rPr>
              <a:t>he Residential Real Estate market market in Singapore is estimated to reach a value of US$1.52tn by the end of 2024.</a:t>
            </a:r>
          </a:p>
          <a:p>
            <a:pPr algn="l" fontAlgn="base"/>
            <a:endParaRPr lang="en-SG" sz="2000" dirty="0">
              <a:solidFill>
                <a:schemeClr val="bg1"/>
              </a:solidFill>
              <a:latin typeface="Helvetica" pitchFamily="2" charset="0"/>
            </a:endParaRPr>
          </a:p>
          <a:p>
            <a:r>
              <a:rPr lang="en-SG" sz="2000" dirty="0">
                <a:solidFill>
                  <a:schemeClr val="bg1"/>
                </a:solidFill>
                <a:latin typeface="Helvetica" pitchFamily="2" charset="0"/>
              </a:rPr>
              <a:t>In the </a:t>
            </a:r>
            <a:r>
              <a:rPr lang="en-SG" sz="2000" dirty="0" err="1">
                <a:solidFill>
                  <a:schemeClr val="bg1"/>
                </a:solidFill>
                <a:latin typeface="Helvetica" pitchFamily="2" charset="0"/>
              </a:rPr>
              <a:t>Jupyter</a:t>
            </a:r>
            <a:r>
              <a:rPr lang="en-SG" sz="2000" dirty="0">
                <a:solidFill>
                  <a:schemeClr val="bg1"/>
                </a:solidFill>
                <a:latin typeface="Helvetica" pitchFamily="2" charset="0"/>
              </a:rPr>
              <a:t> notebook accompanying this slide deck, we seek to understand</a:t>
            </a:r>
            <a:r>
              <a:rPr lang="en-SG" sz="2000" dirty="0">
                <a:solidFill>
                  <a:schemeClr val="bg1"/>
                </a:solidFill>
                <a:latin typeface="Helvetica Neue UltraLight" panose="02000206000000020004" pitchFamily="2" charset="0"/>
                <a:ea typeface="Helvetica Neue UltraLight" panose="02000206000000020004" pitchFamily="2" charset="0"/>
              </a:rPr>
              <a:t> Singapore’s private housing market </a:t>
            </a:r>
            <a:r>
              <a:rPr lang="en-SG" sz="2000" dirty="0">
                <a:solidFill>
                  <a:schemeClr val="bg1"/>
                </a:solidFill>
                <a:latin typeface="Helvetica" pitchFamily="2" charset="0"/>
              </a:rPr>
              <a:t>in 4 sections:</a:t>
            </a:r>
          </a:p>
          <a:p>
            <a:endParaRPr lang="en-SG" sz="2000" dirty="0">
              <a:solidFill>
                <a:schemeClr val="bg1"/>
              </a:solidFill>
              <a:latin typeface="Helvetica" pitchFamily="2" charset="0"/>
            </a:endParaRPr>
          </a:p>
          <a:p>
            <a:pPr marL="457200" indent="-457200">
              <a:buAutoNum type="arabicPeriod"/>
            </a:pPr>
            <a:r>
              <a:rPr lang="en-SG" sz="2000" dirty="0">
                <a:solidFill>
                  <a:schemeClr val="bg1"/>
                </a:solidFill>
                <a:latin typeface="Helvetica" pitchFamily="2" charset="0"/>
              </a:rPr>
              <a:t>Private Residential Property Transactions Overview</a:t>
            </a:r>
          </a:p>
          <a:p>
            <a:pPr marL="457200" indent="-457200">
              <a:buAutoNum type="arabicPeriod"/>
            </a:pPr>
            <a:r>
              <a:rPr lang="en-SG" sz="2000" b="0" i="0" dirty="0">
                <a:solidFill>
                  <a:schemeClr val="bg1"/>
                </a:solidFill>
                <a:effectLst/>
                <a:latin typeface="Helvetica" pitchFamily="2" charset="0"/>
              </a:rPr>
              <a:t>Interest Rates &amp; Private Property Sold</a:t>
            </a:r>
          </a:p>
          <a:p>
            <a:pPr marL="457200" indent="-457200">
              <a:buAutoNum type="arabicPeriod"/>
            </a:pPr>
            <a:r>
              <a:rPr lang="en-SG" sz="2000" b="0" i="0" dirty="0">
                <a:solidFill>
                  <a:schemeClr val="bg1"/>
                </a:solidFill>
                <a:effectLst/>
                <a:latin typeface="Helvetica" pitchFamily="2" charset="0"/>
              </a:rPr>
              <a:t>Private Property Price Index</a:t>
            </a:r>
          </a:p>
          <a:p>
            <a:pPr marL="457200" indent="-457200">
              <a:buAutoNum type="arabicPeriod"/>
            </a:pPr>
            <a:r>
              <a:rPr lang="en-SG" sz="2000" b="0" i="0" dirty="0" err="1">
                <a:solidFill>
                  <a:schemeClr val="bg1"/>
                </a:solidFill>
                <a:effectLst/>
                <a:latin typeface="Helvetica" pitchFamily="2" charset="0"/>
              </a:rPr>
              <a:t>Analyzing</a:t>
            </a:r>
            <a:r>
              <a:rPr lang="en-SG" sz="2000" b="0" i="0" dirty="0">
                <a:solidFill>
                  <a:schemeClr val="bg1"/>
                </a:solidFill>
                <a:effectLst/>
                <a:latin typeface="Helvetica" pitchFamily="2" charset="0"/>
              </a:rPr>
              <a:t> Singapore's 3 Main Regions</a:t>
            </a:r>
          </a:p>
        </p:txBody>
      </p:sp>
    </p:spTree>
    <p:extLst>
      <p:ext uri="{BB962C8B-B14F-4D97-AF65-F5344CB8AC3E}">
        <p14:creationId xmlns:p14="http://schemas.microsoft.com/office/powerpoint/2010/main" val="2544303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1795"/>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E56EE4-4094-3C91-BACE-DCF2501C550F}"/>
              </a:ext>
            </a:extLst>
          </p:cNvPr>
          <p:cNvSpPr txBox="1"/>
          <p:nvPr/>
        </p:nvSpPr>
        <p:spPr>
          <a:xfrm>
            <a:off x="-15240" y="-15240"/>
            <a:ext cx="4717622" cy="6873239"/>
          </a:xfrm>
          <a:prstGeom prst="rect">
            <a:avLst/>
          </a:prstGeom>
          <a:solidFill>
            <a:schemeClr val="bg1">
              <a:alpha val="68135"/>
            </a:schemeClr>
          </a:solidFill>
        </p:spPr>
        <p:txBody>
          <a:bodyPr wrap="none" rtlCol="0">
            <a:noAutofit/>
          </a:bodyPr>
          <a:lstStyle/>
          <a:p>
            <a:r>
              <a:rPr lang="en-US" sz="7200" b="1" dirty="0">
                <a:latin typeface="Helvetica Neue UltraLight" panose="02000206000000020004" pitchFamily="2" charset="0"/>
                <a:ea typeface="Helvetica Neue UltraLight" panose="02000206000000020004" pitchFamily="2" charset="0"/>
              </a:rPr>
              <a:t>Libraries &amp;</a:t>
            </a:r>
          </a:p>
          <a:p>
            <a:r>
              <a:rPr lang="en-US" sz="7200" b="1" dirty="0">
                <a:latin typeface="Helvetica Neue UltraLight" panose="02000206000000020004" pitchFamily="2" charset="0"/>
                <a:ea typeface="Helvetica Neue UltraLight" panose="02000206000000020004" pitchFamily="2" charset="0"/>
              </a:rPr>
              <a:t>Datasets</a:t>
            </a:r>
          </a:p>
        </p:txBody>
      </p:sp>
      <p:sp>
        <p:nvSpPr>
          <p:cNvPr id="9" name="TextBox 8">
            <a:extLst>
              <a:ext uri="{FF2B5EF4-FFF2-40B4-BE49-F238E27FC236}">
                <a16:creationId xmlns:a16="http://schemas.microsoft.com/office/drawing/2014/main" id="{B161F535-4362-3C17-5219-0C2DA6F3DC75}"/>
              </a:ext>
            </a:extLst>
          </p:cNvPr>
          <p:cNvSpPr txBox="1"/>
          <p:nvPr/>
        </p:nvSpPr>
        <p:spPr>
          <a:xfrm>
            <a:off x="4702382" y="-40343"/>
            <a:ext cx="7581058" cy="6938683"/>
          </a:xfrm>
          <a:prstGeom prst="rect">
            <a:avLst/>
          </a:prstGeom>
          <a:solidFill>
            <a:schemeClr val="tx1">
              <a:alpha val="82447"/>
            </a:schemeClr>
          </a:solidFill>
        </p:spPr>
        <p:txBody>
          <a:bodyPr wrap="square" lIns="360000" rtlCol="0" anchor="ctr" anchorCtr="0">
            <a:noAutofit/>
          </a:bodyPr>
          <a:lstStyle/>
          <a:p>
            <a:r>
              <a:rPr lang="en-SG" sz="4000" dirty="0">
                <a:solidFill>
                  <a:schemeClr val="bg1"/>
                </a:solidFill>
                <a:latin typeface="Helvetica Neue UltraLight" panose="02000206000000020004" pitchFamily="2" charset="0"/>
                <a:ea typeface="Helvetica Neue UltraLight" panose="02000206000000020004" pitchFamily="2" charset="0"/>
              </a:rPr>
              <a:t>Libraries</a:t>
            </a:r>
            <a:endParaRPr lang="en-SG" sz="2500" b="1" u="sng" dirty="0">
              <a:solidFill>
                <a:schemeClr val="bg1"/>
              </a:solidFill>
              <a:latin typeface="Helvetica" pitchFamily="2" charset="0"/>
            </a:endParaRPr>
          </a:p>
          <a:p>
            <a:pPr marL="342900" indent="-342900">
              <a:buFont typeface="Arial" panose="020B0604020202020204" pitchFamily="34" charset="0"/>
              <a:buChar char="•"/>
            </a:pPr>
            <a:r>
              <a:rPr lang="en-SG" sz="1500" dirty="0">
                <a:solidFill>
                  <a:schemeClr val="bg1"/>
                </a:solidFill>
                <a:latin typeface="Helvetica" pitchFamily="2" charset="0"/>
              </a:rPr>
              <a:t>Pandas</a:t>
            </a:r>
          </a:p>
          <a:p>
            <a:pPr marL="342900" indent="-342900">
              <a:buFont typeface="Arial" panose="020B0604020202020204" pitchFamily="34" charset="0"/>
              <a:buChar char="•"/>
            </a:pPr>
            <a:r>
              <a:rPr lang="en-SG" sz="1500" dirty="0" err="1">
                <a:solidFill>
                  <a:schemeClr val="bg1"/>
                </a:solidFill>
                <a:latin typeface="Helvetica" pitchFamily="2" charset="0"/>
              </a:rPr>
              <a:t>Numpy</a:t>
            </a:r>
            <a:endParaRPr lang="en-SG" sz="1500" dirty="0">
              <a:solidFill>
                <a:schemeClr val="bg1"/>
              </a:solidFill>
              <a:latin typeface="Helvetica" pitchFamily="2" charset="0"/>
            </a:endParaRPr>
          </a:p>
          <a:p>
            <a:pPr marL="342900" indent="-342900">
              <a:buFont typeface="Arial" panose="020B0604020202020204" pitchFamily="34" charset="0"/>
              <a:buChar char="•"/>
            </a:pPr>
            <a:r>
              <a:rPr lang="en-SG" sz="1500" dirty="0">
                <a:solidFill>
                  <a:schemeClr val="bg1"/>
                </a:solidFill>
                <a:latin typeface="Helvetica" pitchFamily="2" charset="0"/>
              </a:rPr>
              <a:t>Matplotlib</a:t>
            </a:r>
          </a:p>
          <a:p>
            <a:pPr marL="342900" indent="-342900">
              <a:buFont typeface="Arial" panose="020B0604020202020204" pitchFamily="34" charset="0"/>
              <a:buChar char="•"/>
            </a:pPr>
            <a:r>
              <a:rPr lang="en-SG" sz="1500" dirty="0">
                <a:solidFill>
                  <a:schemeClr val="bg1"/>
                </a:solidFill>
                <a:latin typeface="Helvetica" pitchFamily="2" charset="0"/>
              </a:rPr>
              <a:t>Seaborn</a:t>
            </a:r>
          </a:p>
          <a:p>
            <a:endParaRPr lang="en-SG" sz="2500" b="0" i="0" dirty="0">
              <a:solidFill>
                <a:schemeClr val="bg1"/>
              </a:solidFill>
              <a:effectLst/>
              <a:latin typeface="Helvetica" pitchFamily="2" charset="0"/>
            </a:endParaRPr>
          </a:p>
          <a:p>
            <a:r>
              <a:rPr lang="en-SG" sz="4000" dirty="0">
                <a:solidFill>
                  <a:schemeClr val="bg1"/>
                </a:solidFill>
                <a:latin typeface="Helvetica Neue UltraLight" panose="02000206000000020004" pitchFamily="2" charset="0"/>
                <a:ea typeface="Helvetica Neue UltraLight" panose="02000206000000020004" pitchFamily="2" charset="0"/>
              </a:rPr>
              <a:t>Datasets &amp; URLs</a:t>
            </a:r>
            <a:endParaRPr lang="en-SG" sz="2500" b="1" u="sng" dirty="0">
              <a:solidFill>
                <a:schemeClr val="bg1"/>
              </a:solidFill>
              <a:latin typeface="Helvetica" pitchFamily="2" charset="0"/>
            </a:endParaRPr>
          </a:p>
          <a:p>
            <a:r>
              <a:rPr lang="en-SG" dirty="0">
                <a:solidFill>
                  <a:schemeClr val="bg1"/>
                </a:solidFill>
                <a:latin typeface="Helvetica" pitchFamily="2" charset="0"/>
              </a:rPr>
              <a:t>Private Residential Property Transactions in Singapore</a:t>
            </a:r>
          </a:p>
          <a:p>
            <a:r>
              <a:rPr lang="en-SG" sz="1000" dirty="0">
                <a:solidFill>
                  <a:schemeClr val="bg1"/>
                </a:solidFill>
                <a:latin typeface="Helvetica" pitchFamily="2" charset="0"/>
                <a:hlinkClick r:id="rId3"/>
              </a:rPr>
              <a:t>https://beta.data.gov.sg/collections/1658/view</a:t>
            </a:r>
            <a:endParaRPr lang="en-SG" sz="1000" dirty="0">
              <a:solidFill>
                <a:schemeClr val="bg1"/>
              </a:solidFill>
              <a:latin typeface="Helvetica" pitchFamily="2" charset="0"/>
            </a:endParaRPr>
          </a:p>
          <a:p>
            <a:endParaRPr lang="en-SG" sz="1500" dirty="0">
              <a:solidFill>
                <a:schemeClr val="bg1"/>
              </a:solidFill>
              <a:latin typeface="Helvetica" pitchFamily="2" charset="0"/>
            </a:endParaRPr>
          </a:p>
          <a:p>
            <a:r>
              <a:rPr lang="en-SG" dirty="0">
                <a:solidFill>
                  <a:schemeClr val="bg1"/>
                </a:solidFill>
                <a:latin typeface="Helvetica" pitchFamily="2" charset="0"/>
              </a:rPr>
              <a:t>SORA Interest Rates</a:t>
            </a:r>
          </a:p>
          <a:p>
            <a:r>
              <a:rPr lang="en-SG" sz="1000" dirty="0">
                <a:solidFill>
                  <a:schemeClr val="bg1"/>
                </a:solidFill>
                <a:latin typeface="Helvetica" pitchFamily="2" charset="0"/>
                <a:hlinkClick r:id="rId4"/>
              </a:rPr>
              <a:t>https://www.mas.gov.sg/monetary-policy/sora</a:t>
            </a:r>
            <a:endParaRPr lang="en-SG" sz="1000" dirty="0">
              <a:solidFill>
                <a:schemeClr val="bg1"/>
              </a:solidFill>
              <a:latin typeface="Helvetica" pitchFamily="2" charset="0"/>
            </a:endParaRPr>
          </a:p>
          <a:p>
            <a:endParaRPr lang="en-SG" sz="1500" dirty="0">
              <a:solidFill>
                <a:schemeClr val="bg1"/>
              </a:solidFill>
              <a:latin typeface="Helvetica" pitchFamily="2" charset="0"/>
            </a:endParaRPr>
          </a:p>
          <a:p>
            <a:r>
              <a:rPr lang="en-SG" i="0" dirty="0">
                <a:solidFill>
                  <a:schemeClr val="bg1"/>
                </a:solidFill>
                <a:effectLst/>
                <a:latin typeface="Helvetica" pitchFamily="2" charset="0"/>
              </a:rPr>
              <a:t>Private Residential Property Price Index</a:t>
            </a:r>
          </a:p>
          <a:p>
            <a:r>
              <a:rPr lang="en-SG" sz="1000" i="0" dirty="0">
                <a:solidFill>
                  <a:schemeClr val="bg1"/>
                </a:solidFill>
                <a:effectLst/>
                <a:latin typeface="Helvetica" pitchFamily="2" charset="0"/>
                <a:hlinkClick r:id="rId5"/>
              </a:rPr>
              <a:t>https://beta.data.gov.sg/collections/1676/datasets/d_97f8a2e995022d311c6c68cfda6d034c/view</a:t>
            </a:r>
            <a:endParaRPr lang="en-SG" sz="1000" i="0" dirty="0">
              <a:solidFill>
                <a:schemeClr val="bg1"/>
              </a:solidFill>
              <a:effectLst/>
              <a:latin typeface="Helvetica" pitchFamily="2" charset="0"/>
            </a:endParaRPr>
          </a:p>
          <a:p>
            <a:endParaRPr lang="en-SG" sz="1500" i="0" dirty="0">
              <a:solidFill>
                <a:schemeClr val="bg1"/>
              </a:solidFill>
              <a:effectLst/>
              <a:latin typeface="Helvetica" pitchFamily="2" charset="0"/>
            </a:endParaRPr>
          </a:p>
          <a:p>
            <a:r>
              <a:rPr lang="en-SG" i="0" dirty="0">
                <a:solidFill>
                  <a:schemeClr val="bg1"/>
                </a:solidFill>
                <a:effectLst/>
                <a:latin typeface="Helvetica" pitchFamily="2" charset="0"/>
              </a:rPr>
              <a:t>HDB Resale Price Index</a:t>
            </a:r>
          </a:p>
          <a:p>
            <a:r>
              <a:rPr lang="en-SG" sz="1000" i="0" dirty="0">
                <a:solidFill>
                  <a:schemeClr val="bg1"/>
                </a:solidFill>
                <a:effectLst/>
                <a:latin typeface="Helvetica" pitchFamily="2" charset="0"/>
                <a:hlinkClick r:id="rId6"/>
              </a:rPr>
              <a:t>https://beta.data.gov.sg/collections/152/view</a:t>
            </a:r>
            <a:endParaRPr lang="en-SG" sz="1000" i="0" dirty="0">
              <a:solidFill>
                <a:schemeClr val="bg1"/>
              </a:solidFill>
              <a:effectLst/>
              <a:latin typeface="Helvetica" pitchFamily="2" charset="0"/>
            </a:endParaRPr>
          </a:p>
          <a:p>
            <a:endParaRPr lang="en-SG" sz="1500" dirty="0">
              <a:solidFill>
                <a:schemeClr val="bg1"/>
              </a:solidFill>
              <a:latin typeface="Helvetica" pitchFamily="2" charset="0"/>
            </a:endParaRPr>
          </a:p>
          <a:p>
            <a:r>
              <a:rPr lang="en-SG" i="0" dirty="0">
                <a:solidFill>
                  <a:schemeClr val="bg1"/>
                </a:solidFill>
                <a:effectLst/>
                <a:latin typeface="Helvetica" pitchFamily="2" charset="0"/>
              </a:rPr>
              <a:t>Private Property Transactions</a:t>
            </a:r>
          </a:p>
          <a:p>
            <a:r>
              <a:rPr lang="en-SG" sz="1000" i="0" dirty="0">
                <a:solidFill>
                  <a:schemeClr val="bg1"/>
                </a:solidFill>
                <a:effectLst/>
                <a:latin typeface="Helvetica" pitchFamily="2" charset="0"/>
                <a:hlinkClick r:id="rId7"/>
              </a:rPr>
              <a:t>https://www.ura.gov.sg/property-market-information/pmiResidentialTransactionSearch</a:t>
            </a:r>
            <a:endParaRPr lang="en-SG" sz="1000" dirty="0">
              <a:solidFill>
                <a:schemeClr val="bg1"/>
              </a:solidFill>
              <a:latin typeface="Helvetica" pitchFamily="2" charset="0"/>
            </a:endParaRPr>
          </a:p>
          <a:p>
            <a:endParaRPr lang="en-SG" sz="2000" i="0" dirty="0">
              <a:solidFill>
                <a:schemeClr val="bg1"/>
              </a:solidFill>
              <a:effectLst/>
              <a:latin typeface="Helvetica" pitchFamily="2" charset="0"/>
            </a:endParaRPr>
          </a:p>
        </p:txBody>
      </p:sp>
    </p:spTree>
    <p:extLst>
      <p:ext uri="{BB962C8B-B14F-4D97-AF65-F5344CB8AC3E}">
        <p14:creationId xmlns:p14="http://schemas.microsoft.com/office/powerpoint/2010/main" val="3485065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1795"/>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DA4616-2EB6-AA28-B0EF-77EC8FC0991B}"/>
              </a:ext>
            </a:extLst>
          </p:cNvPr>
          <p:cNvSpPr txBox="1"/>
          <p:nvPr/>
        </p:nvSpPr>
        <p:spPr>
          <a:xfrm>
            <a:off x="6500812" y="-40341"/>
            <a:ext cx="5722003" cy="6938683"/>
          </a:xfrm>
          <a:prstGeom prst="rect">
            <a:avLst/>
          </a:prstGeom>
          <a:solidFill>
            <a:schemeClr val="accent5">
              <a:lumMod val="60000"/>
              <a:lumOff val="40000"/>
              <a:alpha val="40000"/>
            </a:schemeClr>
          </a:solidFill>
        </p:spPr>
        <p:txBody>
          <a:bodyPr wrap="square" lIns="360000" rtlCol="0" anchor="ctr" anchorCtr="0">
            <a:noAutofit/>
          </a:bodyPr>
          <a:lstStyle/>
          <a:p>
            <a:endParaRPr lang="en-SG" sz="2000" i="0" dirty="0">
              <a:solidFill>
                <a:schemeClr val="bg1"/>
              </a:solidFill>
              <a:effectLst/>
              <a:latin typeface="Helvetica" pitchFamily="2" charset="0"/>
            </a:endParaRPr>
          </a:p>
        </p:txBody>
      </p:sp>
      <p:sp>
        <p:nvSpPr>
          <p:cNvPr id="5" name="TextBox 4">
            <a:extLst>
              <a:ext uri="{FF2B5EF4-FFF2-40B4-BE49-F238E27FC236}">
                <a16:creationId xmlns:a16="http://schemas.microsoft.com/office/drawing/2014/main" id="{24F14E33-6CF6-3AAC-54B2-F4D83E490344}"/>
              </a:ext>
            </a:extLst>
          </p:cNvPr>
          <p:cNvSpPr txBox="1"/>
          <p:nvPr/>
        </p:nvSpPr>
        <p:spPr>
          <a:xfrm>
            <a:off x="-49868" y="-47487"/>
            <a:ext cx="6550679" cy="6938683"/>
          </a:xfrm>
          <a:prstGeom prst="rect">
            <a:avLst/>
          </a:prstGeom>
          <a:solidFill>
            <a:schemeClr val="tx1">
              <a:alpha val="82447"/>
            </a:schemeClr>
          </a:solidFill>
        </p:spPr>
        <p:txBody>
          <a:bodyPr wrap="square" lIns="360000" rIns="180000" rtlCol="0" anchor="t" anchorCtr="0">
            <a:noAutofit/>
          </a:bodyPr>
          <a:lstStyle/>
          <a:p>
            <a:endParaRPr lang="en-SG" sz="1600" b="1" dirty="0">
              <a:solidFill>
                <a:schemeClr val="bg1"/>
              </a:solidFill>
              <a:latin typeface="Helvetica" pitchFamily="2" charset="0"/>
            </a:endParaRPr>
          </a:p>
          <a:p>
            <a:endParaRPr lang="en-SG" sz="1600" b="1" dirty="0">
              <a:solidFill>
                <a:schemeClr val="bg1"/>
              </a:solidFill>
              <a:latin typeface="Helvetica" pitchFamily="2" charset="0"/>
            </a:endParaRPr>
          </a:p>
          <a:p>
            <a:endParaRPr lang="en-SG" sz="1600" b="1" dirty="0">
              <a:solidFill>
                <a:schemeClr val="bg1"/>
              </a:solidFill>
              <a:latin typeface="Helvetica" pitchFamily="2" charset="0"/>
            </a:endParaRPr>
          </a:p>
          <a:p>
            <a:endParaRPr lang="en-SG" sz="1600" b="1" dirty="0">
              <a:solidFill>
                <a:schemeClr val="bg1"/>
              </a:solidFill>
              <a:latin typeface="Helvetica" pitchFamily="2" charset="0"/>
            </a:endParaRPr>
          </a:p>
          <a:p>
            <a:endParaRPr lang="en-SG" sz="1600" b="1" dirty="0">
              <a:solidFill>
                <a:schemeClr val="bg1"/>
              </a:solidFill>
              <a:latin typeface="Helvetica" pitchFamily="2" charset="0"/>
            </a:endParaRPr>
          </a:p>
          <a:p>
            <a:endParaRPr lang="en-SG" sz="1600" b="1" dirty="0">
              <a:solidFill>
                <a:schemeClr val="bg1"/>
              </a:solidFill>
              <a:latin typeface="Helvetica" pitchFamily="2" charset="0"/>
            </a:endParaRPr>
          </a:p>
          <a:p>
            <a:endParaRPr lang="en-SG" sz="1600" b="1" dirty="0">
              <a:solidFill>
                <a:schemeClr val="bg1"/>
              </a:solidFill>
              <a:latin typeface="Helvetica" pitchFamily="2" charset="0"/>
            </a:endParaRPr>
          </a:p>
          <a:p>
            <a:r>
              <a:rPr lang="en-SG" sz="2200" dirty="0">
                <a:solidFill>
                  <a:schemeClr val="bg1"/>
                </a:solidFill>
                <a:latin typeface="Helvetica Neue UltraLight" panose="02000206000000020004" pitchFamily="2" charset="0"/>
                <a:ea typeface="Helvetica Neue UltraLight" panose="02000206000000020004" pitchFamily="2" charset="0"/>
              </a:rPr>
              <a:t>Dataset:</a:t>
            </a:r>
          </a:p>
          <a:p>
            <a:r>
              <a:rPr lang="en-SG" sz="1600" dirty="0">
                <a:solidFill>
                  <a:schemeClr val="bg1"/>
                </a:solidFill>
                <a:latin typeface="Helvetica" pitchFamily="2" charset="0"/>
              </a:rPr>
              <a:t>Private Residential Property Transactions in Singapore</a:t>
            </a:r>
          </a:p>
          <a:p>
            <a:endParaRPr lang="en-SG" sz="1600" dirty="0">
              <a:solidFill>
                <a:schemeClr val="bg1"/>
              </a:solidFill>
              <a:latin typeface="Helvetica" pitchFamily="2" charset="0"/>
            </a:endParaRPr>
          </a:p>
          <a:p>
            <a:r>
              <a:rPr lang="en-SG" sz="2200" dirty="0">
                <a:solidFill>
                  <a:schemeClr val="bg1"/>
                </a:solidFill>
                <a:latin typeface="Helvetica Neue UltraLight" panose="02000206000000020004" pitchFamily="2" charset="0"/>
                <a:ea typeface="Helvetica Neue UltraLight" panose="02000206000000020004" pitchFamily="2" charset="0"/>
              </a:rPr>
              <a:t>Methodology:</a:t>
            </a:r>
          </a:p>
          <a:p>
            <a:pPr marL="342900" indent="-342900">
              <a:buFont typeface="Arial" panose="020B0604020202020204" pitchFamily="34" charset="0"/>
              <a:buChar char="•"/>
            </a:pPr>
            <a:r>
              <a:rPr lang="en-SG" sz="1500" dirty="0">
                <a:solidFill>
                  <a:schemeClr val="bg1"/>
                </a:solidFill>
                <a:latin typeface="Helvetica" pitchFamily="2" charset="0"/>
              </a:rPr>
              <a:t>I used pandas to load the dataset. Next, I checked for null values and the unique values in each column.</a:t>
            </a:r>
          </a:p>
          <a:p>
            <a:pPr marL="342900" indent="-342900">
              <a:buFont typeface="Arial" panose="020B0604020202020204" pitchFamily="34" charset="0"/>
              <a:buChar char="•"/>
            </a:pPr>
            <a:r>
              <a:rPr lang="en-SG" sz="1600" dirty="0">
                <a:solidFill>
                  <a:schemeClr val="bg1"/>
                </a:solidFill>
                <a:latin typeface="Helvetica" pitchFamily="2" charset="0"/>
              </a:rPr>
              <a:t>There are 3 types of sale in this dataset: `New Sale`,  `Resale`, `Sub Sale`.</a:t>
            </a:r>
          </a:p>
          <a:p>
            <a:pPr marL="342900" indent="-342900">
              <a:buFont typeface="Arial" panose="020B0604020202020204" pitchFamily="34" charset="0"/>
              <a:buChar char="•"/>
            </a:pPr>
            <a:r>
              <a:rPr lang="en-SG" sz="1600" dirty="0">
                <a:solidFill>
                  <a:schemeClr val="bg1"/>
                </a:solidFill>
                <a:latin typeface="Helvetica" pitchFamily="2" charset="0"/>
              </a:rPr>
              <a:t>Using the `</a:t>
            </a:r>
            <a:r>
              <a:rPr lang="en-SG" sz="1600" dirty="0" err="1">
                <a:solidFill>
                  <a:schemeClr val="bg1"/>
                </a:solidFill>
                <a:latin typeface="Helvetica" pitchFamily="2" charset="0"/>
              </a:rPr>
              <a:t>pivot_table</a:t>
            </a:r>
            <a:r>
              <a:rPr lang="en-SG" sz="1600" dirty="0">
                <a:solidFill>
                  <a:schemeClr val="bg1"/>
                </a:solidFill>
                <a:latin typeface="Helvetica" pitchFamily="2" charset="0"/>
              </a:rPr>
              <a:t>` function, I grouped the data according to sale type and extract the number of units sold for each type.</a:t>
            </a:r>
          </a:p>
          <a:p>
            <a:endParaRPr lang="en-SG" sz="1600" dirty="0">
              <a:solidFill>
                <a:schemeClr val="bg1"/>
              </a:solidFill>
              <a:latin typeface="Helvetica" pitchFamily="2" charset="0"/>
            </a:endParaRPr>
          </a:p>
          <a:p>
            <a:r>
              <a:rPr lang="en-SG" sz="2200" dirty="0">
                <a:solidFill>
                  <a:schemeClr val="bg1"/>
                </a:solidFill>
                <a:latin typeface="Helvetica Neue UltraLight" panose="02000206000000020004" pitchFamily="2" charset="0"/>
                <a:ea typeface="Helvetica Neue UltraLight" panose="02000206000000020004" pitchFamily="2" charset="0"/>
              </a:rPr>
              <a:t>Insights:</a:t>
            </a:r>
          </a:p>
          <a:p>
            <a:pPr marL="285750" indent="-285750">
              <a:buFont typeface="Arial" panose="020B0604020202020204" pitchFamily="34" charset="0"/>
              <a:buChar char="•"/>
            </a:pPr>
            <a:r>
              <a:rPr lang="en-SG" sz="1600" dirty="0">
                <a:solidFill>
                  <a:schemeClr val="bg1"/>
                </a:solidFill>
                <a:latin typeface="Helvetica" pitchFamily="2" charset="0"/>
              </a:rPr>
              <a:t>From Q4 1999 to Q3 2023, 530,164 private residential property units were sold in Singapore.</a:t>
            </a:r>
          </a:p>
          <a:p>
            <a:pPr marL="285750" indent="-285750">
              <a:buFont typeface="Arial" panose="020B0604020202020204" pitchFamily="34" charset="0"/>
              <a:buChar char="•"/>
            </a:pPr>
            <a:r>
              <a:rPr lang="en-SG" sz="1600" dirty="0">
                <a:solidFill>
                  <a:schemeClr val="bg1"/>
                </a:solidFill>
                <a:latin typeface="Helvetica" pitchFamily="2" charset="0"/>
              </a:rPr>
              <a:t>Despite cooling measures introduced by the government in 2013, the property market stabilized and has found its footing.</a:t>
            </a:r>
          </a:p>
          <a:p>
            <a:pPr marL="285750" indent="-285750">
              <a:buFont typeface="Arial" panose="020B0604020202020204" pitchFamily="34" charset="0"/>
              <a:buChar char="•"/>
            </a:pPr>
            <a:r>
              <a:rPr lang="en-SG" sz="1600" dirty="0">
                <a:solidFill>
                  <a:schemeClr val="bg1"/>
                </a:solidFill>
                <a:latin typeface="Helvetica" pitchFamily="2" charset="0"/>
              </a:rPr>
              <a:t>As the world recovers from the COVID pandemic, barring significant government intervention, the private property market is poised to return to pre-pandemic levels.</a:t>
            </a:r>
          </a:p>
          <a:p>
            <a:endParaRPr lang="en-SG" sz="1600" dirty="0">
              <a:solidFill>
                <a:schemeClr val="bg1"/>
              </a:solidFill>
              <a:latin typeface="Helvetica" pitchFamily="2" charset="0"/>
            </a:endParaRPr>
          </a:p>
        </p:txBody>
      </p:sp>
      <p:sp>
        <p:nvSpPr>
          <p:cNvPr id="6" name="TextBox 5">
            <a:extLst>
              <a:ext uri="{FF2B5EF4-FFF2-40B4-BE49-F238E27FC236}">
                <a16:creationId xmlns:a16="http://schemas.microsoft.com/office/drawing/2014/main" id="{41AF3AFD-E000-5392-1F78-440F809CF599}"/>
              </a:ext>
            </a:extLst>
          </p:cNvPr>
          <p:cNvSpPr txBox="1"/>
          <p:nvPr/>
        </p:nvSpPr>
        <p:spPr>
          <a:xfrm>
            <a:off x="0" y="88250"/>
            <a:ext cx="5672136" cy="1252869"/>
          </a:xfrm>
          <a:prstGeom prst="rect">
            <a:avLst/>
          </a:prstGeom>
          <a:noFill/>
        </p:spPr>
        <p:txBody>
          <a:bodyPr wrap="none" rtlCol="0">
            <a:noAutofit/>
          </a:bodyPr>
          <a:lstStyle/>
          <a:p>
            <a:r>
              <a:rPr lang="en-US" sz="4500" dirty="0">
                <a:solidFill>
                  <a:schemeClr val="bg1"/>
                </a:solidFill>
                <a:latin typeface="Helvetica Neue UltraLight" panose="02000206000000020004" pitchFamily="2" charset="0"/>
                <a:ea typeface="Helvetica Neue UltraLight" panose="02000206000000020004" pitchFamily="2" charset="0"/>
              </a:rPr>
              <a:t>1.Private Property</a:t>
            </a:r>
          </a:p>
          <a:p>
            <a:r>
              <a:rPr lang="en-US" sz="4500" dirty="0">
                <a:solidFill>
                  <a:schemeClr val="bg1"/>
                </a:solidFill>
                <a:latin typeface="Helvetica Neue UltraLight" panose="02000206000000020004" pitchFamily="2" charset="0"/>
                <a:ea typeface="Helvetica Neue UltraLight" panose="02000206000000020004" pitchFamily="2" charset="0"/>
              </a:rPr>
              <a:t>Market Overview</a:t>
            </a:r>
          </a:p>
        </p:txBody>
      </p:sp>
      <p:pic>
        <p:nvPicPr>
          <p:cNvPr id="1026" name="Picture 2">
            <a:extLst>
              <a:ext uri="{FF2B5EF4-FFF2-40B4-BE49-F238E27FC236}">
                <a16:creationId xmlns:a16="http://schemas.microsoft.com/office/drawing/2014/main" id="{DD7DB0B4-02ED-AA23-387E-3558F3B3F6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1753" y="1889760"/>
            <a:ext cx="5420120" cy="3078480"/>
          </a:xfrm>
          <a:prstGeom prst="rect">
            <a:avLst/>
          </a:prstGeom>
          <a:solidFill>
            <a:schemeClr val="bg1"/>
          </a:solidFill>
        </p:spPr>
      </p:pic>
    </p:spTree>
    <p:extLst>
      <p:ext uri="{BB962C8B-B14F-4D97-AF65-F5344CB8AC3E}">
        <p14:creationId xmlns:p14="http://schemas.microsoft.com/office/powerpoint/2010/main" val="3456653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1795"/>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DA4616-2EB6-AA28-B0EF-77EC8FC0991B}"/>
              </a:ext>
            </a:extLst>
          </p:cNvPr>
          <p:cNvSpPr txBox="1"/>
          <p:nvPr/>
        </p:nvSpPr>
        <p:spPr>
          <a:xfrm>
            <a:off x="-25073" y="-40344"/>
            <a:ext cx="5911523" cy="6938683"/>
          </a:xfrm>
          <a:prstGeom prst="rect">
            <a:avLst/>
          </a:prstGeom>
          <a:solidFill>
            <a:schemeClr val="accent5">
              <a:lumMod val="60000"/>
              <a:lumOff val="40000"/>
              <a:alpha val="40000"/>
            </a:schemeClr>
          </a:solidFill>
        </p:spPr>
        <p:txBody>
          <a:bodyPr wrap="square" lIns="360000" rtlCol="0" anchor="ctr" anchorCtr="0">
            <a:noAutofit/>
          </a:bodyPr>
          <a:lstStyle/>
          <a:p>
            <a:endParaRPr lang="en-SG" sz="2000" i="0" dirty="0">
              <a:solidFill>
                <a:schemeClr val="bg1"/>
              </a:solidFill>
              <a:effectLst/>
              <a:latin typeface="Helvetica" pitchFamily="2" charset="0"/>
            </a:endParaRPr>
          </a:p>
        </p:txBody>
      </p:sp>
      <p:sp>
        <p:nvSpPr>
          <p:cNvPr id="5" name="TextBox 4">
            <a:extLst>
              <a:ext uri="{FF2B5EF4-FFF2-40B4-BE49-F238E27FC236}">
                <a16:creationId xmlns:a16="http://schemas.microsoft.com/office/drawing/2014/main" id="{24F14E33-6CF6-3AAC-54B2-F4D83E490344}"/>
              </a:ext>
            </a:extLst>
          </p:cNvPr>
          <p:cNvSpPr txBox="1"/>
          <p:nvPr/>
        </p:nvSpPr>
        <p:spPr>
          <a:xfrm>
            <a:off x="5886450" y="-40342"/>
            <a:ext cx="6363961" cy="6938683"/>
          </a:xfrm>
          <a:prstGeom prst="rect">
            <a:avLst/>
          </a:prstGeom>
          <a:solidFill>
            <a:schemeClr val="tx1">
              <a:alpha val="82447"/>
            </a:schemeClr>
          </a:solidFill>
        </p:spPr>
        <p:txBody>
          <a:bodyPr wrap="square" lIns="360000" rIns="180000" rtlCol="0" anchor="t" anchorCtr="0">
            <a:noAutofit/>
          </a:bodyPr>
          <a:lstStyle/>
          <a:p>
            <a:endParaRPr lang="en-SG" sz="1600" b="1" dirty="0">
              <a:solidFill>
                <a:schemeClr val="bg1"/>
              </a:solidFill>
              <a:latin typeface="Helvetica" pitchFamily="2" charset="0"/>
            </a:endParaRPr>
          </a:p>
          <a:p>
            <a:endParaRPr lang="en-SG" sz="1600" b="1" dirty="0">
              <a:solidFill>
                <a:schemeClr val="bg1"/>
              </a:solidFill>
              <a:latin typeface="Helvetica" pitchFamily="2" charset="0"/>
            </a:endParaRPr>
          </a:p>
          <a:p>
            <a:endParaRPr lang="en-SG" sz="1600" b="1" dirty="0">
              <a:solidFill>
                <a:schemeClr val="bg1"/>
              </a:solidFill>
              <a:latin typeface="Helvetica" pitchFamily="2" charset="0"/>
            </a:endParaRPr>
          </a:p>
          <a:p>
            <a:endParaRPr lang="en-SG" sz="1600" b="1" dirty="0">
              <a:solidFill>
                <a:schemeClr val="bg1"/>
              </a:solidFill>
              <a:latin typeface="Helvetica" pitchFamily="2" charset="0"/>
            </a:endParaRPr>
          </a:p>
          <a:p>
            <a:endParaRPr lang="en-SG" sz="1600" b="1" dirty="0">
              <a:solidFill>
                <a:schemeClr val="bg1"/>
              </a:solidFill>
              <a:latin typeface="Helvetica" pitchFamily="2" charset="0"/>
            </a:endParaRPr>
          </a:p>
          <a:p>
            <a:endParaRPr lang="en-SG" sz="1600" b="1" dirty="0">
              <a:solidFill>
                <a:schemeClr val="bg1"/>
              </a:solidFill>
              <a:latin typeface="Helvetica" pitchFamily="2" charset="0"/>
            </a:endParaRPr>
          </a:p>
          <a:p>
            <a:endParaRPr lang="en-SG" sz="1600" b="1" dirty="0">
              <a:solidFill>
                <a:schemeClr val="bg1"/>
              </a:solidFill>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2200" b="0" i="0" u="none" strike="noStrike" kern="1200" cap="none" spc="0" normalizeH="0" baseline="0" noProof="0" dirty="0">
                <a:ln>
                  <a:noFill/>
                </a:ln>
                <a:solidFill>
                  <a:prstClr val="white"/>
                </a:solidFill>
                <a:effectLst/>
                <a:uLnTx/>
                <a:uFillTx/>
                <a:latin typeface="Helvetica Neue UltraLight" panose="02000206000000020004" pitchFamily="2" charset="0"/>
                <a:ea typeface="Helvetica Neue UltraLight" panose="02000206000000020004" pitchFamily="2" charset="0"/>
                <a:cs typeface="+mn-cs"/>
              </a:rPr>
              <a:t>Dataset:</a:t>
            </a:r>
          </a:p>
          <a:p>
            <a:pPr marL="285750" indent="-285750">
              <a:buFont typeface="Arial" panose="020B0604020202020204" pitchFamily="34" charset="0"/>
              <a:buChar char="•"/>
            </a:pPr>
            <a:r>
              <a:rPr lang="en-SG" sz="1600" dirty="0">
                <a:solidFill>
                  <a:schemeClr val="bg1"/>
                </a:solidFill>
                <a:latin typeface="Helvetica" pitchFamily="2" charset="0"/>
              </a:rPr>
              <a:t>Private Residential Property Transactions in Singapore</a:t>
            </a:r>
          </a:p>
          <a:p>
            <a:pPr marL="285750" indent="-285750">
              <a:buFont typeface="Arial" panose="020B0604020202020204" pitchFamily="34" charset="0"/>
              <a:buChar char="•"/>
            </a:pPr>
            <a:r>
              <a:rPr lang="en-SG" sz="1600" dirty="0">
                <a:solidFill>
                  <a:schemeClr val="bg1"/>
                </a:solidFill>
                <a:latin typeface="Helvetica" pitchFamily="2" charset="0"/>
              </a:rPr>
              <a:t>SORA Interest Rates</a:t>
            </a:r>
          </a:p>
          <a:p>
            <a:endParaRPr lang="en-SG" sz="1600" dirty="0">
              <a:solidFill>
                <a:schemeClr val="bg1"/>
              </a:solidFill>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2200" b="0" i="0" u="none" strike="noStrike" kern="1200" cap="none" spc="0" normalizeH="0" baseline="0" noProof="0" dirty="0">
                <a:ln>
                  <a:noFill/>
                </a:ln>
                <a:solidFill>
                  <a:prstClr val="white"/>
                </a:solidFill>
                <a:effectLst/>
                <a:uLnTx/>
                <a:uFillTx/>
                <a:latin typeface="Helvetica Neue UltraLight" panose="02000206000000020004" pitchFamily="2" charset="0"/>
                <a:ea typeface="Helvetica Neue UltraLight" panose="02000206000000020004" pitchFamily="2" charset="0"/>
                <a:cs typeface="+mn-cs"/>
              </a:rPr>
              <a:t>Methodology:</a:t>
            </a:r>
          </a:p>
          <a:p>
            <a:pPr marL="342900" indent="-342900">
              <a:buFont typeface="Arial" panose="020B0604020202020204" pitchFamily="34" charset="0"/>
              <a:buChar char="•"/>
            </a:pPr>
            <a:r>
              <a:rPr lang="en-SG" sz="1600" dirty="0">
                <a:solidFill>
                  <a:schemeClr val="bg1"/>
                </a:solidFill>
                <a:latin typeface="Helvetica" pitchFamily="2" charset="0"/>
              </a:rPr>
              <a:t>I reused the same dataset from the previous section. For this section I filtered the data for ‘new sales’ only.</a:t>
            </a:r>
          </a:p>
          <a:p>
            <a:pPr marL="342900" indent="-342900">
              <a:buFont typeface="Arial" panose="020B0604020202020204" pitchFamily="34" charset="0"/>
              <a:buChar char="•"/>
            </a:pPr>
            <a:r>
              <a:rPr lang="en-SG" sz="1600" dirty="0">
                <a:solidFill>
                  <a:schemeClr val="bg1"/>
                </a:solidFill>
                <a:latin typeface="Helvetica" pitchFamily="2" charset="0"/>
              </a:rPr>
              <a:t>Next I loaded the </a:t>
            </a:r>
            <a:r>
              <a:rPr lang="en-SG" sz="1600" dirty="0" err="1">
                <a:solidFill>
                  <a:schemeClr val="bg1"/>
                </a:solidFill>
                <a:latin typeface="Helvetica" pitchFamily="2" charset="0"/>
              </a:rPr>
              <a:t>dataframe</a:t>
            </a:r>
            <a:r>
              <a:rPr lang="en-SG" sz="1600" dirty="0">
                <a:solidFill>
                  <a:schemeClr val="bg1"/>
                </a:solidFill>
                <a:latin typeface="Helvetica" pitchFamily="2" charset="0"/>
              </a:rPr>
              <a:t> for domestic interest rates and had to add a column for the quarter end date so that I could merge the 2 </a:t>
            </a:r>
            <a:r>
              <a:rPr lang="en-SG" sz="1600" dirty="0" err="1">
                <a:solidFill>
                  <a:schemeClr val="bg1"/>
                </a:solidFill>
                <a:latin typeface="Helvetica" pitchFamily="2" charset="0"/>
              </a:rPr>
              <a:t>dataframes</a:t>
            </a:r>
            <a:r>
              <a:rPr lang="en-SG" sz="1600" dirty="0">
                <a:solidFill>
                  <a:schemeClr val="bg1"/>
                </a:solidFill>
                <a:latin typeface="Helvetica" pitchFamily="2" charset="0"/>
              </a:rPr>
              <a:t> together using </a:t>
            </a:r>
            <a:r>
              <a:rPr lang="en-SG" sz="1600" dirty="0" err="1">
                <a:solidFill>
                  <a:schemeClr val="bg1"/>
                </a:solidFill>
                <a:latin typeface="Helvetica" pitchFamily="2" charset="0"/>
              </a:rPr>
              <a:t>pd.merge</a:t>
            </a:r>
            <a:r>
              <a:rPr lang="en-SG" sz="1600" dirty="0">
                <a:solidFill>
                  <a:schemeClr val="bg1"/>
                </a:solidFill>
                <a:latin typeface="Helvetica" pitchFamily="2" charset="0"/>
              </a:rPr>
              <a:t>.</a:t>
            </a:r>
          </a:p>
          <a:p>
            <a:pPr marL="342900" indent="-342900">
              <a:buFont typeface="Arial" panose="020B0604020202020204" pitchFamily="34" charset="0"/>
              <a:buChar char="•"/>
            </a:pPr>
            <a:r>
              <a:rPr lang="en-SG" sz="1600" dirty="0">
                <a:solidFill>
                  <a:schemeClr val="bg1"/>
                </a:solidFill>
                <a:latin typeface="Helvetica" pitchFamily="2" charset="0"/>
              </a:rPr>
              <a:t>After that, I plotted a bar chart showing the number of units sold and overlaid a line chart showing the SORA rates.</a:t>
            </a:r>
          </a:p>
          <a:p>
            <a:pPr marL="342900" indent="-342900">
              <a:buFont typeface="Arial" panose="020B0604020202020204" pitchFamily="34" charset="0"/>
              <a:buChar char="•"/>
            </a:pPr>
            <a:endParaRPr lang="en-SG" sz="1600" dirty="0">
              <a:solidFill>
                <a:schemeClr val="bg1"/>
              </a:solidFill>
              <a:latin typeface="Helvetica" pitchFamily="2" charset="0"/>
            </a:endParaRPr>
          </a:p>
          <a:p>
            <a:r>
              <a:rPr kumimoji="0" lang="en-SG" sz="2200" b="0" i="0" u="none" strike="noStrike" kern="1200" cap="none" spc="0" normalizeH="0" baseline="0" noProof="0" dirty="0">
                <a:ln>
                  <a:noFill/>
                </a:ln>
                <a:solidFill>
                  <a:prstClr val="white"/>
                </a:solidFill>
                <a:effectLst/>
                <a:uLnTx/>
                <a:uFillTx/>
                <a:latin typeface="Helvetica Neue UltraLight" panose="02000206000000020004" pitchFamily="2" charset="0"/>
                <a:ea typeface="Helvetica Neue UltraLight" panose="02000206000000020004" pitchFamily="2" charset="0"/>
                <a:cs typeface="+mn-cs"/>
              </a:rPr>
              <a:t>Insights:</a:t>
            </a:r>
          </a:p>
          <a:p>
            <a:pPr marL="285750" indent="-285750">
              <a:buFont typeface="Arial" panose="020B0604020202020204" pitchFamily="34" charset="0"/>
              <a:buChar char="•"/>
            </a:pPr>
            <a:r>
              <a:rPr lang="en-SG" sz="1600" dirty="0">
                <a:solidFill>
                  <a:schemeClr val="bg1"/>
                </a:solidFill>
                <a:latin typeface="Helvetica" pitchFamily="2" charset="0"/>
              </a:rPr>
              <a:t>From Q1 2008 to Q3 2023, the correlation between SORA rates and units sold was -0.33.</a:t>
            </a:r>
          </a:p>
          <a:p>
            <a:pPr marL="285750" indent="-285750">
              <a:buFont typeface="Arial" panose="020B0604020202020204" pitchFamily="34" charset="0"/>
              <a:buChar char="•"/>
            </a:pPr>
            <a:r>
              <a:rPr lang="en-SG" sz="1600" dirty="0">
                <a:solidFill>
                  <a:schemeClr val="bg1"/>
                </a:solidFill>
                <a:latin typeface="Helvetica" pitchFamily="2" charset="0"/>
              </a:rPr>
              <a:t>Despite cooling measures to prevent the market from overheating, it appears that Singapore private property has proven to be an attractive investment asset.</a:t>
            </a:r>
          </a:p>
          <a:p>
            <a:endParaRPr kumimoji="0" lang="en-SG" sz="2200" b="0" i="0" u="none" strike="noStrike" kern="1200" cap="none" spc="0" normalizeH="0" baseline="0" noProof="0" dirty="0">
              <a:ln>
                <a:noFill/>
              </a:ln>
              <a:solidFill>
                <a:prstClr val="white"/>
              </a:solidFill>
              <a:effectLst/>
              <a:uLnTx/>
              <a:uFillTx/>
              <a:latin typeface="Helvetica Neue UltraLight" panose="02000206000000020004" pitchFamily="2" charset="0"/>
              <a:ea typeface="Helvetica Neue UltraLight" panose="02000206000000020004" pitchFamily="2" charset="0"/>
              <a:cs typeface="+mn-cs"/>
            </a:endParaRPr>
          </a:p>
          <a:p>
            <a:pPr marL="342900" indent="-342900">
              <a:buFont typeface="Arial" panose="020B0604020202020204" pitchFamily="34" charset="0"/>
              <a:buChar char="•"/>
            </a:pPr>
            <a:endParaRPr lang="en-SG" sz="1600" dirty="0">
              <a:solidFill>
                <a:schemeClr val="bg1"/>
              </a:solidFill>
              <a:latin typeface="Helvetica" pitchFamily="2" charset="0"/>
            </a:endParaRPr>
          </a:p>
        </p:txBody>
      </p:sp>
      <p:sp>
        <p:nvSpPr>
          <p:cNvPr id="16" name="TextBox 15">
            <a:extLst>
              <a:ext uri="{FF2B5EF4-FFF2-40B4-BE49-F238E27FC236}">
                <a16:creationId xmlns:a16="http://schemas.microsoft.com/office/drawing/2014/main" id="{F5809468-73B1-C366-1E1F-AA330B39AA8E}"/>
              </a:ext>
            </a:extLst>
          </p:cNvPr>
          <p:cNvSpPr txBox="1"/>
          <p:nvPr/>
        </p:nvSpPr>
        <p:spPr>
          <a:xfrm>
            <a:off x="6578275" y="88251"/>
            <a:ext cx="5672136" cy="914400"/>
          </a:xfrm>
          <a:prstGeom prst="rect">
            <a:avLst/>
          </a:prstGeom>
          <a:noFill/>
        </p:spPr>
        <p:txBody>
          <a:bodyPr wrap="none" rtlCol="0">
            <a:noAutofit/>
          </a:bodyPr>
          <a:lstStyle/>
          <a:p>
            <a:pPr algn="r"/>
            <a:r>
              <a:rPr lang="en-US" sz="4500" dirty="0">
                <a:solidFill>
                  <a:schemeClr val="bg1"/>
                </a:solidFill>
                <a:latin typeface="Helvetica Neue UltraLight" panose="02000206000000020004" pitchFamily="2" charset="0"/>
                <a:ea typeface="Helvetica Neue UltraLight" panose="02000206000000020004" pitchFamily="2" charset="0"/>
              </a:rPr>
              <a:t>2. Interest Rates &amp;</a:t>
            </a:r>
          </a:p>
          <a:p>
            <a:pPr algn="r"/>
            <a:r>
              <a:rPr lang="en-US" sz="4500" dirty="0">
                <a:solidFill>
                  <a:schemeClr val="bg1"/>
                </a:solidFill>
                <a:latin typeface="Helvetica Neue UltraLight" panose="02000206000000020004" pitchFamily="2" charset="0"/>
                <a:ea typeface="Helvetica Neue UltraLight" panose="02000206000000020004" pitchFamily="2" charset="0"/>
              </a:rPr>
              <a:t>Private Property Sold</a:t>
            </a:r>
          </a:p>
        </p:txBody>
      </p:sp>
      <p:pic>
        <p:nvPicPr>
          <p:cNvPr id="3074" name="Picture 2">
            <a:extLst>
              <a:ext uri="{FF2B5EF4-FFF2-40B4-BE49-F238E27FC236}">
                <a16:creationId xmlns:a16="http://schemas.microsoft.com/office/drawing/2014/main" id="{BA9E722C-2ED9-3768-F7A4-F370BA9961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18" y="1738626"/>
            <a:ext cx="5649742" cy="3380743"/>
          </a:xfrm>
          <a:prstGeom prst="rect">
            <a:avLst/>
          </a:prstGeom>
          <a:solidFill>
            <a:schemeClr val="bg1"/>
          </a:solidFill>
        </p:spPr>
      </p:pic>
    </p:spTree>
    <p:extLst>
      <p:ext uri="{BB962C8B-B14F-4D97-AF65-F5344CB8AC3E}">
        <p14:creationId xmlns:p14="http://schemas.microsoft.com/office/powerpoint/2010/main" val="1265628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1795"/>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DA4616-2EB6-AA28-B0EF-77EC8FC0991B}"/>
              </a:ext>
            </a:extLst>
          </p:cNvPr>
          <p:cNvSpPr txBox="1"/>
          <p:nvPr/>
        </p:nvSpPr>
        <p:spPr>
          <a:xfrm>
            <a:off x="6500812" y="-40341"/>
            <a:ext cx="5722003" cy="6938683"/>
          </a:xfrm>
          <a:prstGeom prst="rect">
            <a:avLst/>
          </a:prstGeom>
          <a:solidFill>
            <a:schemeClr val="accent5">
              <a:lumMod val="20000"/>
              <a:lumOff val="80000"/>
              <a:alpha val="40000"/>
            </a:schemeClr>
          </a:solidFill>
        </p:spPr>
        <p:txBody>
          <a:bodyPr wrap="square" lIns="360000" rtlCol="0" anchor="ctr" anchorCtr="0">
            <a:noAutofit/>
          </a:bodyPr>
          <a:lstStyle/>
          <a:p>
            <a:endParaRPr lang="en-SG" sz="2000" i="0" dirty="0">
              <a:solidFill>
                <a:schemeClr val="bg1"/>
              </a:solidFill>
              <a:effectLst/>
              <a:latin typeface="Helvetica" pitchFamily="2" charset="0"/>
            </a:endParaRPr>
          </a:p>
        </p:txBody>
      </p:sp>
      <p:sp>
        <p:nvSpPr>
          <p:cNvPr id="5" name="TextBox 4">
            <a:extLst>
              <a:ext uri="{FF2B5EF4-FFF2-40B4-BE49-F238E27FC236}">
                <a16:creationId xmlns:a16="http://schemas.microsoft.com/office/drawing/2014/main" id="{24F14E33-6CF6-3AAC-54B2-F4D83E490344}"/>
              </a:ext>
            </a:extLst>
          </p:cNvPr>
          <p:cNvSpPr txBox="1"/>
          <p:nvPr/>
        </p:nvSpPr>
        <p:spPr>
          <a:xfrm>
            <a:off x="-49868" y="-47487"/>
            <a:ext cx="6550679" cy="6938683"/>
          </a:xfrm>
          <a:prstGeom prst="rect">
            <a:avLst/>
          </a:prstGeom>
          <a:solidFill>
            <a:schemeClr val="tx1">
              <a:alpha val="82447"/>
            </a:schemeClr>
          </a:solidFill>
        </p:spPr>
        <p:txBody>
          <a:bodyPr wrap="square" lIns="360000" rIns="180000" rtlCol="0" anchor="t" anchorCtr="0">
            <a:noAutofit/>
          </a:bodyPr>
          <a:lstStyle/>
          <a:p>
            <a:endParaRPr lang="en-SG" sz="1600" b="1" dirty="0">
              <a:solidFill>
                <a:schemeClr val="bg1"/>
              </a:solidFill>
              <a:latin typeface="Helvetica" pitchFamily="2" charset="0"/>
            </a:endParaRPr>
          </a:p>
          <a:p>
            <a:endParaRPr lang="en-SG" sz="1600" b="1" dirty="0">
              <a:solidFill>
                <a:schemeClr val="bg1"/>
              </a:solidFill>
              <a:latin typeface="Helvetica" pitchFamily="2" charset="0"/>
            </a:endParaRPr>
          </a:p>
          <a:p>
            <a:endParaRPr lang="en-SG" sz="1600" b="1" dirty="0">
              <a:solidFill>
                <a:schemeClr val="bg1"/>
              </a:solidFill>
              <a:latin typeface="Helvetica" pitchFamily="2" charset="0"/>
            </a:endParaRPr>
          </a:p>
          <a:p>
            <a:endParaRPr lang="en-SG" sz="1600" b="1" dirty="0">
              <a:solidFill>
                <a:schemeClr val="bg1"/>
              </a:solidFill>
              <a:latin typeface="Helvetica" pitchFamily="2" charset="0"/>
            </a:endParaRPr>
          </a:p>
          <a:p>
            <a:endParaRPr lang="en-SG" sz="1600" b="1" dirty="0">
              <a:solidFill>
                <a:schemeClr val="bg1"/>
              </a:solidFill>
              <a:latin typeface="Helvetica" pitchFamily="2" charset="0"/>
            </a:endParaRPr>
          </a:p>
          <a:p>
            <a:endParaRPr lang="en-SG" sz="1600" b="1" dirty="0">
              <a:solidFill>
                <a:schemeClr val="bg1"/>
              </a:solidFill>
              <a:latin typeface="Helvetica" pitchFamily="2" charset="0"/>
            </a:endParaRPr>
          </a:p>
          <a:p>
            <a:endParaRPr lang="en-SG" sz="1600" b="1" dirty="0">
              <a:solidFill>
                <a:schemeClr val="bg1"/>
              </a:solidFill>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2200" b="0" i="0" u="none" strike="noStrike" kern="1200" cap="none" spc="0" normalizeH="0" baseline="0" noProof="0" dirty="0">
                <a:ln>
                  <a:noFill/>
                </a:ln>
                <a:solidFill>
                  <a:prstClr val="white"/>
                </a:solidFill>
                <a:effectLst/>
                <a:uLnTx/>
                <a:uFillTx/>
                <a:latin typeface="Helvetica Neue UltraLight" panose="02000206000000020004" pitchFamily="2" charset="0"/>
                <a:ea typeface="Helvetica Neue UltraLight" panose="02000206000000020004" pitchFamily="2" charset="0"/>
                <a:cs typeface="+mn-cs"/>
              </a:rPr>
              <a:t>Dataset:</a:t>
            </a:r>
          </a:p>
          <a:p>
            <a:pPr marL="285750" indent="-285750">
              <a:buFont typeface="Arial" panose="020B0604020202020204" pitchFamily="34" charset="0"/>
              <a:buChar char="•"/>
            </a:pPr>
            <a:r>
              <a:rPr lang="en-SG" sz="1600" dirty="0">
                <a:solidFill>
                  <a:schemeClr val="bg1"/>
                </a:solidFill>
                <a:latin typeface="Helvetica" pitchFamily="2" charset="0"/>
              </a:rPr>
              <a:t>Private Residential Property Price Index]</a:t>
            </a:r>
          </a:p>
          <a:p>
            <a:pPr marL="285750" indent="-285750">
              <a:buFont typeface="Arial" panose="020B0604020202020204" pitchFamily="34" charset="0"/>
              <a:buChar char="•"/>
            </a:pPr>
            <a:r>
              <a:rPr lang="en-SG" sz="1600" dirty="0">
                <a:solidFill>
                  <a:schemeClr val="bg1"/>
                </a:solidFill>
                <a:latin typeface="Helvetica" pitchFamily="2" charset="0"/>
              </a:rPr>
              <a:t>HDB Resale Price Index</a:t>
            </a:r>
          </a:p>
          <a:p>
            <a:endParaRPr lang="en-SG" sz="1600" dirty="0">
              <a:solidFill>
                <a:schemeClr val="bg1"/>
              </a:solidFill>
              <a:latin typeface="Helvetica" pitchFamily="2" charset="0"/>
            </a:endParaRPr>
          </a:p>
          <a:p>
            <a:r>
              <a:rPr kumimoji="0" lang="en-SG" sz="2200" b="0" i="0" u="none" strike="noStrike" kern="1200" cap="none" spc="0" normalizeH="0" baseline="0" noProof="0" dirty="0">
                <a:ln>
                  <a:noFill/>
                </a:ln>
                <a:solidFill>
                  <a:prstClr val="white"/>
                </a:solidFill>
                <a:effectLst/>
                <a:uLnTx/>
                <a:uFillTx/>
                <a:latin typeface="Helvetica Neue UltraLight" panose="02000206000000020004" pitchFamily="2" charset="0"/>
                <a:ea typeface="Helvetica Neue UltraLight" panose="02000206000000020004" pitchFamily="2" charset="0"/>
                <a:cs typeface="+mn-cs"/>
              </a:rPr>
              <a:t>Methodology:</a:t>
            </a:r>
          </a:p>
          <a:p>
            <a:pPr marL="342900" indent="-342900">
              <a:buFont typeface="Arial" panose="020B0604020202020204" pitchFamily="34" charset="0"/>
              <a:buChar char="•"/>
            </a:pPr>
            <a:r>
              <a:rPr lang="en-SG" sz="1600" dirty="0">
                <a:solidFill>
                  <a:schemeClr val="bg1"/>
                </a:solidFill>
                <a:latin typeface="Helvetica" pitchFamily="2" charset="0"/>
              </a:rPr>
              <a:t>This section examines the private residential property index and compares it to the HDB resale index.</a:t>
            </a:r>
          </a:p>
          <a:p>
            <a:pPr marL="342900" indent="-342900">
              <a:buFont typeface="Arial" panose="020B0604020202020204" pitchFamily="34" charset="0"/>
              <a:buChar char="•"/>
            </a:pPr>
            <a:r>
              <a:rPr lang="en-SG" sz="1600" dirty="0">
                <a:solidFill>
                  <a:schemeClr val="bg1"/>
                </a:solidFill>
                <a:latin typeface="Helvetica" pitchFamily="2" charset="0"/>
              </a:rPr>
              <a:t>After using pandas to read the csv file, I added an additional column containing a date-time object for each quarters’ end.</a:t>
            </a:r>
          </a:p>
          <a:p>
            <a:pPr marL="342900" indent="-342900">
              <a:buFont typeface="Arial" panose="020B0604020202020204" pitchFamily="34" charset="0"/>
              <a:buChar char="•"/>
            </a:pPr>
            <a:r>
              <a:rPr lang="en-SG" sz="1600" dirty="0">
                <a:solidFill>
                  <a:schemeClr val="bg1"/>
                </a:solidFill>
                <a:latin typeface="Helvetica" pitchFamily="2" charset="0"/>
              </a:rPr>
              <a:t>Next I plotted a line chart comparing the performance of (</a:t>
            </a:r>
            <a:r>
              <a:rPr lang="en-SG" sz="1600" dirty="0" err="1">
                <a:solidFill>
                  <a:schemeClr val="bg1"/>
                </a:solidFill>
                <a:latin typeface="Helvetica" pitchFamily="2" charset="0"/>
              </a:rPr>
              <a:t>i</a:t>
            </a:r>
            <a:r>
              <a:rPr lang="en-SG" sz="1600" dirty="0">
                <a:solidFill>
                  <a:schemeClr val="bg1"/>
                </a:solidFill>
                <a:latin typeface="Helvetica" pitchFamily="2" charset="0"/>
              </a:rPr>
              <a:t>) landed private property, (ii) non-landed private property, and (iii) HDB resale flats. </a:t>
            </a:r>
          </a:p>
          <a:p>
            <a:pPr marL="342900" indent="-342900">
              <a:buFont typeface="Arial" panose="020B0604020202020204" pitchFamily="34" charset="0"/>
              <a:buChar char="•"/>
            </a:pPr>
            <a:endParaRPr lang="en-SG" sz="1600" dirty="0">
              <a:solidFill>
                <a:schemeClr val="bg1"/>
              </a:solidFill>
              <a:latin typeface="Helvetica" pitchFamily="2" charset="0"/>
            </a:endParaRPr>
          </a:p>
          <a:p>
            <a:r>
              <a:rPr kumimoji="0" lang="en-SG" sz="2200" b="0" i="0" u="none" strike="noStrike" kern="1200" cap="none" spc="0" normalizeH="0" baseline="0" noProof="0" dirty="0">
                <a:ln>
                  <a:noFill/>
                </a:ln>
                <a:solidFill>
                  <a:prstClr val="white"/>
                </a:solidFill>
                <a:effectLst/>
                <a:uLnTx/>
                <a:uFillTx/>
                <a:latin typeface="Helvetica Neue UltraLight" panose="02000206000000020004" pitchFamily="2" charset="0"/>
                <a:ea typeface="Helvetica Neue UltraLight" panose="02000206000000020004" pitchFamily="2" charset="0"/>
                <a:cs typeface="+mn-cs"/>
              </a:rPr>
              <a:t>Insights:</a:t>
            </a:r>
          </a:p>
          <a:p>
            <a:pPr marL="285750" indent="-285750">
              <a:buFont typeface="Arial" panose="020B0604020202020204" pitchFamily="34" charset="0"/>
              <a:buChar char="•"/>
            </a:pPr>
            <a:r>
              <a:rPr lang="en-SG" sz="1600" dirty="0">
                <a:solidFill>
                  <a:schemeClr val="bg1"/>
                </a:solidFill>
                <a:latin typeface="Helvetica" pitchFamily="2" charset="0"/>
              </a:rPr>
              <a:t>As of Q3 2022, the Private Property Index (Landed) was 222.9 while the the Private Property Index (Non-Landed) stood at 189.9. While no new data has been provided since Q3 2022, we can expect it to be in line with the strong uptrends exhibited by the private property indexes.</a:t>
            </a:r>
          </a:p>
          <a:p>
            <a:pPr marL="342900" indent="-342900">
              <a:buFont typeface="Arial" panose="020B0604020202020204" pitchFamily="34" charset="0"/>
              <a:buChar char="•"/>
            </a:pPr>
            <a:endParaRPr lang="en-SG" sz="1600" dirty="0">
              <a:solidFill>
                <a:schemeClr val="bg1"/>
              </a:solidFill>
              <a:latin typeface="Helvetica" pitchFamily="2" charset="0"/>
            </a:endParaRPr>
          </a:p>
          <a:p>
            <a:endParaRPr lang="en-SG" sz="1600" dirty="0">
              <a:solidFill>
                <a:schemeClr val="bg1"/>
              </a:solidFill>
              <a:latin typeface="Helvetica" pitchFamily="2" charset="0"/>
            </a:endParaRPr>
          </a:p>
        </p:txBody>
      </p:sp>
      <p:sp>
        <p:nvSpPr>
          <p:cNvPr id="11" name="TextBox 10">
            <a:extLst>
              <a:ext uri="{FF2B5EF4-FFF2-40B4-BE49-F238E27FC236}">
                <a16:creationId xmlns:a16="http://schemas.microsoft.com/office/drawing/2014/main" id="{407CCC0C-422B-39D6-0BD7-E2C229235F61}"/>
              </a:ext>
            </a:extLst>
          </p:cNvPr>
          <p:cNvSpPr txBox="1"/>
          <p:nvPr/>
        </p:nvSpPr>
        <p:spPr>
          <a:xfrm>
            <a:off x="0" y="88251"/>
            <a:ext cx="5672136" cy="914400"/>
          </a:xfrm>
          <a:prstGeom prst="rect">
            <a:avLst/>
          </a:prstGeom>
          <a:noFill/>
        </p:spPr>
        <p:txBody>
          <a:bodyPr wrap="none" rtlCol="0">
            <a:noAutofit/>
          </a:bodyPr>
          <a:lstStyle/>
          <a:p>
            <a:r>
              <a:rPr lang="en-US" sz="4500" dirty="0">
                <a:solidFill>
                  <a:schemeClr val="bg1"/>
                </a:solidFill>
                <a:latin typeface="Helvetica Neue UltraLight" panose="02000206000000020004" pitchFamily="2" charset="0"/>
                <a:ea typeface="Helvetica Neue UltraLight" panose="02000206000000020004" pitchFamily="2" charset="0"/>
              </a:rPr>
              <a:t>3. Private Property</a:t>
            </a:r>
          </a:p>
          <a:p>
            <a:r>
              <a:rPr lang="en-US" sz="4500" dirty="0">
                <a:solidFill>
                  <a:schemeClr val="bg1"/>
                </a:solidFill>
                <a:latin typeface="Helvetica Neue UltraLight" panose="02000206000000020004" pitchFamily="2" charset="0"/>
                <a:ea typeface="Helvetica Neue UltraLight" panose="02000206000000020004" pitchFamily="2" charset="0"/>
              </a:rPr>
              <a:t>Price Index</a:t>
            </a:r>
          </a:p>
        </p:txBody>
      </p:sp>
      <p:pic>
        <p:nvPicPr>
          <p:cNvPr id="4098" name="Picture 2">
            <a:extLst>
              <a:ext uri="{FF2B5EF4-FFF2-40B4-BE49-F238E27FC236}">
                <a16:creationId xmlns:a16="http://schemas.microsoft.com/office/drawing/2014/main" id="{3C76AFB4-CFFD-4695-50FA-974BDF5A35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4013" y="2082800"/>
            <a:ext cx="5435600" cy="2692400"/>
          </a:xfrm>
          <a:prstGeom prst="rect">
            <a:avLst/>
          </a:prstGeom>
          <a:solidFill>
            <a:schemeClr val="bg1"/>
          </a:solidFill>
        </p:spPr>
      </p:pic>
    </p:spTree>
    <p:extLst>
      <p:ext uri="{BB962C8B-B14F-4D97-AF65-F5344CB8AC3E}">
        <p14:creationId xmlns:p14="http://schemas.microsoft.com/office/powerpoint/2010/main" val="4275815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1795"/>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DA4616-2EB6-AA28-B0EF-77EC8FC0991B}"/>
              </a:ext>
            </a:extLst>
          </p:cNvPr>
          <p:cNvSpPr txBox="1"/>
          <p:nvPr/>
        </p:nvSpPr>
        <p:spPr>
          <a:xfrm>
            <a:off x="-25073" y="-40344"/>
            <a:ext cx="5911523" cy="6938683"/>
          </a:xfrm>
          <a:prstGeom prst="rect">
            <a:avLst/>
          </a:prstGeom>
          <a:solidFill>
            <a:schemeClr val="accent5">
              <a:lumMod val="60000"/>
              <a:lumOff val="40000"/>
              <a:alpha val="40000"/>
            </a:schemeClr>
          </a:solidFill>
        </p:spPr>
        <p:txBody>
          <a:bodyPr wrap="square" lIns="360000" rtlCol="0" anchor="ctr" anchorCtr="0">
            <a:noAutofit/>
          </a:bodyPr>
          <a:lstStyle/>
          <a:p>
            <a:endParaRPr lang="en-SG" sz="2000" i="0" dirty="0">
              <a:solidFill>
                <a:schemeClr val="bg1"/>
              </a:solidFill>
              <a:effectLst/>
              <a:latin typeface="Helvetica" pitchFamily="2" charset="0"/>
            </a:endParaRPr>
          </a:p>
        </p:txBody>
      </p:sp>
      <p:sp>
        <p:nvSpPr>
          <p:cNvPr id="5" name="TextBox 4">
            <a:extLst>
              <a:ext uri="{FF2B5EF4-FFF2-40B4-BE49-F238E27FC236}">
                <a16:creationId xmlns:a16="http://schemas.microsoft.com/office/drawing/2014/main" id="{24F14E33-6CF6-3AAC-54B2-F4D83E490344}"/>
              </a:ext>
            </a:extLst>
          </p:cNvPr>
          <p:cNvSpPr txBox="1"/>
          <p:nvPr/>
        </p:nvSpPr>
        <p:spPr>
          <a:xfrm>
            <a:off x="5501640" y="-40342"/>
            <a:ext cx="6748771" cy="6938683"/>
          </a:xfrm>
          <a:prstGeom prst="rect">
            <a:avLst/>
          </a:prstGeom>
          <a:solidFill>
            <a:schemeClr val="tx1">
              <a:alpha val="82447"/>
            </a:schemeClr>
          </a:solidFill>
        </p:spPr>
        <p:txBody>
          <a:bodyPr wrap="square" lIns="360000" rIns="180000" rtlCol="0" anchor="t" anchorCtr="0">
            <a:noAutofit/>
          </a:bodyPr>
          <a:lstStyle/>
          <a:p>
            <a:endParaRPr lang="en-SG" sz="1600" b="1" dirty="0">
              <a:solidFill>
                <a:schemeClr val="bg1"/>
              </a:solidFill>
              <a:latin typeface="Helvetica" pitchFamily="2" charset="0"/>
            </a:endParaRPr>
          </a:p>
          <a:p>
            <a:endParaRPr lang="en-SG" sz="1600" b="1" dirty="0">
              <a:solidFill>
                <a:schemeClr val="bg1"/>
              </a:solidFill>
              <a:latin typeface="Helvetica" pitchFamily="2" charset="0"/>
            </a:endParaRPr>
          </a:p>
          <a:p>
            <a:endParaRPr lang="en-SG" sz="1600" b="1" dirty="0">
              <a:solidFill>
                <a:schemeClr val="bg1"/>
              </a:solidFill>
              <a:latin typeface="Helvetica" pitchFamily="2" charset="0"/>
            </a:endParaRPr>
          </a:p>
          <a:p>
            <a:endParaRPr lang="en-SG" sz="1600" b="1" dirty="0">
              <a:solidFill>
                <a:schemeClr val="bg1"/>
              </a:solidFill>
              <a:latin typeface="Helvetica" pitchFamily="2" charset="0"/>
            </a:endParaRPr>
          </a:p>
          <a:p>
            <a:endParaRPr lang="en-SG" sz="1600" b="1" dirty="0">
              <a:solidFill>
                <a:schemeClr val="bg1"/>
              </a:solidFill>
              <a:latin typeface="Helvetica" pitchFamily="2" charset="0"/>
            </a:endParaRPr>
          </a:p>
          <a:p>
            <a:endParaRPr lang="en-SG" sz="1600" b="1" dirty="0">
              <a:solidFill>
                <a:schemeClr val="bg1"/>
              </a:solidFill>
              <a:latin typeface="Helvetica" pitchFamily="2" charset="0"/>
            </a:endParaRPr>
          </a:p>
          <a:p>
            <a:endParaRPr lang="en-SG" sz="1600" b="1" dirty="0">
              <a:solidFill>
                <a:schemeClr val="bg1"/>
              </a:solidFill>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2200" b="0" i="0" u="none" strike="noStrike" kern="1200" cap="none" spc="0" normalizeH="0" baseline="0" noProof="0" dirty="0">
                <a:ln>
                  <a:noFill/>
                </a:ln>
                <a:solidFill>
                  <a:prstClr val="white"/>
                </a:solidFill>
                <a:effectLst/>
                <a:uLnTx/>
                <a:uFillTx/>
                <a:latin typeface="Helvetica Neue UltraLight" panose="02000206000000020004" pitchFamily="2" charset="0"/>
                <a:ea typeface="Helvetica Neue UltraLight" panose="02000206000000020004" pitchFamily="2" charset="0"/>
                <a:cs typeface="+mn-cs"/>
              </a:rPr>
              <a:t>Dataset:</a:t>
            </a:r>
          </a:p>
          <a:p>
            <a:r>
              <a:rPr lang="en-SG" sz="1600" dirty="0">
                <a:solidFill>
                  <a:schemeClr val="bg1"/>
                </a:solidFill>
                <a:latin typeface="Helvetica" pitchFamily="2" charset="0"/>
              </a:rPr>
              <a:t>Private Property Transactions</a:t>
            </a:r>
          </a:p>
          <a:p>
            <a:endParaRPr lang="en-SG" sz="1600" dirty="0">
              <a:solidFill>
                <a:schemeClr val="bg1"/>
              </a:solidFill>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2200" b="0" i="0" u="none" strike="noStrike" kern="1200" cap="none" spc="0" normalizeH="0" baseline="0" noProof="0" dirty="0">
                <a:ln>
                  <a:noFill/>
                </a:ln>
                <a:solidFill>
                  <a:prstClr val="white"/>
                </a:solidFill>
                <a:effectLst/>
                <a:uLnTx/>
                <a:uFillTx/>
                <a:latin typeface="Helvetica Neue UltraLight" panose="02000206000000020004" pitchFamily="2" charset="0"/>
                <a:ea typeface="Helvetica Neue UltraLight" panose="02000206000000020004" pitchFamily="2" charset="0"/>
                <a:cs typeface="+mn-cs"/>
              </a:rPr>
              <a:t>Methodology:</a:t>
            </a:r>
          </a:p>
          <a:p>
            <a:pPr marL="342900" indent="-342900">
              <a:buFont typeface="Arial" panose="020B0604020202020204" pitchFamily="34" charset="0"/>
              <a:buChar char="•"/>
            </a:pPr>
            <a:r>
              <a:rPr lang="en-SG" sz="1600" dirty="0">
                <a:solidFill>
                  <a:schemeClr val="bg1"/>
                </a:solidFill>
                <a:latin typeface="Helvetica" pitchFamily="2" charset="0"/>
              </a:rPr>
              <a:t>I used </a:t>
            </a:r>
            <a:r>
              <a:rPr lang="en-SG" sz="1600" dirty="0">
                <a:solidFill>
                  <a:schemeClr val="bg1"/>
                </a:solidFill>
                <a:latin typeface="Helvetica" pitchFamily="2" charset="0"/>
                <a:cs typeface="Courier New" panose="02070309020205020404" pitchFamily="49" charset="0"/>
              </a:rPr>
              <a:t>pandas </a:t>
            </a:r>
            <a:r>
              <a:rPr lang="en-SG" sz="1600" dirty="0">
                <a:solidFill>
                  <a:schemeClr val="bg1"/>
                </a:solidFill>
                <a:latin typeface="Helvetica" pitchFamily="2" charset="0"/>
              </a:rPr>
              <a:t>to load the CSV files and then concatenated them using </a:t>
            </a:r>
            <a:r>
              <a:rPr lang="en-SG" sz="1600" dirty="0" err="1">
                <a:solidFill>
                  <a:schemeClr val="bg1"/>
                </a:solidFill>
                <a:latin typeface="Helvetica" pitchFamily="2" charset="0"/>
              </a:rPr>
              <a:t>pd.concat</a:t>
            </a:r>
            <a:r>
              <a:rPr lang="en-SG" sz="1600" dirty="0">
                <a:solidFill>
                  <a:schemeClr val="bg1"/>
                </a:solidFill>
                <a:latin typeface="Helvetica" pitchFamily="2" charset="0"/>
              </a:rPr>
              <a:t>.</a:t>
            </a:r>
          </a:p>
          <a:p>
            <a:pPr marL="342900" indent="-342900">
              <a:buFont typeface="Arial" panose="020B0604020202020204" pitchFamily="34" charset="0"/>
              <a:buChar char="•"/>
            </a:pPr>
            <a:r>
              <a:rPr lang="en-SG" sz="1600" dirty="0">
                <a:solidFill>
                  <a:schemeClr val="bg1"/>
                </a:solidFill>
                <a:latin typeface="Helvetica" pitchFamily="2" charset="0"/>
              </a:rPr>
              <a:t>After checking for null values, I filtered them by year and market segment and plotted a pie chart to compare the market profiles of 2019 and 2023.</a:t>
            </a:r>
          </a:p>
          <a:p>
            <a:pPr marL="342900" indent="-342900">
              <a:buFont typeface="Arial" panose="020B0604020202020204" pitchFamily="34" charset="0"/>
              <a:buChar char="•"/>
            </a:pPr>
            <a:endParaRPr lang="en-SG" sz="1600" dirty="0">
              <a:solidFill>
                <a:schemeClr val="bg1"/>
              </a:solidFill>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2200" b="0" i="0" u="none" strike="noStrike" kern="1200" cap="none" spc="0" normalizeH="0" baseline="0" noProof="0" dirty="0">
                <a:ln>
                  <a:noFill/>
                </a:ln>
                <a:solidFill>
                  <a:prstClr val="white"/>
                </a:solidFill>
                <a:effectLst/>
                <a:uLnTx/>
                <a:uFillTx/>
                <a:latin typeface="Helvetica Neue UltraLight" panose="02000206000000020004" pitchFamily="2" charset="0"/>
                <a:ea typeface="Helvetica Neue UltraLight" panose="02000206000000020004" pitchFamily="2" charset="0"/>
                <a:cs typeface="+mn-cs"/>
              </a:rPr>
              <a:t>Insights:</a:t>
            </a:r>
          </a:p>
          <a:p>
            <a:pPr marL="285750" indent="-285750">
              <a:buFont typeface="Arial" panose="020B0604020202020204" pitchFamily="34" charset="0"/>
              <a:buChar char="•"/>
            </a:pPr>
            <a:r>
              <a:rPr lang="en-SG" sz="1600" dirty="0">
                <a:solidFill>
                  <a:schemeClr val="bg1"/>
                </a:solidFill>
                <a:latin typeface="Helvetica" pitchFamily="2" charset="0"/>
              </a:rPr>
              <a:t>The transacted value of apartments and condominiums grew from SGD25.8bn in 2019 to SGD35.0bn in 2023, representing a 36.0% increase during this period. </a:t>
            </a:r>
          </a:p>
          <a:p>
            <a:pPr marL="285750" indent="-285750">
              <a:buFont typeface="Arial" panose="020B0604020202020204" pitchFamily="34" charset="0"/>
              <a:buChar char="•"/>
            </a:pPr>
            <a:r>
              <a:rPr lang="en-SG" sz="1600" dirty="0">
                <a:solidFill>
                  <a:schemeClr val="bg1"/>
                </a:solidFill>
                <a:latin typeface="Helvetica" pitchFamily="2" charset="0"/>
              </a:rPr>
              <a:t>Nevertheless, the contribution from the 3 regions remaining stable with each contributing roughly a third. Furthermore, in 2023, none of regions' compositions deviated more than 2% from the their respective 2019 figures.</a:t>
            </a:r>
          </a:p>
        </p:txBody>
      </p:sp>
      <p:sp>
        <p:nvSpPr>
          <p:cNvPr id="4" name="TextBox 3">
            <a:extLst>
              <a:ext uri="{FF2B5EF4-FFF2-40B4-BE49-F238E27FC236}">
                <a16:creationId xmlns:a16="http://schemas.microsoft.com/office/drawing/2014/main" id="{CF5B8E24-960B-FB59-59E6-54541EFA19E3}"/>
              </a:ext>
            </a:extLst>
          </p:cNvPr>
          <p:cNvSpPr txBox="1"/>
          <p:nvPr/>
        </p:nvSpPr>
        <p:spPr>
          <a:xfrm>
            <a:off x="6578275" y="88251"/>
            <a:ext cx="5672136" cy="914400"/>
          </a:xfrm>
          <a:prstGeom prst="rect">
            <a:avLst/>
          </a:prstGeom>
          <a:noFill/>
        </p:spPr>
        <p:txBody>
          <a:bodyPr wrap="none" rtlCol="0">
            <a:noAutofit/>
          </a:bodyPr>
          <a:lstStyle/>
          <a:p>
            <a:pPr algn="r"/>
            <a:r>
              <a:rPr lang="en-US" sz="5000" dirty="0">
                <a:solidFill>
                  <a:schemeClr val="bg1"/>
                </a:solidFill>
                <a:latin typeface="Helvetica Neue UltraLight" panose="02000206000000020004" pitchFamily="2" charset="0"/>
                <a:ea typeface="Helvetica Neue UltraLight" panose="02000206000000020004" pitchFamily="2" charset="0"/>
              </a:rPr>
              <a:t>4. Analyzing Singapore’s</a:t>
            </a:r>
          </a:p>
          <a:p>
            <a:pPr algn="r"/>
            <a:r>
              <a:rPr lang="en-US" sz="5000" dirty="0">
                <a:solidFill>
                  <a:schemeClr val="bg1"/>
                </a:solidFill>
                <a:latin typeface="Helvetica Neue UltraLight" panose="02000206000000020004" pitchFamily="2" charset="0"/>
                <a:ea typeface="Helvetica Neue UltraLight" panose="02000206000000020004" pitchFamily="2" charset="0"/>
              </a:rPr>
              <a:t>3 Main Regions </a:t>
            </a:r>
          </a:p>
        </p:txBody>
      </p:sp>
      <p:pic>
        <p:nvPicPr>
          <p:cNvPr id="5124" name="Picture 4">
            <a:extLst>
              <a:ext uri="{FF2B5EF4-FFF2-40B4-BE49-F238E27FC236}">
                <a16:creationId xmlns:a16="http://schemas.microsoft.com/office/drawing/2014/main" id="{71C3D4BC-6A8B-1B57-1672-2817643721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242" y="1174176"/>
            <a:ext cx="5256000" cy="1967944"/>
          </a:xfrm>
          <a:prstGeom prst="rect">
            <a:avLst/>
          </a:prstGeom>
          <a:solidFill>
            <a:schemeClr val="bg1"/>
          </a:solidFill>
        </p:spPr>
      </p:pic>
      <p:pic>
        <p:nvPicPr>
          <p:cNvPr id="5126" name="Picture 6">
            <a:extLst>
              <a:ext uri="{FF2B5EF4-FFF2-40B4-BE49-F238E27FC236}">
                <a16:creationId xmlns:a16="http://schemas.microsoft.com/office/drawing/2014/main" id="{7ECA8AF0-05E3-17F3-3D10-60D64301B1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242" y="3715881"/>
            <a:ext cx="5256000" cy="1885834"/>
          </a:xfrm>
          <a:prstGeom prst="rect">
            <a:avLst/>
          </a:prstGeom>
          <a:solidFill>
            <a:schemeClr val="bg1"/>
          </a:solidFill>
        </p:spPr>
      </p:pic>
    </p:spTree>
    <p:extLst>
      <p:ext uri="{BB962C8B-B14F-4D97-AF65-F5344CB8AC3E}">
        <p14:creationId xmlns:p14="http://schemas.microsoft.com/office/powerpoint/2010/main" val="1571977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1795"/>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DA4616-2EB6-AA28-B0EF-77EC8FC0991B}"/>
              </a:ext>
            </a:extLst>
          </p:cNvPr>
          <p:cNvSpPr txBox="1"/>
          <p:nvPr/>
        </p:nvSpPr>
        <p:spPr>
          <a:xfrm>
            <a:off x="-25073" y="-40344"/>
            <a:ext cx="5911523" cy="6938683"/>
          </a:xfrm>
          <a:prstGeom prst="rect">
            <a:avLst/>
          </a:prstGeom>
          <a:solidFill>
            <a:schemeClr val="accent5">
              <a:lumMod val="60000"/>
              <a:lumOff val="40000"/>
              <a:alpha val="40000"/>
            </a:schemeClr>
          </a:solidFill>
        </p:spPr>
        <p:txBody>
          <a:bodyPr wrap="square" lIns="360000" rtlCol="0" anchor="ctr" anchorCtr="0">
            <a:noAutofit/>
          </a:bodyPr>
          <a:lstStyle/>
          <a:p>
            <a:endParaRPr lang="en-SG" sz="2000" i="0" dirty="0">
              <a:solidFill>
                <a:schemeClr val="bg1"/>
              </a:solidFill>
              <a:effectLst/>
              <a:latin typeface="Helvetica" pitchFamily="2" charset="0"/>
            </a:endParaRPr>
          </a:p>
        </p:txBody>
      </p:sp>
      <p:sp>
        <p:nvSpPr>
          <p:cNvPr id="5" name="TextBox 4">
            <a:extLst>
              <a:ext uri="{FF2B5EF4-FFF2-40B4-BE49-F238E27FC236}">
                <a16:creationId xmlns:a16="http://schemas.microsoft.com/office/drawing/2014/main" id="{24F14E33-6CF6-3AAC-54B2-F4D83E490344}"/>
              </a:ext>
            </a:extLst>
          </p:cNvPr>
          <p:cNvSpPr txBox="1"/>
          <p:nvPr/>
        </p:nvSpPr>
        <p:spPr>
          <a:xfrm>
            <a:off x="5501640" y="-40342"/>
            <a:ext cx="6748771" cy="6938683"/>
          </a:xfrm>
          <a:prstGeom prst="rect">
            <a:avLst/>
          </a:prstGeom>
          <a:solidFill>
            <a:schemeClr val="tx1">
              <a:alpha val="82447"/>
            </a:schemeClr>
          </a:solidFill>
        </p:spPr>
        <p:txBody>
          <a:bodyPr wrap="square" lIns="360000" rIns="180000" rtlCol="0" anchor="t" anchorCtr="0">
            <a:noAutofit/>
          </a:bodyPr>
          <a:lstStyle/>
          <a:p>
            <a:endParaRPr lang="en-SG" sz="1600" b="1" dirty="0">
              <a:solidFill>
                <a:schemeClr val="bg1"/>
              </a:solidFill>
              <a:latin typeface="Helvetica" pitchFamily="2" charset="0"/>
            </a:endParaRPr>
          </a:p>
          <a:p>
            <a:endParaRPr lang="en-SG" sz="1600" b="1" dirty="0">
              <a:solidFill>
                <a:schemeClr val="bg1"/>
              </a:solidFill>
              <a:latin typeface="Helvetica" pitchFamily="2" charset="0"/>
            </a:endParaRPr>
          </a:p>
          <a:p>
            <a:endParaRPr lang="en-SG" sz="1600" b="1" dirty="0">
              <a:solidFill>
                <a:schemeClr val="bg1"/>
              </a:solidFill>
              <a:latin typeface="Helvetica" pitchFamily="2" charset="0"/>
            </a:endParaRPr>
          </a:p>
          <a:p>
            <a:endParaRPr lang="en-SG" sz="1600" b="1" dirty="0">
              <a:solidFill>
                <a:schemeClr val="bg1"/>
              </a:solidFill>
              <a:latin typeface="Helvetica" pitchFamily="2" charset="0"/>
            </a:endParaRPr>
          </a:p>
          <a:p>
            <a:endParaRPr lang="en-SG" sz="1600" b="1" dirty="0">
              <a:solidFill>
                <a:schemeClr val="bg1"/>
              </a:solidFill>
              <a:latin typeface="Helvetica" pitchFamily="2" charset="0"/>
            </a:endParaRPr>
          </a:p>
          <a:p>
            <a:endParaRPr lang="en-SG" sz="1600" b="1" dirty="0">
              <a:solidFill>
                <a:schemeClr val="bg1"/>
              </a:solidFill>
              <a:latin typeface="Helvetica" pitchFamily="2" charset="0"/>
            </a:endParaRPr>
          </a:p>
          <a:p>
            <a:endParaRPr lang="en-SG" sz="1600" b="1" dirty="0">
              <a:solidFill>
                <a:schemeClr val="bg1"/>
              </a:solidFill>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2200" b="0" i="0" u="none" strike="noStrike" kern="1200" cap="none" spc="0" normalizeH="0" baseline="0" noProof="0" dirty="0">
                <a:ln>
                  <a:noFill/>
                </a:ln>
                <a:solidFill>
                  <a:prstClr val="white"/>
                </a:solidFill>
                <a:effectLst/>
                <a:uLnTx/>
                <a:uFillTx/>
                <a:latin typeface="Helvetica Neue UltraLight" panose="02000206000000020004" pitchFamily="2" charset="0"/>
                <a:ea typeface="Helvetica Neue UltraLight" panose="02000206000000020004" pitchFamily="2" charset="0"/>
                <a:cs typeface="+mn-cs"/>
              </a:rPr>
              <a:t>Dataset:</a:t>
            </a:r>
          </a:p>
          <a:p>
            <a:r>
              <a:rPr lang="en-SG" sz="1600" dirty="0">
                <a:solidFill>
                  <a:schemeClr val="bg1"/>
                </a:solidFill>
                <a:latin typeface="Helvetica" pitchFamily="2" charset="0"/>
              </a:rPr>
              <a:t>Private Property Transactions</a:t>
            </a:r>
          </a:p>
          <a:p>
            <a:endParaRPr lang="en-SG" sz="1600" dirty="0">
              <a:solidFill>
                <a:schemeClr val="bg1"/>
              </a:solidFill>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2200" b="0" i="0" u="none" strike="noStrike" kern="1200" cap="none" spc="0" normalizeH="0" baseline="0" noProof="0" dirty="0">
                <a:ln>
                  <a:noFill/>
                </a:ln>
                <a:solidFill>
                  <a:prstClr val="white"/>
                </a:solidFill>
                <a:effectLst/>
                <a:uLnTx/>
                <a:uFillTx/>
                <a:latin typeface="Helvetica Neue UltraLight" panose="02000206000000020004" pitchFamily="2" charset="0"/>
                <a:ea typeface="Helvetica Neue UltraLight" panose="02000206000000020004" pitchFamily="2" charset="0"/>
                <a:cs typeface="+mn-cs"/>
              </a:rPr>
              <a:t>Methodology:</a:t>
            </a:r>
          </a:p>
          <a:p>
            <a:pPr marL="342900" indent="-342900">
              <a:buFont typeface="Arial" panose="020B0604020202020204" pitchFamily="34" charset="0"/>
              <a:buChar char="•"/>
            </a:pPr>
            <a:r>
              <a:rPr lang="en-SG" sz="1600" dirty="0">
                <a:solidFill>
                  <a:schemeClr val="bg1"/>
                </a:solidFill>
                <a:latin typeface="Helvetica" pitchFamily="2" charset="0"/>
              </a:rPr>
              <a:t>Using the same dataset as the previous slide, I created dataset for each region. Using </a:t>
            </a:r>
            <a:r>
              <a:rPr lang="en-SG" sz="1600" dirty="0" err="1">
                <a:solidFill>
                  <a:schemeClr val="bg1"/>
                </a:solidFill>
                <a:latin typeface="Helvetica" pitchFamily="2" charset="0"/>
              </a:rPr>
              <a:t>df.groupby</a:t>
            </a:r>
            <a:r>
              <a:rPr lang="en-SG" sz="1600" dirty="0">
                <a:solidFill>
                  <a:schemeClr val="bg1"/>
                </a:solidFill>
                <a:latin typeface="Helvetica" pitchFamily="2" charset="0"/>
              </a:rPr>
              <a:t>, I grouped them by </a:t>
            </a:r>
            <a:r>
              <a:rPr lang="en-SG" sz="1600" dirty="0" err="1">
                <a:solidFill>
                  <a:schemeClr val="bg1"/>
                </a:solidFill>
                <a:latin typeface="Helvetica" pitchFamily="2" charset="0"/>
              </a:rPr>
              <a:t>posteal</a:t>
            </a:r>
            <a:r>
              <a:rPr lang="en-SG" sz="1600" dirty="0">
                <a:solidFill>
                  <a:schemeClr val="bg1"/>
                </a:solidFill>
                <a:latin typeface="Helvetica" pitchFamily="2" charset="0"/>
              </a:rPr>
              <a:t> district and unit price per square metre.</a:t>
            </a:r>
          </a:p>
          <a:p>
            <a:pPr marL="342900" indent="-342900">
              <a:buFont typeface="Arial" panose="020B0604020202020204" pitchFamily="34" charset="0"/>
              <a:buChar char="•"/>
            </a:pPr>
            <a:r>
              <a:rPr lang="en-SG" sz="1600" dirty="0">
                <a:solidFill>
                  <a:schemeClr val="bg1"/>
                </a:solidFill>
                <a:latin typeface="Helvetica" pitchFamily="2" charset="0"/>
              </a:rPr>
              <a:t>Next I sorted them by median prices. Finally, I charted them using a box plot.</a:t>
            </a:r>
          </a:p>
          <a:p>
            <a:pPr marL="342900" indent="-342900">
              <a:buFont typeface="Arial" panose="020B0604020202020204" pitchFamily="34" charset="0"/>
              <a:buChar char="•"/>
            </a:pPr>
            <a:endParaRPr lang="en-SG" sz="1600" dirty="0">
              <a:solidFill>
                <a:schemeClr val="bg1"/>
              </a:solidFill>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2200" b="0" i="0" u="none" strike="noStrike" kern="1200" cap="none" spc="0" normalizeH="0" baseline="0" noProof="0" dirty="0">
                <a:ln>
                  <a:noFill/>
                </a:ln>
                <a:solidFill>
                  <a:prstClr val="white"/>
                </a:solidFill>
                <a:effectLst/>
                <a:uLnTx/>
                <a:uFillTx/>
                <a:latin typeface="Helvetica Neue UltraLight" panose="02000206000000020004" pitchFamily="2" charset="0"/>
                <a:ea typeface="Helvetica Neue UltraLight" panose="02000206000000020004" pitchFamily="2" charset="0"/>
                <a:cs typeface="+mn-cs"/>
              </a:rPr>
              <a:t>Insights:</a:t>
            </a:r>
          </a:p>
          <a:p>
            <a:pPr marL="285750" indent="-285750">
              <a:buFont typeface="Arial" panose="020B0604020202020204" pitchFamily="34" charset="0"/>
              <a:buChar char="•"/>
            </a:pPr>
            <a:r>
              <a:rPr lang="en-SG" sz="1600" dirty="0">
                <a:solidFill>
                  <a:schemeClr val="bg1"/>
                </a:solidFill>
                <a:latin typeface="Helvetica" pitchFamily="2" charset="0"/>
              </a:rPr>
              <a:t>Given its premium location, the districts in the Core Central Region (CCR) registered considerably higher median prices compared to the other 2 regions.</a:t>
            </a:r>
          </a:p>
          <a:p>
            <a:pPr marL="285750" indent="-285750">
              <a:buFont typeface="Arial" panose="020B0604020202020204" pitchFamily="34" charset="0"/>
              <a:buChar char="•"/>
            </a:pPr>
            <a:r>
              <a:rPr lang="en-SG" sz="1600" dirty="0">
                <a:solidFill>
                  <a:schemeClr val="bg1"/>
                </a:solidFill>
                <a:latin typeface="Helvetica" pitchFamily="2" charset="0"/>
              </a:rPr>
              <a:t>Of all the districts, district 6 had the highest median price per square metre (PSM), registering a median of SGD34,654 for apartments and condominiums located in the CCR. </a:t>
            </a:r>
          </a:p>
        </p:txBody>
      </p:sp>
      <p:sp>
        <p:nvSpPr>
          <p:cNvPr id="4" name="TextBox 3">
            <a:extLst>
              <a:ext uri="{FF2B5EF4-FFF2-40B4-BE49-F238E27FC236}">
                <a16:creationId xmlns:a16="http://schemas.microsoft.com/office/drawing/2014/main" id="{CF5B8E24-960B-FB59-59E6-54541EFA19E3}"/>
              </a:ext>
            </a:extLst>
          </p:cNvPr>
          <p:cNvSpPr txBox="1"/>
          <p:nvPr/>
        </p:nvSpPr>
        <p:spPr>
          <a:xfrm>
            <a:off x="6578275" y="88251"/>
            <a:ext cx="5672136" cy="914400"/>
          </a:xfrm>
          <a:prstGeom prst="rect">
            <a:avLst/>
          </a:prstGeom>
          <a:noFill/>
        </p:spPr>
        <p:txBody>
          <a:bodyPr wrap="none" rtlCol="0">
            <a:noAutofit/>
          </a:bodyPr>
          <a:lstStyle/>
          <a:p>
            <a:pPr algn="r"/>
            <a:r>
              <a:rPr lang="en-US" sz="5000" dirty="0">
                <a:solidFill>
                  <a:schemeClr val="bg1"/>
                </a:solidFill>
                <a:latin typeface="Helvetica Neue UltraLight" panose="02000206000000020004" pitchFamily="2" charset="0"/>
                <a:ea typeface="Helvetica Neue UltraLight" panose="02000206000000020004" pitchFamily="2" charset="0"/>
              </a:rPr>
              <a:t>4. Analyzing Singapore’s</a:t>
            </a:r>
          </a:p>
          <a:p>
            <a:pPr algn="r"/>
            <a:r>
              <a:rPr lang="en-US" sz="5000" dirty="0">
                <a:solidFill>
                  <a:schemeClr val="bg1"/>
                </a:solidFill>
                <a:latin typeface="Helvetica Neue UltraLight" panose="02000206000000020004" pitchFamily="2" charset="0"/>
                <a:ea typeface="Helvetica Neue UltraLight" panose="02000206000000020004" pitchFamily="2" charset="0"/>
              </a:rPr>
              <a:t>3 Main Regions </a:t>
            </a:r>
          </a:p>
        </p:txBody>
      </p:sp>
      <p:pic>
        <p:nvPicPr>
          <p:cNvPr id="7170" name="Picture 2">
            <a:extLst>
              <a:ext uri="{FF2B5EF4-FFF2-40B4-BE49-F238E27FC236}">
                <a16:creationId xmlns:a16="http://schemas.microsoft.com/office/drawing/2014/main" id="{29E6DFB9-5AB8-3E35-550D-F8472B9A84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934" y="180187"/>
            <a:ext cx="2755472" cy="6497620"/>
          </a:xfrm>
          <a:prstGeom prst="rect">
            <a:avLst/>
          </a:prstGeom>
          <a:solidFill>
            <a:schemeClr val="bg1"/>
          </a:solidFill>
        </p:spPr>
      </p:pic>
    </p:spTree>
    <p:extLst>
      <p:ext uri="{BB962C8B-B14F-4D97-AF65-F5344CB8AC3E}">
        <p14:creationId xmlns:p14="http://schemas.microsoft.com/office/powerpoint/2010/main" val="2884089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alpha val="1795"/>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B0027C-A2A8-90B4-A194-46A1197902D7}"/>
              </a:ext>
            </a:extLst>
          </p:cNvPr>
          <p:cNvSpPr txBox="1"/>
          <p:nvPr/>
        </p:nvSpPr>
        <p:spPr>
          <a:xfrm>
            <a:off x="5972175" y="3937299"/>
            <a:ext cx="6264650" cy="2961042"/>
          </a:xfrm>
          <a:prstGeom prst="rect">
            <a:avLst/>
          </a:prstGeom>
          <a:solidFill>
            <a:schemeClr val="tx1">
              <a:alpha val="82000"/>
            </a:schemeClr>
          </a:solidFill>
        </p:spPr>
        <p:txBody>
          <a:bodyPr wrap="none" anchor="ctr" anchorCtr="0">
            <a:noAutofit/>
          </a:bodyPr>
          <a:lstStyle/>
          <a:p>
            <a:pPr algn="ctr"/>
            <a:r>
              <a:rPr lang="en-US" sz="5500" dirty="0">
                <a:solidFill>
                  <a:schemeClr val="bg1"/>
                </a:solidFill>
                <a:latin typeface="Helvetica Neue UltraLight" panose="02000206000000020004" pitchFamily="2" charset="0"/>
                <a:ea typeface="Helvetica Neue UltraLight" panose="02000206000000020004" pitchFamily="2" charset="0"/>
                <a:cs typeface="Helvetica Neue" panose="02000503000000020004" pitchFamily="2" charset="0"/>
              </a:rPr>
              <a:t>End Of Presentation</a:t>
            </a:r>
          </a:p>
        </p:txBody>
      </p:sp>
    </p:spTree>
    <p:extLst>
      <p:ext uri="{BB962C8B-B14F-4D97-AF65-F5344CB8AC3E}">
        <p14:creationId xmlns:p14="http://schemas.microsoft.com/office/powerpoint/2010/main" val="4019663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987</TotalTime>
  <Words>934</Words>
  <Application>Microsoft Macintosh PowerPoint</Application>
  <PresentationFormat>Widescreen</PresentationFormat>
  <Paragraphs>153</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Helvetica</vt:lpstr>
      <vt:lpstr>Helvetica Neue</vt:lpstr>
      <vt:lpstr>Helvetica Neue Thin</vt:lpstr>
      <vt:lpstr>Helvetica Neue UltraLight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Eugene Chua</dc:creator>
  <cp:lastModifiedBy>Eugene Chua</cp:lastModifiedBy>
  <cp:revision>169</cp:revision>
  <dcterms:created xsi:type="dcterms:W3CDTF">2023-12-30T20:54:15Z</dcterms:created>
  <dcterms:modified xsi:type="dcterms:W3CDTF">2024-02-12T14:57:25Z</dcterms:modified>
</cp:coreProperties>
</file>