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7" r:id="rId8"/>
    <p:sldId id="268" r:id="rId9"/>
    <p:sldId id="269" r:id="rId10"/>
    <p:sldId id="270" r:id="rId11"/>
    <p:sldId id="271" r:id="rId12"/>
    <p:sldId id="274" r:id="rId13"/>
    <p:sldId id="265" r:id="rId14"/>
    <p:sldId id="276" r:id="rId15"/>
    <p:sldId id="277" r:id="rId16"/>
    <p:sldId id="257" r:id="rId17"/>
    <p:sldId id="275" r:id="rId18"/>
    <p:sldId id="259" r:id="rId19"/>
    <p:sldId id="272" r:id="rId20"/>
    <p:sldId id="273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02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5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80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5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8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10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7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69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12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3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41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FC56-6B8A-4B4F-BA40-1AAD06676FF6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D307-CF5E-4AE6-A0C1-ABAC10B11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49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68140" y="282388"/>
            <a:ext cx="7153131" cy="2998694"/>
          </a:xfrm>
          <a:noFill/>
        </p:spPr>
        <p:txBody>
          <a:bodyPr>
            <a:normAutofit/>
          </a:bodyPr>
          <a:lstStyle/>
          <a:p>
            <a:r>
              <a:rPr lang="it-IT" b="1" dirty="0" smtClean="0">
                <a:ln w="31750">
                  <a:solidFill>
                    <a:srgbClr val="0070C0"/>
                  </a:solidFill>
                </a:ln>
                <a:solidFill>
                  <a:schemeClr val="bg1"/>
                </a:solidFill>
                <a:latin typeface="Bookman Old Style" panose="02050604050505020204" pitchFamily="18" charset="0"/>
              </a:rPr>
              <a:t>Progetto F :</a:t>
            </a:r>
            <a:br>
              <a:rPr lang="it-IT" b="1" dirty="0" smtClean="0">
                <a:ln w="31750">
                  <a:solidFill>
                    <a:srgbClr val="0070C0"/>
                  </a:solidFill>
                </a:ln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it-IT" b="1" dirty="0" smtClean="0">
                <a:ln w="31750">
                  <a:solidFill>
                    <a:srgbClr val="0070C0"/>
                  </a:solidFill>
                </a:ln>
                <a:solidFill>
                  <a:schemeClr val="bg1"/>
                </a:solidFill>
                <a:latin typeface="Bookman Old Style" panose="02050604050505020204" pitchFamily="18" charset="0"/>
              </a:rPr>
              <a:t>Configurazione di computer </a:t>
            </a:r>
            <a:endParaRPr lang="it-IT" b="1" dirty="0">
              <a:ln w="31750">
                <a:solidFill>
                  <a:srgbClr val="0070C0"/>
                </a:solidFill>
              </a:ln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2973864"/>
            <a:ext cx="2998821" cy="2628947"/>
          </a:xfrm>
          <a:noFill/>
        </p:spPr>
        <p:txBody>
          <a:bodyPr>
            <a:noAutofit/>
          </a:bodyPr>
          <a:lstStyle/>
          <a:p>
            <a:pPr algn="l"/>
            <a:r>
              <a:rPr lang="it-IT" sz="2800" b="1" dirty="0" smtClean="0">
                <a:gradFill flip="none" rotWithShape="1">
                  <a:gsLst>
                    <a:gs pos="0">
                      <a:srgbClr val="0070C0"/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innerShdw dist="50800" dir="18900000">
                    <a:prstClr val="black">
                      <a:alpha val="0"/>
                    </a:prstClr>
                  </a:innerShdw>
                </a:effectLst>
              </a:rPr>
              <a:t>Abbate James </a:t>
            </a:r>
          </a:p>
          <a:p>
            <a:pPr algn="l"/>
            <a:r>
              <a:rPr lang="it-IT" sz="2800" b="1" dirty="0" err="1" smtClean="0">
                <a:gradFill flip="none" rotWithShape="1">
                  <a:gsLst>
                    <a:gs pos="0">
                      <a:srgbClr val="0070C0"/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innerShdw dist="50800" dir="18900000">
                    <a:prstClr val="black">
                      <a:alpha val="0"/>
                    </a:prstClr>
                  </a:innerShdw>
                </a:effectLst>
              </a:rPr>
              <a:t>Caminiti</a:t>
            </a:r>
            <a:r>
              <a:rPr lang="it-IT" sz="2800" b="1" dirty="0" smtClean="0">
                <a:gradFill flip="none" rotWithShape="1">
                  <a:gsLst>
                    <a:gs pos="0">
                      <a:srgbClr val="0070C0"/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innerShdw dist="50800" dir="18900000">
                    <a:prstClr val="black">
                      <a:alpha val="0"/>
                    </a:prstClr>
                  </a:innerShdw>
                </a:effectLst>
              </a:rPr>
              <a:t> Antonino </a:t>
            </a:r>
          </a:p>
          <a:p>
            <a:pPr algn="l"/>
            <a:r>
              <a:rPr lang="it-IT" sz="2800" b="1" dirty="0" err="1" smtClean="0">
                <a:gradFill flip="none" rotWithShape="1">
                  <a:gsLst>
                    <a:gs pos="0">
                      <a:srgbClr val="0070C0"/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innerShdw dist="50800" dir="18900000">
                    <a:prstClr val="black">
                      <a:alpha val="0"/>
                    </a:prstClr>
                  </a:innerShdw>
                </a:effectLst>
              </a:rPr>
              <a:t>Hysa</a:t>
            </a:r>
            <a:r>
              <a:rPr lang="it-IT" sz="2800" b="1" dirty="0" smtClean="0">
                <a:gradFill flip="none" rotWithShape="1">
                  <a:gsLst>
                    <a:gs pos="0">
                      <a:srgbClr val="0070C0"/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innerShdw dist="50800" dir="18900000">
                    <a:prstClr val="black">
                      <a:alpha val="0"/>
                    </a:prstClr>
                  </a:innerShdw>
                </a:effectLst>
              </a:rPr>
              <a:t> Eugenio</a:t>
            </a:r>
          </a:p>
          <a:p>
            <a:pPr algn="l"/>
            <a:r>
              <a:rPr lang="it-IT" sz="2800" b="1" dirty="0" err="1" smtClean="0">
                <a:gradFill flip="none" rotWithShape="1">
                  <a:gsLst>
                    <a:gs pos="0">
                      <a:srgbClr val="0070C0"/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innerShdw dist="50800" dir="18900000">
                    <a:prstClr val="black">
                      <a:alpha val="0"/>
                    </a:prstClr>
                  </a:innerShdw>
                </a:effectLst>
              </a:rPr>
              <a:t>Laurienne</a:t>
            </a:r>
            <a:r>
              <a:rPr lang="it-IT" sz="2800" b="1" dirty="0" smtClean="0">
                <a:gradFill flip="none" rotWithShape="1">
                  <a:gsLst>
                    <a:gs pos="0">
                      <a:srgbClr val="0070C0"/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innerShdw dist="50800" dir="18900000">
                    <a:prstClr val="black">
                      <a:alpha val="0"/>
                    </a:prstClr>
                  </a:innerShdw>
                </a:effectLst>
              </a:rPr>
              <a:t> </a:t>
            </a:r>
            <a:r>
              <a:rPr lang="it-IT" sz="2800" b="1" dirty="0" err="1" smtClean="0">
                <a:gradFill flip="none" rotWithShape="1">
                  <a:gsLst>
                    <a:gs pos="0">
                      <a:srgbClr val="0070C0"/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innerShdw dist="50800" dir="18900000">
                    <a:prstClr val="black">
                      <a:alpha val="0"/>
                    </a:prstClr>
                  </a:innerShdw>
                </a:effectLst>
              </a:rPr>
              <a:t>Fotso</a:t>
            </a:r>
            <a:endParaRPr lang="it-IT" sz="2800" b="1" dirty="0" smtClean="0">
              <a:gradFill flip="none" rotWithShape="1">
                <a:gsLst>
                  <a:gs pos="0">
                    <a:srgbClr val="0070C0"/>
                  </a:gs>
                  <a:gs pos="100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innerShdw dist="50800" dir="18900000">
                  <a:prstClr val="black">
                    <a:alpha val="0"/>
                  </a:prstClr>
                </a:innerShdw>
              </a:effectLst>
            </a:endParaRPr>
          </a:p>
          <a:p>
            <a:pPr algn="l"/>
            <a:r>
              <a:rPr lang="it-IT" sz="2800" b="1" dirty="0" smtClean="0">
                <a:gradFill flip="none" rotWithShape="1">
                  <a:gsLst>
                    <a:gs pos="0">
                      <a:srgbClr val="0070C0"/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innerShdw dist="50800" dir="18900000">
                    <a:prstClr val="black">
                      <a:alpha val="0"/>
                    </a:prstClr>
                  </a:innerShdw>
                </a:effectLst>
              </a:rPr>
              <a:t>Tripodi Giovanna </a:t>
            </a:r>
          </a:p>
        </p:txBody>
      </p:sp>
    </p:spTree>
    <p:extLst>
      <p:ext uri="{BB962C8B-B14F-4D97-AF65-F5344CB8AC3E}">
        <p14:creationId xmlns:p14="http://schemas.microsoft.com/office/powerpoint/2010/main" val="15994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15152"/>
            <a:ext cx="12192000" cy="66428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sz="3200" b="1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UC5:GESTIONE VINCOLI DI COMPATIBILITA'.</a:t>
            </a:r>
          </a:p>
          <a:p>
            <a:pPr marL="0" indent="0">
              <a:buNone/>
            </a:pPr>
            <a:r>
              <a:rPr lang="it-IT" dirty="0">
                <a:latin typeface="Bell MT" panose="02020503060305020303" pitchFamily="18" charset="0"/>
              </a:rPr>
              <a:t>AMBITO: configurazione;</a:t>
            </a:r>
            <a:br>
              <a:rPr lang="it-IT" dirty="0">
                <a:latin typeface="Bell MT" panose="02020503060305020303" pitchFamily="18" charset="0"/>
              </a:rPr>
            </a:br>
            <a:r>
              <a:rPr lang="it-IT" dirty="0">
                <a:latin typeface="Bell MT" panose="02020503060305020303" pitchFamily="18" charset="0"/>
              </a:rPr>
              <a:t>LIVELLO: obiettivo amministratore;</a:t>
            </a:r>
            <a:br>
              <a:rPr lang="it-IT" dirty="0">
                <a:latin typeface="Bell MT" panose="02020503060305020303" pitchFamily="18" charset="0"/>
              </a:rPr>
            </a:br>
            <a:r>
              <a:rPr lang="it-IT" dirty="0">
                <a:latin typeface="Bell MT" panose="02020503060305020303" pitchFamily="18" charset="0"/>
              </a:rPr>
              <a:t>ATTORE PRINCIPALE: Amministratore;</a:t>
            </a:r>
            <a:br>
              <a:rPr lang="it-IT" dirty="0">
                <a:latin typeface="Bell MT" panose="02020503060305020303" pitchFamily="18" charset="0"/>
              </a:rPr>
            </a:br>
            <a:r>
              <a:rPr lang="it-IT" dirty="0">
                <a:latin typeface="Bell MT" panose="02020503060305020303" pitchFamily="18" charset="0"/>
              </a:rPr>
              <a:t>STAKEHOLDER: - System </a:t>
            </a:r>
            <a:r>
              <a:rPr lang="it-IT" dirty="0" err="1">
                <a:latin typeface="Bell MT" panose="02020503060305020303" pitchFamily="18" charset="0"/>
              </a:rPr>
              <a:t>admin</a:t>
            </a:r>
            <a:r>
              <a:rPr lang="it-IT" dirty="0">
                <a:latin typeface="Bell MT" panose="02020503060305020303" pitchFamily="18" charset="0"/>
              </a:rPr>
              <a:t>: gestisce le varie componenti occupandosi di </a:t>
            </a:r>
            <a:r>
              <a:rPr lang="it-IT" dirty="0" smtClean="0">
                <a:latin typeface="Bell MT" panose="02020503060305020303" pitchFamily="18" charset="0"/>
              </a:rPr>
              <a:t>                        aggiornare </a:t>
            </a:r>
            <a:r>
              <a:rPr lang="it-IT" dirty="0">
                <a:latin typeface="Bell MT" panose="02020503060305020303" pitchFamily="18" charset="0"/>
              </a:rPr>
              <a:t>il database; si occupa della gestione dei vincoli di compatibilità ed ha la possibilità di aggiungere un nuovo </a:t>
            </a:r>
            <a:r>
              <a:rPr lang="it-IT" dirty="0" err="1">
                <a:latin typeface="Bell MT" panose="02020503060305020303" pitchFamily="18" charset="0"/>
              </a:rPr>
              <a:t>admin</a:t>
            </a:r>
            <a:r>
              <a:rPr lang="it-IT" dirty="0">
                <a:latin typeface="Bell MT" panose="02020503060305020303" pitchFamily="18" charset="0"/>
              </a:rPr>
              <a:t> account.</a:t>
            </a:r>
            <a:br>
              <a:rPr lang="it-IT" dirty="0">
                <a:latin typeface="Bell MT" panose="02020503060305020303" pitchFamily="18" charset="0"/>
              </a:rPr>
            </a:br>
            <a:r>
              <a:rPr lang="it-IT" dirty="0">
                <a:latin typeface="Bell MT" panose="02020503060305020303" pitchFamily="18" charset="0"/>
              </a:rPr>
              <a:t>PRECONDIZIONE: accesso tramite credenziali </a:t>
            </a:r>
            <a:r>
              <a:rPr lang="it-IT" dirty="0" err="1">
                <a:latin typeface="Bell MT" panose="02020503060305020303" pitchFamily="18" charset="0"/>
              </a:rPr>
              <a:t>Admin</a:t>
            </a:r>
            <a:r>
              <a:rPr lang="it-IT" dirty="0">
                <a:latin typeface="Bell MT" panose="02020503060305020303" pitchFamily="18" charset="0"/>
              </a:rPr>
              <a:t> avvenuto con successo</a:t>
            </a:r>
            <a:r>
              <a:rPr lang="it-IT" dirty="0" smtClean="0">
                <a:latin typeface="Bell MT" panose="02020503060305020303" pitchFamily="18" charset="0"/>
              </a:rPr>
              <a:t>;</a:t>
            </a:r>
          </a:p>
          <a:p>
            <a:pPr marL="0" indent="0">
              <a:buNone/>
            </a:pPr>
            <a:endParaRPr lang="it-IT" sz="24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3200" b="1" dirty="0">
                <a:latin typeface="Bell MT" panose="02020503060305020303" pitchFamily="18" charset="0"/>
              </a:rPr>
              <a:t>Scenario principale</a:t>
            </a:r>
            <a:r>
              <a:rPr lang="it-IT" sz="3200" b="1" dirty="0" smtClean="0">
                <a:latin typeface="Bell MT" panose="02020503060305020303" pitchFamily="18" charset="0"/>
              </a:rPr>
              <a:t>:</a:t>
            </a:r>
          </a:p>
          <a:p>
            <a:pPr marL="0" indent="0">
              <a:buNone/>
            </a:pPr>
            <a:endParaRPr lang="it-IT" sz="3200" b="1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ell MT" panose="02020503060305020303" pitchFamily="18" charset="0"/>
              </a:rPr>
              <a:t>L’</a:t>
            </a:r>
            <a:r>
              <a:rPr lang="it-IT" dirty="0" err="1">
                <a:latin typeface="Bell MT" panose="02020503060305020303" pitchFamily="18" charset="0"/>
              </a:rPr>
              <a:t>admin</a:t>
            </a:r>
            <a:r>
              <a:rPr lang="it-IT" dirty="0">
                <a:latin typeface="Bell MT" panose="02020503060305020303" pitchFamily="18" charset="0"/>
              </a:rPr>
              <a:t> effettua la login nell’</a:t>
            </a:r>
            <a:r>
              <a:rPr lang="it-IT" dirty="0" err="1">
                <a:latin typeface="Bell MT" panose="02020503060305020303" pitchFamily="18" charset="0"/>
              </a:rPr>
              <a:t>Admin</a:t>
            </a:r>
            <a:r>
              <a:rPr lang="it-IT" dirty="0">
                <a:latin typeface="Bell MT" panose="02020503060305020303" pitchFamily="18" charset="0"/>
              </a:rPr>
              <a:t> side;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ell MT" panose="02020503060305020303" pitchFamily="18" charset="0"/>
              </a:rPr>
              <a:t>L’</a:t>
            </a:r>
            <a:r>
              <a:rPr lang="it-IT" dirty="0" err="1">
                <a:latin typeface="Bell MT" panose="02020503060305020303" pitchFamily="18" charset="0"/>
              </a:rPr>
              <a:t>admin</a:t>
            </a:r>
            <a:r>
              <a:rPr lang="it-IT" dirty="0">
                <a:latin typeface="Bell MT" panose="02020503060305020303" pitchFamily="18" charset="0"/>
              </a:rPr>
              <a:t> spunta il vincolo da attuare;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ell MT" panose="02020503060305020303" pitchFamily="18" charset="0"/>
              </a:rPr>
              <a:t>L’</a:t>
            </a:r>
            <a:r>
              <a:rPr lang="it-IT" dirty="0" err="1">
                <a:latin typeface="Bell MT" panose="02020503060305020303" pitchFamily="18" charset="0"/>
              </a:rPr>
              <a:t>admin</a:t>
            </a:r>
            <a:r>
              <a:rPr lang="it-IT" dirty="0">
                <a:latin typeface="Bell MT" panose="02020503060305020303" pitchFamily="18" charset="0"/>
              </a:rPr>
              <a:t> effettua il </a:t>
            </a:r>
            <a:r>
              <a:rPr lang="it-IT" dirty="0" err="1">
                <a:latin typeface="Bell MT" panose="02020503060305020303" pitchFamily="18" charset="0"/>
              </a:rPr>
              <a:t>logout</a:t>
            </a:r>
            <a:r>
              <a:rPr lang="it-IT" dirty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r>
              <a:rPr lang="it-IT" sz="3600" dirty="0"/>
              <a:t/>
            </a:r>
            <a:br>
              <a:rPr lang="it-IT" sz="3600" dirty="0"/>
            </a:b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128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800" b="1" dirty="0" smtClean="0"/>
              <a:t> </a:t>
            </a:r>
            <a:r>
              <a:rPr lang="it-IT" sz="2400" b="1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UC6: INSERIMENTO DI UN NUOVO ADMIN ACCOUNTS.</a:t>
            </a:r>
          </a:p>
          <a:p>
            <a:pPr marL="0" indent="0">
              <a:buNone/>
            </a:pPr>
            <a:r>
              <a:rPr lang="it-IT" sz="2000" dirty="0">
                <a:latin typeface="Bell MT" panose="02020503060305020303" pitchFamily="18" charset="0"/>
              </a:rPr>
              <a:t>AMBITO: configurazione;</a:t>
            </a:r>
            <a:br>
              <a:rPr lang="it-IT" sz="2000" dirty="0">
                <a:latin typeface="Bell MT" panose="02020503060305020303" pitchFamily="18" charset="0"/>
              </a:rPr>
            </a:br>
            <a:r>
              <a:rPr lang="it-IT" sz="2000" dirty="0">
                <a:latin typeface="Bell MT" panose="02020503060305020303" pitchFamily="18" charset="0"/>
              </a:rPr>
              <a:t>LIVELLO</a:t>
            </a:r>
            <a:r>
              <a:rPr lang="it-IT" sz="2000" dirty="0" smtClean="0">
                <a:latin typeface="Bell MT" panose="02020503060305020303" pitchFamily="18" charset="0"/>
              </a:rPr>
              <a:t>: obiettivo </a:t>
            </a:r>
            <a:r>
              <a:rPr lang="it-IT" sz="2000" dirty="0">
                <a:latin typeface="Bell MT" panose="02020503060305020303" pitchFamily="18" charset="0"/>
              </a:rPr>
              <a:t>amministratore ;</a:t>
            </a:r>
            <a:br>
              <a:rPr lang="it-IT" sz="2000" dirty="0">
                <a:latin typeface="Bell MT" panose="02020503060305020303" pitchFamily="18" charset="0"/>
              </a:rPr>
            </a:br>
            <a:r>
              <a:rPr lang="it-IT" sz="2000" dirty="0">
                <a:latin typeface="Bell MT" panose="02020503060305020303" pitchFamily="18" charset="0"/>
              </a:rPr>
              <a:t>ATTORE PRINCIPALE: Amministratore;</a:t>
            </a:r>
            <a:br>
              <a:rPr lang="it-IT" sz="2000" dirty="0">
                <a:latin typeface="Bell MT" panose="02020503060305020303" pitchFamily="18" charset="0"/>
              </a:rPr>
            </a:br>
            <a:r>
              <a:rPr lang="it-IT" sz="2000" dirty="0">
                <a:latin typeface="Bell MT" panose="02020503060305020303" pitchFamily="18" charset="0"/>
              </a:rPr>
              <a:t>STAKEHOLDER: - System </a:t>
            </a:r>
            <a:r>
              <a:rPr lang="it-IT" sz="2000" dirty="0" err="1">
                <a:latin typeface="Bell MT" panose="02020503060305020303" pitchFamily="18" charset="0"/>
              </a:rPr>
              <a:t>admin</a:t>
            </a:r>
            <a:r>
              <a:rPr lang="it-IT" sz="2000" dirty="0">
                <a:latin typeface="Bell MT" panose="02020503060305020303" pitchFamily="18" charset="0"/>
              </a:rPr>
              <a:t>: gestisce le varie componenti occupandosi di aggiornare il database; si occupa della gestione dei vincoli di compatibilità ed ha la possibilità di aggiungere un nuovo </a:t>
            </a:r>
            <a:r>
              <a:rPr lang="it-IT" sz="2000" dirty="0" err="1">
                <a:latin typeface="Bell MT" panose="02020503060305020303" pitchFamily="18" charset="0"/>
              </a:rPr>
              <a:t>admin</a:t>
            </a:r>
            <a:r>
              <a:rPr lang="it-IT" sz="2000" dirty="0">
                <a:latin typeface="Bell MT" panose="02020503060305020303" pitchFamily="18" charset="0"/>
              </a:rPr>
              <a:t> account.</a:t>
            </a:r>
            <a:br>
              <a:rPr lang="it-IT" sz="2000" dirty="0">
                <a:latin typeface="Bell MT" panose="02020503060305020303" pitchFamily="18" charset="0"/>
              </a:rPr>
            </a:br>
            <a:r>
              <a:rPr lang="it-IT" sz="2000" dirty="0">
                <a:latin typeface="Bell MT" panose="02020503060305020303" pitchFamily="18" charset="0"/>
              </a:rPr>
              <a:t>PRECONDIZIONE: accesso tramite credenziali </a:t>
            </a:r>
            <a:r>
              <a:rPr lang="it-IT" sz="2000" dirty="0" err="1">
                <a:latin typeface="Bell MT" panose="02020503060305020303" pitchFamily="18" charset="0"/>
              </a:rPr>
              <a:t>Admin</a:t>
            </a:r>
            <a:r>
              <a:rPr lang="it-IT" sz="2000" dirty="0">
                <a:latin typeface="Bell MT" panose="02020503060305020303" pitchFamily="18" charset="0"/>
              </a:rPr>
              <a:t> avvenuto con </a:t>
            </a:r>
            <a:r>
              <a:rPr lang="it-IT" sz="2000" dirty="0" smtClean="0">
                <a:latin typeface="Bell MT" panose="02020503060305020303" pitchFamily="18" charset="0"/>
              </a:rPr>
              <a:t>successo</a:t>
            </a:r>
          </a:p>
          <a:p>
            <a:pPr marL="0" indent="0">
              <a:buNone/>
            </a:pPr>
            <a:endParaRPr lang="it-IT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2400" b="1" dirty="0">
                <a:latin typeface="Bell MT" panose="02020503060305020303" pitchFamily="18" charset="0"/>
              </a:rPr>
              <a:t>Scenario principale: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ell MT" panose="02020503060305020303" pitchFamily="18" charset="0"/>
              </a:rPr>
              <a:t>L’</a:t>
            </a:r>
            <a:r>
              <a:rPr lang="it-IT" sz="2000" dirty="0" err="1">
                <a:latin typeface="Bell MT" panose="02020503060305020303" pitchFamily="18" charset="0"/>
              </a:rPr>
              <a:t>admin</a:t>
            </a:r>
            <a:r>
              <a:rPr lang="it-IT" sz="2000" dirty="0">
                <a:latin typeface="Bell MT" panose="02020503060305020303" pitchFamily="18" charset="0"/>
              </a:rPr>
              <a:t> effettua la login nell’</a:t>
            </a:r>
            <a:r>
              <a:rPr lang="it-IT" sz="2000" dirty="0" err="1">
                <a:latin typeface="Bell MT" panose="02020503060305020303" pitchFamily="18" charset="0"/>
              </a:rPr>
              <a:t>Admin</a:t>
            </a:r>
            <a:r>
              <a:rPr lang="it-IT" sz="2000" dirty="0">
                <a:latin typeface="Bell MT" panose="02020503060305020303" pitchFamily="18" charset="0"/>
              </a:rPr>
              <a:t> side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ell MT" panose="02020503060305020303" pitchFamily="18" charset="0"/>
              </a:rPr>
              <a:t>L’</a:t>
            </a:r>
            <a:r>
              <a:rPr lang="it-IT" sz="2000" dirty="0" err="1">
                <a:latin typeface="Bell MT" panose="02020503060305020303" pitchFamily="18" charset="0"/>
              </a:rPr>
              <a:t>admin</a:t>
            </a:r>
            <a:r>
              <a:rPr lang="it-IT" sz="2000" dirty="0">
                <a:latin typeface="Bell MT" panose="02020503060305020303" pitchFamily="18" charset="0"/>
              </a:rPr>
              <a:t> compila i campi necessari per aggiungere un nuovo account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ell MT" panose="02020503060305020303" pitchFamily="18" charset="0"/>
              </a:rPr>
              <a:t>L’</a:t>
            </a:r>
            <a:r>
              <a:rPr lang="it-IT" sz="2000" dirty="0" err="1">
                <a:latin typeface="Bell MT" panose="02020503060305020303" pitchFamily="18" charset="0"/>
              </a:rPr>
              <a:t>admin</a:t>
            </a:r>
            <a:r>
              <a:rPr lang="it-IT" sz="2000" dirty="0">
                <a:latin typeface="Bell MT" panose="02020503060305020303" pitchFamily="18" charset="0"/>
              </a:rPr>
              <a:t> effettua il </a:t>
            </a:r>
            <a:r>
              <a:rPr lang="it-IT" sz="2000" dirty="0" err="1" smtClean="0">
                <a:latin typeface="Bell MT" panose="02020503060305020303" pitchFamily="18" charset="0"/>
              </a:rPr>
              <a:t>logout</a:t>
            </a:r>
            <a:endParaRPr lang="it-IT" sz="2000" dirty="0" smtClean="0">
              <a:latin typeface="Bell MT" panose="020205030603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2400" b="1" dirty="0">
                <a:latin typeface="Bell MT" panose="02020503060305020303" pitchFamily="18" charset="0"/>
              </a:rPr>
              <a:t>Scenario alternativo: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latin typeface="Bell MT" panose="02020503060305020303" pitchFamily="18" charset="0"/>
              </a:rPr>
              <a:t>L'ADMIN ACCOUNT ESISTE GIA':</a:t>
            </a:r>
          </a:p>
          <a:p>
            <a:pPr marL="0" indent="0">
              <a:buNone/>
            </a:pPr>
            <a:r>
              <a:rPr lang="it-IT" sz="2400" dirty="0">
                <a:latin typeface="Bell MT" panose="02020503060305020303" pitchFamily="18" charset="0"/>
              </a:rPr>
              <a:t>L’amministratore effettua i passi 1,2 dello scenario principale e viene avvisato che l’</a:t>
            </a:r>
            <a:r>
              <a:rPr lang="it-IT" sz="2400" dirty="0" err="1">
                <a:latin typeface="Bell MT" panose="02020503060305020303" pitchFamily="18" charset="0"/>
              </a:rPr>
              <a:t>admin</a:t>
            </a:r>
            <a:r>
              <a:rPr lang="it-IT" sz="2400" dirty="0">
                <a:latin typeface="Bell MT" panose="02020503060305020303" pitchFamily="18" charset="0"/>
              </a:rPr>
              <a:t> account esista già e viene reindirizzato alla pagina iniziale.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29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2" y="1079759"/>
            <a:ext cx="10731252" cy="5671969"/>
          </a:xfrm>
        </p:spPr>
      </p:pic>
      <p:sp>
        <p:nvSpPr>
          <p:cNvPr id="5" name="CasellaDiTesto 4"/>
          <p:cNvSpPr txBox="1"/>
          <p:nvPr/>
        </p:nvSpPr>
        <p:spPr>
          <a:xfrm>
            <a:off x="444137" y="310318"/>
            <a:ext cx="10776857" cy="76944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4400" dirty="0" smtClean="0"/>
              <a:t>Diagramma dei casi d’uso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29651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011" y="202791"/>
            <a:ext cx="10515600" cy="1325563"/>
          </a:xfrm>
        </p:spPr>
        <p:txBody>
          <a:bodyPr/>
          <a:lstStyle/>
          <a:p>
            <a:r>
              <a:rPr lang="it-IT" b="1" dirty="0" smtClean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rPr>
              <a:t>MODELLO DI DOMINIO </a:t>
            </a:r>
            <a:endParaRPr lang="it-IT" b="1" dirty="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4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8000" dirty="0" smtClean="0">
                <a:ln w="15875">
                  <a:solidFill>
                    <a:srgbClr val="0070C0"/>
                  </a:solidFill>
                </a:ln>
                <a:solidFill>
                  <a:schemeClr val="bg1"/>
                </a:solidFill>
              </a:rPr>
              <a:t>ARCHITETTURA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 smtClean="0">
                <a:latin typeface="Bell MT" panose="02020503060305020303" pitchFamily="18" charset="0"/>
              </a:rPr>
              <a:t>E’ stata utilizzata un’architettura a strati Client-Server per creare un sistema distribuito.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>
                <a:latin typeface="Bell MT" panose="02020503060305020303" pitchFamily="18" charset="0"/>
              </a:rPr>
              <a:t>L</a:t>
            </a:r>
            <a:r>
              <a:rPr lang="it-IT" dirty="0" smtClean="0">
                <a:latin typeface="Bell MT" panose="02020503060305020303" pitchFamily="18" charset="0"/>
              </a:rPr>
              <a:t>a </a:t>
            </a:r>
            <a:r>
              <a:rPr lang="it-IT" dirty="0">
                <a:latin typeface="Bell MT" panose="02020503060305020303" pitchFamily="18" charset="0"/>
              </a:rPr>
              <a:t>comunicazione tra strati avviene tramite la tecnica pull from </a:t>
            </a:r>
            <a:r>
              <a:rPr lang="it-IT" dirty="0" err="1">
                <a:latin typeface="Bell MT" panose="02020503060305020303" pitchFamily="18" charset="0"/>
              </a:rPr>
              <a:t>above</a:t>
            </a:r>
            <a:r>
              <a:rPr lang="it-IT" dirty="0">
                <a:latin typeface="Bell MT" panose="02020503060305020303" pitchFamily="18" charset="0"/>
              </a:rPr>
              <a:t>: lo strato superiore, interroga gli oggetti dello strato inferiore.</a:t>
            </a:r>
            <a:endParaRPr lang="it-IT" dirty="0" smtClean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>
                <a:latin typeface="Bell MT" panose="02020503060305020303" pitchFamily="18" charset="0"/>
              </a:rPr>
              <a:t>L’interazione tra client e server avviene tramite messaggio HTTP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>
                <a:latin typeface="Bell MT" panose="02020503060305020303" pitchFamily="18" charset="0"/>
              </a:rPr>
              <a:t>Il sistema Client-Server si basa sulla separazione netta tra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latin typeface="Bell MT" panose="02020503060305020303" pitchFamily="18" charset="0"/>
              </a:rPr>
              <a:t>presentazione delle informazioni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latin typeface="Bell MT" panose="02020503060305020303" pitchFamily="18" charset="0"/>
              </a:rPr>
              <a:t>calcoli ed elaborazioni che producono le informazioni.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127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9600" dirty="0" smtClean="0">
                <a:ln w="15875">
                  <a:solidFill>
                    <a:srgbClr val="0070C0"/>
                  </a:solidFill>
                </a:ln>
                <a:solidFill>
                  <a:schemeClr val="bg1"/>
                </a:solidFill>
              </a:rPr>
              <a:t>UML</a:t>
            </a:r>
            <a:endParaRPr lang="it-IT" sz="9600" dirty="0">
              <a:ln w="15875">
                <a:solidFill>
                  <a:srgbClr val="0070C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99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endParaRPr lang="it-IT" sz="2400" dirty="0" smtClean="0"/>
          </a:p>
          <a:p>
            <a:pPr marL="0" indent="0">
              <a:buNone/>
            </a:pPr>
            <a:r>
              <a:rPr lang="it-IT" sz="8600" dirty="0" smtClean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</a:rPr>
              <a:t>DATABASE</a:t>
            </a:r>
            <a:endParaRPr lang="it-IT" sz="2400" dirty="0" smtClean="0"/>
          </a:p>
          <a:p>
            <a:r>
              <a:rPr lang="it-IT" sz="2400" dirty="0" smtClean="0"/>
              <a:t>MOTHERBOARD</a:t>
            </a:r>
            <a:r>
              <a:rPr lang="it-IT" dirty="0" smtClean="0"/>
              <a:t> </a:t>
            </a:r>
            <a:r>
              <a:rPr lang="it-IT" sz="2000" dirty="0" smtClean="0"/>
              <a:t>(</a:t>
            </a:r>
            <a:r>
              <a:rPr lang="it-IT" sz="2000" b="1" dirty="0" smtClean="0"/>
              <a:t>COD</a:t>
            </a:r>
            <a:r>
              <a:rPr lang="it-IT" sz="2000" dirty="0" smtClean="0"/>
              <a:t>, BRAND, MODEL, SOCKET_CPU, FORMFACTOR, CHIPSET, RAM_SLOTS, RAM_TYPE , RAM_MAX_GB, TDP, PRICE);</a:t>
            </a:r>
          </a:p>
          <a:p>
            <a:r>
              <a:rPr lang="it-IT" sz="2400" dirty="0" smtClean="0"/>
              <a:t>CPU</a:t>
            </a:r>
            <a:r>
              <a:rPr lang="it-IT" sz="2000" dirty="0" smtClean="0"/>
              <a:t> (</a:t>
            </a:r>
            <a:r>
              <a:rPr lang="it-IT" sz="2000" b="1" dirty="0" smtClean="0"/>
              <a:t>COD</a:t>
            </a:r>
            <a:r>
              <a:rPr lang="it-IT" sz="2000" dirty="0" smtClean="0"/>
              <a:t>, BRAND, MODEL, SOCKET, FREQUENZA_GHZ , CORES, TDP, PRICE);</a:t>
            </a:r>
            <a:endParaRPr lang="it-IT" sz="2000" dirty="0"/>
          </a:p>
          <a:p>
            <a:r>
              <a:rPr lang="it-IT" sz="2400" dirty="0" smtClean="0"/>
              <a:t>RAM</a:t>
            </a:r>
            <a:r>
              <a:rPr lang="it-IT" sz="2000" dirty="0" smtClean="0"/>
              <a:t> </a:t>
            </a:r>
            <a:r>
              <a:rPr lang="it-IT" sz="2000" dirty="0"/>
              <a:t>(</a:t>
            </a:r>
            <a:r>
              <a:rPr lang="it-IT" sz="2000" b="1" dirty="0"/>
              <a:t>COD</a:t>
            </a:r>
            <a:r>
              <a:rPr lang="it-IT" sz="2000" dirty="0"/>
              <a:t>, </a:t>
            </a:r>
            <a:r>
              <a:rPr lang="it-IT" sz="2000" dirty="0" smtClean="0"/>
              <a:t>BRAND</a:t>
            </a:r>
            <a:r>
              <a:rPr lang="it-IT" sz="2000" dirty="0"/>
              <a:t>, </a:t>
            </a:r>
            <a:r>
              <a:rPr lang="it-IT" sz="2000" dirty="0" smtClean="0"/>
              <a:t>MODEL, </a:t>
            </a:r>
            <a:r>
              <a:rPr lang="en-US" sz="2000" dirty="0" smtClean="0"/>
              <a:t>RAM_TYPE, SPEED , TDP, NUMBER_OF_MODULES, SIZE_OF_MODULES, SIZE, PRICE );</a:t>
            </a:r>
          </a:p>
          <a:p>
            <a:r>
              <a:rPr lang="it-IT" sz="2200" dirty="0" smtClean="0"/>
              <a:t>GRAPHICS_CARD </a:t>
            </a:r>
            <a:r>
              <a:rPr lang="it-IT" sz="2000" dirty="0" smtClean="0"/>
              <a:t>(</a:t>
            </a:r>
            <a:r>
              <a:rPr lang="it-IT" sz="2000" b="1" dirty="0" smtClean="0"/>
              <a:t>COD</a:t>
            </a:r>
            <a:r>
              <a:rPr lang="it-IT" sz="2000" dirty="0" smtClean="0"/>
              <a:t>, BRAND, MODEL,SERIES, CHIPSET, MEMORY, CORE_CLOCK, TDP, LENGHT, PRICE);</a:t>
            </a:r>
          </a:p>
          <a:p>
            <a:r>
              <a:rPr lang="it-IT" sz="2200" dirty="0" smtClean="0"/>
              <a:t>HDRIVE</a:t>
            </a:r>
            <a:r>
              <a:rPr lang="it-IT" sz="2000" dirty="0" smtClean="0"/>
              <a:t> (</a:t>
            </a:r>
            <a:r>
              <a:rPr lang="it-IT" sz="2000" b="1" dirty="0" smtClean="0"/>
              <a:t>COD</a:t>
            </a:r>
            <a:r>
              <a:rPr lang="it-IT" sz="2000" dirty="0" smtClean="0"/>
              <a:t>, BRAND, MODEL, SERIES, FORM, TYPE, SIZE, TDP, CACHE, PRICE);</a:t>
            </a:r>
          </a:p>
          <a:p>
            <a:r>
              <a:rPr lang="it-IT" sz="2200" dirty="0" smtClean="0"/>
              <a:t>POWER_SUPPLY</a:t>
            </a:r>
            <a:r>
              <a:rPr lang="it-IT" sz="2400" dirty="0" smtClean="0"/>
              <a:t> </a:t>
            </a:r>
            <a:r>
              <a:rPr lang="it-IT" sz="2000" dirty="0" smtClean="0"/>
              <a:t>( </a:t>
            </a:r>
            <a:r>
              <a:rPr lang="it-IT" sz="2000" b="1" dirty="0" smtClean="0"/>
              <a:t>COD</a:t>
            </a:r>
            <a:r>
              <a:rPr lang="it-IT" sz="2000" dirty="0" smtClean="0"/>
              <a:t>, BRAND, MODEL, SERIES, FORM, EFFICIENCY,  TDP,  MODULAR , PRICE);</a:t>
            </a:r>
          </a:p>
          <a:p>
            <a:r>
              <a:rPr lang="it-IT" sz="2200" dirty="0" smtClean="0"/>
              <a:t>PCCASE</a:t>
            </a:r>
            <a:r>
              <a:rPr lang="it-IT" sz="2000" dirty="0" smtClean="0"/>
              <a:t> (</a:t>
            </a:r>
            <a:r>
              <a:rPr lang="it-IT" sz="2000" b="1" dirty="0" smtClean="0"/>
              <a:t>COD</a:t>
            </a:r>
            <a:r>
              <a:rPr lang="it-IT" sz="2000" dirty="0" smtClean="0"/>
              <a:t>, BRAND, MODEL, TYPE, COLOR, MOTHERBOARD_COMPATIBILI, MAX_HDRIVE_LENGHT, PRICE);</a:t>
            </a:r>
          </a:p>
          <a:p>
            <a:r>
              <a:rPr lang="it-IT" sz="2000" dirty="0" smtClean="0"/>
              <a:t>PURCHASES </a:t>
            </a:r>
            <a:r>
              <a:rPr lang="it-IT" sz="2000" i="1" dirty="0" smtClean="0"/>
              <a:t>( </a:t>
            </a:r>
            <a:r>
              <a:rPr lang="it-IT" sz="2000" b="1" dirty="0" smtClean="0"/>
              <a:t>COD</a:t>
            </a:r>
            <a:r>
              <a:rPr lang="it-IT" sz="2000" i="1" dirty="0" smtClean="0"/>
              <a:t>, MCOD, CPUCOD, RCOD, GCOD, HCOD, PCOD, CSCOD);</a:t>
            </a:r>
          </a:p>
          <a:p>
            <a:r>
              <a:rPr lang="it-IT" sz="2000" dirty="0"/>
              <a:t>CUSTOMERLOGIN ( </a:t>
            </a:r>
            <a:r>
              <a:rPr lang="it-IT" sz="2000" b="1" dirty="0"/>
              <a:t>USER, PASS</a:t>
            </a:r>
            <a:r>
              <a:rPr lang="it-IT" sz="2000" dirty="0"/>
              <a:t>, EMAIL, ADDRESS, USERSAVE</a:t>
            </a:r>
            <a:r>
              <a:rPr lang="it-IT" sz="2000" i="1" dirty="0"/>
              <a:t>);</a:t>
            </a:r>
          </a:p>
          <a:p>
            <a:r>
              <a:rPr lang="it-IT" sz="2000" dirty="0" smtClean="0"/>
              <a:t>ADMINLOGIN ( </a:t>
            </a:r>
            <a:r>
              <a:rPr lang="it-IT" sz="2000" b="1" dirty="0" smtClean="0"/>
              <a:t>USERNAME, PASS</a:t>
            </a:r>
            <a:r>
              <a:rPr lang="it-IT" sz="2000" dirty="0" smtClean="0"/>
              <a:t>) </a:t>
            </a:r>
            <a:endParaRPr lang="it-IT" sz="2000" dirty="0" smtClean="0"/>
          </a:p>
          <a:p>
            <a:r>
              <a:rPr lang="it-IT" sz="2000" dirty="0" smtClean="0"/>
              <a:t>SAVES </a:t>
            </a:r>
            <a:r>
              <a:rPr lang="it-IT" sz="2000" dirty="0" smtClean="0"/>
              <a:t>(</a:t>
            </a:r>
            <a:r>
              <a:rPr lang="it-IT" sz="2000" i="1" dirty="0" smtClean="0"/>
              <a:t>SAVECOD, PURCOD</a:t>
            </a:r>
            <a:r>
              <a:rPr lang="it-IT" sz="2000" dirty="0" smtClean="0"/>
              <a:t>)</a:t>
            </a:r>
          </a:p>
          <a:p>
            <a:pPr marL="0" indent="0">
              <a:buNone/>
            </a:pPr>
            <a:r>
              <a:rPr lang="it-IT" sz="2000" dirty="0" smtClean="0"/>
              <a:t>Troviamo le chiavi primarie in grassetto e le chiavi esterne in </a:t>
            </a:r>
            <a:r>
              <a:rPr lang="it-IT" sz="2000" dirty="0" smtClean="0"/>
              <a:t>corsivo. SAVECOD è chiave esterna di </a:t>
            </a:r>
            <a:r>
              <a:rPr lang="it-IT" sz="2000" dirty="0" err="1" smtClean="0"/>
              <a:t>CustomerLogin</a:t>
            </a:r>
            <a:r>
              <a:rPr lang="it-IT" sz="2000" dirty="0" smtClean="0"/>
              <a:t>, PURCOD è chiave esterna di PURCHASES</a:t>
            </a:r>
            <a:endParaRPr lang="it-IT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2953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1886" y="457200"/>
            <a:ext cx="115606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3600" dirty="0" smtClean="0">
                <a:latin typeface="Bell MT" panose="02020503060305020303" pitchFamily="18" charset="0"/>
              </a:rPr>
              <a:t>Database relazionale, realizzato tramite </a:t>
            </a:r>
            <a:r>
              <a:rPr lang="it-IT" sz="3600" dirty="0" err="1" smtClean="0">
                <a:latin typeface="Bell MT" panose="02020503060305020303" pitchFamily="18" charset="0"/>
              </a:rPr>
              <a:t>MySql</a:t>
            </a:r>
            <a:r>
              <a:rPr lang="it-IT" sz="3600" dirty="0" smtClean="0">
                <a:latin typeface="Bell MT" panose="02020503060305020303" pitchFamily="18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3600" dirty="0" smtClean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3600" dirty="0" smtClean="0">
                <a:latin typeface="Bell MT" panose="02020503060305020303" pitchFamily="18" charset="0"/>
              </a:rPr>
              <a:t>Creazione di tabelle contenenti attributi specifici, in particolare il prezzo di ogni componente;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3600" dirty="0" smtClean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3600" dirty="0" smtClean="0">
                <a:latin typeface="Bell MT" panose="02020503060305020303" pitchFamily="18" charset="0"/>
              </a:rPr>
              <a:t>Query di compatibilità fra gli attributi delle tabelle utilizzate in Java per il filtraggio delle componenti;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3600" dirty="0" smtClean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3600" dirty="0" smtClean="0">
                <a:latin typeface="Bell MT" panose="02020503060305020303" pitchFamily="18" charset="0"/>
              </a:rPr>
              <a:t>Per la connessione allo strato del modello è utilizzato il driver JDBC.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762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29" y="403412"/>
            <a:ext cx="7732060" cy="61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2857"/>
          </a:xfrm>
          <a:noFill/>
        </p:spPr>
        <p:txBody>
          <a:bodyPr>
            <a:normAutofit fontScale="90000"/>
          </a:bodyPr>
          <a:lstStyle/>
          <a:p>
            <a:r>
              <a:rPr lang="it-IT" sz="8000" dirty="0" smtClean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</a:rPr>
              <a:t>Gestione Login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239769"/>
            <a:ext cx="1219200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3200" dirty="0" smtClean="0">
                <a:latin typeface="Bell MT" panose="02020503060305020303" pitchFamily="18" charset="0"/>
              </a:rPr>
              <a:t>Utilizzo dell’oggetto implicito Session per identificare il </a:t>
            </a:r>
            <a:r>
              <a:rPr lang="it-IT" sz="3200" dirty="0" err="1" smtClean="0">
                <a:latin typeface="Bell MT" panose="02020503060305020303" pitchFamily="18" charset="0"/>
              </a:rPr>
              <a:t>customer</a:t>
            </a:r>
            <a:r>
              <a:rPr lang="it-IT" sz="3200" dirty="0" smtClean="0">
                <a:latin typeface="Bell MT" panose="02020503060305020303" pitchFamily="18" charset="0"/>
              </a:rPr>
              <a:t> che ha effettuato la login durante tutta la navigazione tra le pagine</a:t>
            </a:r>
            <a:r>
              <a:rPr lang="it-IT" sz="3200" dirty="0" smtClean="0">
                <a:latin typeface="Bell MT" panose="02020503060305020303" pitchFamily="18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it-IT" sz="3200" dirty="0" smtClean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3200" dirty="0" smtClean="0">
                <a:latin typeface="Bell MT" panose="02020503060305020303" pitchFamily="18" charset="0"/>
              </a:rPr>
              <a:t>Il metodo </a:t>
            </a:r>
            <a:r>
              <a:rPr lang="it-IT" sz="3200" dirty="0" err="1" smtClean="0">
                <a:latin typeface="Bell MT" panose="02020503060305020303" pitchFamily="18" charset="0"/>
              </a:rPr>
              <a:t>setAttribute</a:t>
            </a:r>
            <a:r>
              <a:rPr lang="it-IT" sz="3200" dirty="0" smtClean="0">
                <a:latin typeface="Bell MT" panose="02020503060305020303" pitchFamily="18" charset="0"/>
              </a:rPr>
              <a:t> consente di impostare un oggetto java come attributo di una sessione, assegnandoli </a:t>
            </a:r>
            <a:r>
              <a:rPr lang="it-IT" sz="3200" dirty="0">
                <a:latin typeface="Bell MT" panose="02020503060305020303" pitchFamily="18" charset="0"/>
              </a:rPr>
              <a:t>un nome : </a:t>
            </a:r>
            <a:r>
              <a:rPr lang="it-IT" sz="3200" dirty="0" err="1">
                <a:latin typeface="Bell MT" panose="02020503060305020303" pitchFamily="18" charset="0"/>
              </a:rPr>
              <a:t>session.setAttribute</a:t>
            </a:r>
            <a:r>
              <a:rPr lang="it-IT" sz="3200" dirty="0">
                <a:latin typeface="Bell MT" panose="02020503060305020303" pitchFamily="18" charset="0"/>
              </a:rPr>
              <a:t>("</a:t>
            </a:r>
            <a:r>
              <a:rPr lang="it-IT" sz="3200" dirty="0" err="1">
                <a:latin typeface="Bell MT" panose="02020503060305020303" pitchFamily="18" charset="0"/>
              </a:rPr>
              <a:t>userid</a:t>
            </a:r>
            <a:r>
              <a:rPr lang="it-IT" sz="3200" dirty="0">
                <a:latin typeface="Bell MT" panose="02020503060305020303" pitchFamily="18" charset="0"/>
              </a:rPr>
              <a:t>", </a:t>
            </a:r>
            <a:r>
              <a:rPr lang="it-IT" sz="3200" dirty="0" err="1">
                <a:latin typeface="Bell MT" panose="02020503060305020303" pitchFamily="18" charset="0"/>
              </a:rPr>
              <a:t>userid</a:t>
            </a:r>
            <a:r>
              <a:rPr lang="it-IT" sz="3200" dirty="0" smtClean="0">
                <a:latin typeface="Bell MT" panose="02020503060305020303" pitchFamily="18" charset="0"/>
              </a:rPr>
              <a:t>);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it-IT" sz="3200" dirty="0" smtClean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3200" dirty="0" smtClean="0">
                <a:latin typeface="Bell MT" panose="02020503060305020303" pitchFamily="18" charset="0"/>
              </a:rPr>
              <a:t>Il metodo </a:t>
            </a:r>
            <a:r>
              <a:rPr lang="it-IT" sz="3200" dirty="0" err="1" smtClean="0">
                <a:latin typeface="Bell MT" panose="02020503060305020303" pitchFamily="18" charset="0"/>
              </a:rPr>
              <a:t>getAttribute</a:t>
            </a:r>
            <a:r>
              <a:rPr lang="it-IT" sz="3200" dirty="0" smtClean="0">
                <a:latin typeface="Bell MT" panose="02020503060305020303" pitchFamily="18" charset="0"/>
              </a:rPr>
              <a:t> permette di ricavare il valore di un attributo fornendo in input il nome </a:t>
            </a:r>
            <a:r>
              <a:rPr lang="it-IT" sz="3200" dirty="0">
                <a:latin typeface="Bell MT" panose="02020503060305020303" pitchFamily="18" charset="0"/>
              </a:rPr>
              <a:t>dell’attributo stesso : </a:t>
            </a:r>
            <a:r>
              <a:rPr lang="it-IT" sz="3200" dirty="0" err="1" smtClean="0">
                <a:latin typeface="Bell MT" panose="02020503060305020303" pitchFamily="18" charset="0"/>
              </a:rPr>
              <a:t>session.getAttribute</a:t>
            </a:r>
            <a:r>
              <a:rPr lang="it-IT" sz="3200" dirty="0">
                <a:latin typeface="Bell MT" panose="02020503060305020303" pitchFamily="18" charset="0"/>
              </a:rPr>
              <a:t>("</a:t>
            </a:r>
            <a:r>
              <a:rPr lang="it-IT" sz="3200" dirty="0" err="1">
                <a:latin typeface="Bell MT" panose="02020503060305020303" pitchFamily="18" charset="0"/>
              </a:rPr>
              <a:t>userid</a:t>
            </a:r>
            <a:r>
              <a:rPr lang="it-IT" sz="3200" dirty="0" smtClean="0">
                <a:latin typeface="Bell MT" panose="02020503060305020303" pitchFamily="18" charset="0"/>
              </a:rPr>
              <a:t>").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sz="2800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28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" y="1"/>
            <a:ext cx="12192000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400" b="1" dirty="0" smtClean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</a:rPr>
              <a:t>REQUISITI FUNZIONALI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Un customer ha la possibilità di creare una propria configurazione di computer assemblati, combinando le varie componenti compatibili;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Il customer ha la possibilità grazie alla propria login, </a:t>
            </a:r>
            <a:r>
              <a:rPr lang="it-IT" dirty="0" smtClean="0">
                <a:latin typeface="Bell MT" panose="02020503060305020303" pitchFamily="18" charset="0"/>
              </a:rPr>
              <a:t>di </a:t>
            </a:r>
            <a:r>
              <a:rPr lang="it-IT" dirty="0" smtClean="0">
                <a:latin typeface="Bell MT" panose="02020503060305020303" pitchFamily="18" charset="0"/>
              </a:rPr>
              <a:t>salvare la propria </a:t>
            </a:r>
            <a:r>
              <a:rPr lang="it-IT" dirty="0" smtClean="0">
                <a:latin typeface="Bell MT" panose="02020503060305020303" pitchFamily="18" charset="0"/>
              </a:rPr>
              <a:t>configurazione. </a:t>
            </a:r>
            <a:r>
              <a:rPr lang="it-IT" dirty="0" smtClean="0">
                <a:latin typeface="Bell MT" panose="02020503060305020303" pitchFamily="18" charset="0"/>
              </a:rPr>
              <a:t>Allo stesso modo, terminate le sue operazioni, può effettuare il logout</a:t>
            </a:r>
            <a:r>
              <a:rPr lang="it-IT" dirty="0">
                <a:latin typeface="Bell MT" panose="02020503060305020303" pitchFamily="18" charset="0"/>
              </a:rPr>
              <a:t>;</a:t>
            </a:r>
            <a:endParaRPr lang="it-IT" dirty="0" smtClean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Per poter effettuare la login ( che può avvenire sia all’inizio che durante la configurazione), il customer deve prima provvedere alla registrazione;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Il customer può effettuare la sua configurazione scegliendo di utilizzare i vincoli di compatibilità gestiti dal sistema o </a:t>
            </a:r>
            <a:r>
              <a:rPr lang="it-IT" dirty="0" smtClean="0">
                <a:latin typeface="Bell MT" panose="02020503060305020303" pitchFamily="18" charset="0"/>
              </a:rPr>
              <a:t>meno; </a:t>
            </a:r>
            <a:endParaRPr lang="it-IT" dirty="0" smtClean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Tramite l’interfaccia per la definizione dei vincoli, il sistema è in grado di fornire al customer due modalità di scelta:   </a:t>
            </a:r>
            <a:r>
              <a:rPr lang="it-IT" dirty="0" smtClean="0">
                <a:latin typeface="Bell MT" panose="02020503060305020303" pitchFamily="18" charset="0"/>
              </a:rPr>
              <a:t> </a:t>
            </a:r>
            <a:endParaRPr lang="it-IT" dirty="0" smtClean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>
                <a:latin typeface="Bell MT" panose="02020503060305020303" pitchFamily="18" charset="0"/>
              </a:rPr>
              <a:t>  Attraverso </a:t>
            </a:r>
            <a:r>
              <a:rPr lang="it-IT" dirty="0" smtClean="0">
                <a:latin typeface="Bell MT" panose="02020503060305020303" pitchFamily="18" charset="0"/>
              </a:rPr>
              <a:t>la compatibilità offerta direttamente dal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>
                <a:latin typeface="Bell MT" panose="02020503060305020303" pitchFamily="18" charset="0"/>
              </a:rPr>
              <a:t>Senza vincoli di compatibilità tra le varie componenti                    </a:t>
            </a:r>
          </a:p>
          <a:p>
            <a:pPr marL="514350" indent="-514350" algn="ctr">
              <a:buFont typeface="+mj-lt"/>
              <a:buAutoNum type="arabicPeriod"/>
            </a:pP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951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38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4128" y="470646"/>
            <a:ext cx="12097871" cy="6387353"/>
          </a:xfrm>
        </p:spPr>
        <p:txBody>
          <a:bodyPr/>
          <a:lstStyle/>
          <a:p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3200" dirty="0" smtClean="0">
                <a:latin typeface="Bell MT" panose="02020503060305020303" pitchFamily="18" charset="0"/>
              </a:rPr>
              <a:t> L’amministratore </a:t>
            </a:r>
            <a:r>
              <a:rPr lang="it-IT" sz="3200" dirty="0" smtClean="0">
                <a:latin typeface="Bell MT" panose="02020503060305020303" pitchFamily="18" charset="0"/>
              </a:rPr>
              <a:t>ha la possibilità di aggiungere o rimuovere le componenti effettuando la login nell’interfaccia della gestione dell’archivio delle </a:t>
            </a:r>
            <a:r>
              <a:rPr lang="it-IT" sz="3200" dirty="0" smtClean="0">
                <a:latin typeface="Bell MT" panose="02020503060305020303" pitchFamily="18" charset="0"/>
              </a:rPr>
              <a:t>componenti</a:t>
            </a:r>
            <a:r>
              <a:rPr lang="it-IT" sz="3200" dirty="0" smtClean="0">
                <a:latin typeface="Bell MT" panose="02020503060305020303" pitchFamily="18" charset="0"/>
              </a:rPr>
              <a:t>;</a:t>
            </a:r>
            <a:endParaRPr lang="it-IT" sz="3200" dirty="0" smtClean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3200" dirty="0" smtClean="0">
                <a:latin typeface="Bell MT" panose="02020503060305020303" pitchFamily="18" charset="0"/>
              </a:rPr>
              <a:t> L’amministratore</a:t>
            </a:r>
            <a:r>
              <a:rPr lang="it-IT" sz="3200" dirty="0" smtClean="0">
                <a:latin typeface="Bell MT" panose="02020503060305020303" pitchFamily="18" charset="0"/>
              </a:rPr>
              <a:t>, tramite un’interfaccia apposita (</a:t>
            </a:r>
            <a:r>
              <a:rPr lang="it-IT" sz="3200" dirty="0" err="1" smtClean="0">
                <a:latin typeface="Bell MT" panose="02020503060305020303" pitchFamily="18" charset="0"/>
              </a:rPr>
              <a:t>Admin</a:t>
            </a:r>
            <a:r>
              <a:rPr lang="it-IT" sz="3200" dirty="0" smtClean="0">
                <a:latin typeface="Bell MT" panose="02020503060305020303" pitchFamily="18" charset="0"/>
              </a:rPr>
              <a:t> </a:t>
            </a:r>
            <a:r>
              <a:rPr lang="it-IT" sz="3200" dirty="0" err="1" smtClean="0">
                <a:latin typeface="Bell MT" panose="02020503060305020303" pitchFamily="18" charset="0"/>
              </a:rPr>
              <a:t>Settings</a:t>
            </a:r>
            <a:r>
              <a:rPr lang="it-IT" sz="3200" dirty="0" smtClean="0">
                <a:latin typeface="Bell MT" panose="02020503060305020303" pitchFamily="18" charset="0"/>
              </a:rPr>
              <a:t>), ha la possibilità di gestire la presenza o meno dei vincoli prefissati e eventualmente, di creare un nuovo </a:t>
            </a:r>
            <a:r>
              <a:rPr lang="it-IT" sz="3200" dirty="0" err="1" smtClean="0">
                <a:latin typeface="Bell MT" panose="02020503060305020303" pitchFamily="18" charset="0"/>
              </a:rPr>
              <a:t>Admin</a:t>
            </a:r>
            <a:r>
              <a:rPr lang="it-IT" sz="3200" dirty="0" smtClean="0">
                <a:latin typeface="Bell MT" panose="02020503060305020303" pitchFamily="18" charset="0"/>
              </a:rPr>
              <a:t> </a:t>
            </a:r>
            <a:r>
              <a:rPr lang="it-IT" sz="3200" dirty="0" smtClean="0">
                <a:latin typeface="Bell MT" panose="02020503060305020303" pitchFamily="18" charset="0"/>
              </a:rPr>
              <a:t>Account</a:t>
            </a:r>
            <a:r>
              <a:rPr lang="it-IT" sz="3200" dirty="0" smtClean="0">
                <a:latin typeface="Bell MT" panose="02020503060305020303" pitchFamily="18" charset="0"/>
              </a:rPr>
              <a:t>;</a:t>
            </a:r>
            <a:endParaRPr lang="it-IT" sz="3200" dirty="0" smtClean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3200" dirty="0" smtClean="0">
                <a:latin typeface="Bell MT" panose="02020503060305020303" pitchFamily="18" charset="0"/>
              </a:rPr>
              <a:t> Portate </a:t>
            </a:r>
            <a:r>
              <a:rPr lang="it-IT" sz="3200" dirty="0" smtClean="0">
                <a:latin typeface="Bell MT" panose="02020503060305020303" pitchFamily="18" charset="0"/>
              </a:rPr>
              <a:t>a termine le proprie operazioni, l’amministratore ha la possibilità di effettuare il logout. </a:t>
            </a:r>
            <a:endParaRPr lang="it-IT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it-IT" sz="4400" dirty="0" smtClean="0">
                <a:ln w="15875">
                  <a:solidFill>
                    <a:srgbClr val="0070C0"/>
                  </a:solidFill>
                </a:ln>
                <a:solidFill>
                  <a:schemeClr val="bg1"/>
                </a:solidFill>
              </a:rPr>
              <a:t>REQUISITI NON FUNZIONALI</a:t>
            </a:r>
          </a:p>
          <a:p>
            <a:endParaRPr lang="it-IT" dirty="0" smtClean="0"/>
          </a:p>
          <a:p>
            <a:pPr marL="0" indent="0">
              <a:buNone/>
            </a:pPr>
            <a:r>
              <a:rPr lang="it-IT" sz="3600" dirty="0" smtClean="0">
                <a:latin typeface="Bell MT" panose="02020503060305020303" pitchFamily="18" charset="0"/>
              </a:rPr>
              <a:t> Presenza </a:t>
            </a:r>
            <a:r>
              <a:rPr lang="it-IT" sz="3600" dirty="0">
                <a:latin typeface="Bell MT" panose="02020503060305020303" pitchFamily="18" charset="0"/>
              </a:rPr>
              <a:t>di un'interfaccia intuitiva da usare che gestisce la compatibilità tra le componenti per i </a:t>
            </a:r>
            <a:r>
              <a:rPr lang="it-IT" sz="3600" dirty="0" err="1">
                <a:latin typeface="Bell MT" panose="02020503060305020303" pitchFamily="18" charset="0"/>
              </a:rPr>
              <a:t>customer</a:t>
            </a:r>
            <a:r>
              <a:rPr lang="it-IT" sz="3600" dirty="0" smtClean="0">
                <a:latin typeface="Bell MT" panose="02020503060305020303" pitchFamily="18" charset="0"/>
              </a:rPr>
              <a:t>;</a:t>
            </a:r>
          </a:p>
          <a:p>
            <a:pPr marL="0" indent="0">
              <a:buNone/>
            </a:pPr>
            <a:endParaRPr lang="it-IT" sz="36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3600" dirty="0" smtClean="0">
                <a:latin typeface="Bell MT" panose="02020503060305020303" pitchFamily="18" charset="0"/>
              </a:rPr>
              <a:t> Presenza </a:t>
            </a:r>
            <a:r>
              <a:rPr lang="it-IT" sz="3600" dirty="0">
                <a:latin typeface="Bell MT" panose="02020503060305020303" pitchFamily="18" charset="0"/>
              </a:rPr>
              <a:t>di una base di dati per la gestione dei dati</a:t>
            </a:r>
            <a:r>
              <a:rPr lang="it-IT" sz="3600" dirty="0" smtClean="0">
                <a:latin typeface="Bell MT" panose="02020503060305020303" pitchFamily="18" charset="0"/>
              </a:rPr>
              <a:t>;</a:t>
            </a:r>
          </a:p>
          <a:p>
            <a:pPr marL="0" indent="0">
              <a:buNone/>
            </a:pPr>
            <a:endParaRPr lang="it-IT" sz="36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3600" dirty="0" smtClean="0">
                <a:latin typeface="Bell MT" panose="02020503060305020303" pitchFamily="18" charset="0"/>
              </a:rPr>
              <a:t> Presenza di un'interfaccia </a:t>
            </a:r>
            <a:r>
              <a:rPr lang="it-IT" sz="3600" dirty="0" err="1" smtClean="0">
                <a:latin typeface="Bell MT" panose="02020503060305020303" pitchFamily="18" charset="0"/>
              </a:rPr>
              <a:t>Admin</a:t>
            </a:r>
            <a:r>
              <a:rPr lang="it-IT" sz="3600" dirty="0" smtClean="0">
                <a:latin typeface="Bell MT" panose="02020503060305020303" pitchFamily="18" charset="0"/>
              </a:rPr>
              <a:t> che permette la gestione dei vincoli e l'aggiornamento dei dati presenti nel database;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it-IT" sz="5400" dirty="0" smtClean="0">
                <a:ln w="19050">
                  <a:solidFill>
                    <a:srgbClr val="0070C0"/>
                  </a:solidFill>
                </a:ln>
                <a:solidFill>
                  <a:schemeClr val="bg1"/>
                </a:solidFill>
              </a:rPr>
              <a:t>REQUISITI DI </a:t>
            </a:r>
            <a:r>
              <a:rPr lang="it-IT" sz="5400" dirty="0" smtClean="0">
                <a:ln w="19050">
                  <a:solidFill>
                    <a:srgbClr val="0070C0"/>
                  </a:solidFill>
                </a:ln>
                <a:solidFill>
                  <a:schemeClr val="bg1"/>
                </a:solidFill>
              </a:rPr>
              <a:t>DOMINIO</a:t>
            </a:r>
          </a:p>
          <a:p>
            <a:pPr marL="0" indent="0">
              <a:buNone/>
            </a:pPr>
            <a:endParaRPr lang="it-IT" sz="2400" dirty="0" smtClean="0">
              <a:ln w="19050">
                <a:solidFill>
                  <a:srgbClr val="0070C0"/>
                </a:solidFill>
              </a:ln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Un customer può effettuare più configurazioni;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 Non possono coesistere due </a:t>
            </a:r>
            <a:r>
              <a:rPr lang="it-IT" dirty="0" err="1" smtClean="0">
                <a:latin typeface="Bell MT" panose="02020503060305020303" pitchFamily="18" charset="0"/>
              </a:rPr>
              <a:t>customers</a:t>
            </a:r>
            <a:r>
              <a:rPr lang="it-IT" dirty="0" smtClean="0">
                <a:latin typeface="Bell MT" panose="02020503060305020303" pitchFamily="18" charset="0"/>
              </a:rPr>
              <a:t> con il medesimo username;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Un customer può salvare la sua configurazione solo effettuando la login;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Il customer può combinare le componenti che desidera, scegliendone solo una tra quelle compatibili offerte dal sistema;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>
                <a:latin typeface="Bell MT" panose="02020503060305020303" pitchFamily="18" charset="0"/>
              </a:rPr>
              <a:t>Non possono coesistere due </a:t>
            </a:r>
            <a:r>
              <a:rPr lang="it-IT" dirty="0" smtClean="0">
                <a:latin typeface="Bell MT" panose="02020503060305020303" pitchFamily="18" charset="0"/>
              </a:rPr>
              <a:t>amministratori </a:t>
            </a:r>
            <a:r>
              <a:rPr lang="it-IT" dirty="0">
                <a:latin typeface="Bell MT" panose="02020503060305020303" pitchFamily="18" charset="0"/>
              </a:rPr>
              <a:t>con il medesimo username</a:t>
            </a:r>
            <a:r>
              <a:rPr lang="it-IT" dirty="0" smtClean="0">
                <a:latin typeface="Bell MT" panose="02020503060305020303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 smtClean="0">
                <a:latin typeface="Bell MT" panose="02020503060305020303" pitchFamily="18" charset="0"/>
              </a:rPr>
              <a:t> Per aggiungere una componente al database, l’amministratore deve compilare tutti i dati necessari;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-78377" y="0"/>
            <a:ext cx="12192000" cy="6857999"/>
          </a:xfrm>
        </p:spPr>
        <p:txBody>
          <a:bodyPr>
            <a:normAutofit fontScale="55000" lnSpcReduction="20000"/>
          </a:bodyPr>
          <a:lstStyle/>
          <a:p>
            <a:r>
              <a:rPr lang="it-IT" sz="3600" u="sng" dirty="0" smtClean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UC1</a:t>
            </a:r>
            <a:r>
              <a:rPr lang="it-IT" sz="3600" u="sng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: CONFIGURAZIONE DI COMPUTER E SALVATAGGIO.</a:t>
            </a:r>
          </a:p>
          <a:p>
            <a:pPr algn="l"/>
            <a:r>
              <a:rPr lang="it-IT" sz="2700" dirty="0">
                <a:latin typeface="Bell MT" panose="02020503060305020303" pitchFamily="18" charset="0"/>
              </a:rPr>
              <a:t>AMBITO: configurazione di computer assemblati</a:t>
            </a:r>
          </a:p>
          <a:p>
            <a:pPr algn="l"/>
            <a:r>
              <a:rPr lang="it-IT" sz="2700" dirty="0">
                <a:latin typeface="Bell MT" panose="02020503060305020303" pitchFamily="18" charset="0"/>
              </a:rPr>
              <a:t>LIVELLO: obiettivo utente</a:t>
            </a:r>
          </a:p>
          <a:p>
            <a:pPr algn="l"/>
            <a:r>
              <a:rPr lang="it-IT" sz="2700" dirty="0">
                <a:latin typeface="Bell MT" panose="02020503060305020303" pitchFamily="18" charset="0"/>
              </a:rPr>
              <a:t>PRECONDIZIONE: interazione del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con il sistema</a:t>
            </a:r>
          </a:p>
          <a:p>
            <a:pPr algn="l"/>
            <a:r>
              <a:rPr lang="it-IT" sz="2700" dirty="0">
                <a:latin typeface="Bell MT" panose="02020503060305020303" pitchFamily="18" charset="0"/>
              </a:rPr>
              <a:t>STAKEHOLDER: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che desidera assemblare un computer, salvare la configurazione e procedere al </a:t>
            </a:r>
            <a:r>
              <a:rPr lang="it-IT" sz="2700" dirty="0" err="1">
                <a:latin typeface="Bell MT" panose="02020503060305020303" pitchFamily="18" charset="0"/>
              </a:rPr>
              <a:t>logout</a:t>
            </a:r>
            <a:endParaRPr lang="it-IT" sz="2700" dirty="0">
              <a:latin typeface="Bell MT" panose="02020503060305020303" pitchFamily="18" charset="0"/>
            </a:endParaRPr>
          </a:p>
          <a:p>
            <a:pPr algn="l"/>
            <a:r>
              <a:rPr lang="it-IT" sz="2700" dirty="0">
                <a:latin typeface="Bell MT" panose="02020503060305020303" pitchFamily="18" charset="0"/>
              </a:rPr>
              <a:t>GARANZIA DI SUCCESSO: configurazione salvata nella propria </a:t>
            </a:r>
            <a:r>
              <a:rPr lang="it-IT" sz="2700" dirty="0" err="1" smtClean="0">
                <a:latin typeface="Bell MT" panose="02020503060305020303" pitchFamily="18" charset="0"/>
              </a:rPr>
              <a:t>UserManagement</a:t>
            </a:r>
            <a:endParaRPr lang="it-IT" sz="2700" dirty="0">
              <a:latin typeface="Bell MT" panose="02020503060305020303" pitchFamily="18" charset="0"/>
            </a:endParaRPr>
          </a:p>
          <a:p>
            <a:pPr algn="l"/>
            <a:r>
              <a:rPr lang="it-IT" sz="2900" b="1" dirty="0">
                <a:latin typeface="Bell MT" panose="02020503060305020303" pitchFamily="18" charset="0"/>
              </a:rPr>
              <a:t>Scenario principale: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effettua la login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sceglie le componenti per l'assemblaggio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sistema presenta il totale calcolato e la configurazione scelta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salva la sua configurazione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effettua il </a:t>
            </a:r>
            <a:r>
              <a:rPr lang="it-IT" sz="2700" dirty="0" err="1">
                <a:latin typeface="Bell MT" panose="02020503060305020303" pitchFamily="18" charset="0"/>
              </a:rPr>
              <a:t>logout</a:t>
            </a:r>
            <a:endParaRPr lang="it-IT" sz="2700" dirty="0">
              <a:latin typeface="Bell MT" panose="02020503060305020303" pitchFamily="18" charset="0"/>
            </a:endParaRPr>
          </a:p>
          <a:p>
            <a:pPr algn="l"/>
            <a:r>
              <a:rPr lang="it-IT" sz="2900" b="1" dirty="0">
                <a:latin typeface="Bell MT" panose="02020503060305020303" pitchFamily="18" charset="0"/>
              </a:rPr>
              <a:t>Scenari alternativi: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it-IT" sz="2500" dirty="0">
                <a:latin typeface="Bell MT" panose="02020503060305020303" pitchFamily="18" charset="0"/>
              </a:rPr>
              <a:t>CUSTOMER NON REGISTRATO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effettua il </a:t>
            </a:r>
            <a:r>
              <a:rPr lang="it-IT" sz="2700" dirty="0" err="1">
                <a:latin typeface="Bell MT" panose="02020503060305020303" pitchFamily="18" charset="0"/>
              </a:rPr>
              <a:t>sign</a:t>
            </a:r>
            <a:r>
              <a:rPr lang="it-IT" sz="2700" dirty="0">
                <a:latin typeface="Bell MT" panose="02020503060305020303" pitchFamily="18" charset="0"/>
              </a:rPr>
              <a:t> up del sistema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effettua la login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procede con i passi 2,3,4,5 dello scenario principale.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it-IT" sz="2500" dirty="0">
                <a:latin typeface="Bell MT" panose="02020503060305020303" pitchFamily="18" charset="0"/>
              </a:rPr>
              <a:t>IL CUSTOMER EFFETTUA LA LOGIN DOPO AVER SCELTO LE COMPONENTI: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sceglie le componenti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Salva la configurazione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sistema lo avvisa che deve effettuare prima la login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</a:t>
            </a:r>
            <a:r>
              <a:rPr lang="it-IT" sz="2700" dirty="0" err="1">
                <a:latin typeface="Bell MT" panose="02020503060305020303" pitchFamily="18" charset="0"/>
              </a:rPr>
              <a:t>customer</a:t>
            </a:r>
            <a:r>
              <a:rPr lang="it-IT" sz="2700" dirty="0">
                <a:latin typeface="Bell MT" panose="02020503060305020303" pitchFamily="18" charset="0"/>
              </a:rPr>
              <a:t> effettua la login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700" dirty="0">
                <a:latin typeface="Bell MT" panose="02020503060305020303" pitchFamily="18" charset="0"/>
              </a:rPr>
              <a:t>Il sistema salva la configurazione ed effettua il </a:t>
            </a:r>
            <a:r>
              <a:rPr lang="it-IT" sz="2700" dirty="0" err="1">
                <a:latin typeface="Bell MT" panose="02020503060305020303" pitchFamily="18" charset="0"/>
              </a:rPr>
              <a:t>logout</a:t>
            </a:r>
            <a:endParaRPr lang="it-IT" sz="2700" dirty="0" smtClean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7918"/>
            <a:ext cx="12192000" cy="671008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UC2: NUOVA CONFIGURAZIONE</a:t>
            </a:r>
            <a:r>
              <a:rPr lang="it-IT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it-IT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2000" dirty="0">
                <a:latin typeface="Bell MT" panose="02020503060305020303" pitchFamily="18" charset="0"/>
              </a:rPr>
              <a:t>AMBITO: configurazione di computer assemblati</a:t>
            </a:r>
          </a:p>
          <a:p>
            <a:pPr marL="0" indent="0">
              <a:buNone/>
            </a:pPr>
            <a:r>
              <a:rPr lang="it-IT" sz="2000" dirty="0">
                <a:latin typeface="Bell MT" panose="02020503060305020303" pitchFamily="18" charset="0"/>
              </a:rPr>
              <a:t>LIVELLO: obiettivo utente</a:t>
            </a:r>
          </a:p>
          <a:p>
            <a:pPr marL="0" indent="0">
              <a:buNone/>
            </a:pPr>
            <a:r>
              <a:rPr lang="it-IT" sz="2000" dirty="0">
                <a:latin typeface="Bell MT" panose="02020503060305020303" pitchFamily="18" charset="0"/>
              </a:rPr>
              <a:t>ATTORE PRIMARIO: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endParaRPr lang="it-IT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2000" dirty="0">
                <a:latin typeface="Bell MT" panose="02020503060305020303" pitchFamily="18" charset="0"/>
              </a:rPr>
              <a:t>STAKEHOLDER: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r>
              <a:rPr lang="it-IT" sz="2000" dirty="0">
                <a:latin typeface="Bell MT" panose="02020503060305020303" pitchFamily="18" charset="0"/>
              </a:rPr>
              <a:t> che desidera assemblare un computer, salvare la configurazione e procedere con un'altra configurazione</a:t>
            </a:r>
          </a:p>
          <a:p>
            <a:pPr marL="0" indent="0">
              <a:buNone/>
            </a:pPr>
            <a:r>
              <a:rPr lang="it-IT" sz="2000" dirty="0">
                <a:latin typeface="Bell MT" panose="02020503060305020303" pitchFamily="18" charset="0"/>
              </a:rPr>
              <a:t>PRECONDIZIONE: interazione del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r>
              <a:rPr lang="it-IT" sz="2000" dirty="0">
                <a:latin typeface="Bell MT" panose="02020503060305020303" pitchFamily="18" charset="0"/>
              </a:rPr>
              <a:t> con il sistema</a:t>
            </a:r>
          </a:p>
          <a:p>
            <a:pPr marL="0" indent="0">
              <a:buNone/>
            </a:pPr>
            <a:r>
              <a:rPr lang="it-IT" sz="2000" dirty="0">
                <a:latin typeface="Bell MT" panose="02020503060305020303" pitchFamily="18" charset="0"/>
              </a:rPr>
              <a:t>GARANZIA DI SUCCESSO: più configurazioni salvate nella propria </a:t>
            </a:r>
            <a:r>
              <a:rPr lang="it-IT" sz="2000" dirty="0" err="1">
                <a:latin typeface="Bell MT" panose="02020503060305020303" pitchFamily="18" charset="0"/>
              </a:rPr>
              <a:t>UserManagement</a:t>
            </a:r>
            <a:endParaRPr lang="it-IT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it-IT" sz="2000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100" b="1" dirty="0">
                <a:latin typeface="Bell MT" panose="02020503060305020303" pitchFamily="18" charset="0"/>
              </a:rPr>
              <a:t>Scenario principale: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ell MT" panose="02020503060305020303" pitchFamily="18" charset="0"/>
              </a:rPr>
              <a:t>il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r>
              <a:rPr lang="it-IT" sz="2000" dirty="0">
                <a:latin typeface="Bell MT" panose="02020503060305020303" pitchFamily="18" charset="0"/>
              </a:rPr>
              <a:t> effettua la login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ell MT" panose="02020503060305020303" pitchFamily="18" charset="0"/>
              </a:rPr>
              <a:t>il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r>
              <a:rPr lang="it-IT" sz="2000" dirty="0">
                <a:latin typeface="Bell MT" panose="02020503060305020303" pitchFamily="18" charset="0"/>
              </a:rPr>
              <a:t> sceglie le componenti per l'assemblaggio;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ell MT" panose="02020503060305020303" pitchFamily="18" charset="0"/>
              </a:rPr>
              <a:t>Il sistema presenta il totale calcolato e la configurazione scelta;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ell MT" panose="02020503060305020303" pitchFamily="18" charset="0"/>
              </a:rPr>
              <a:t>il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r>
              <a:rPr lang="it-IT" sz="2000" dirty="0">
                <a:latin typeface="Bell MT" panose="02020503060305020303" pitchFamily="18" charset="0"/>
              </a:rPr>
              <a:t> salva la sua configurazione;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ell MT" panose="02020503060305020303" pitchFamily="18" charset="0"/>
              </a:rPr>
              <a:t>Il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r>
              <a:rPr lang="it-IT" sz="2000" dirty="0">
                <a:latin typeface="Bell MT" panose="02020503060305020303" pitchFamily="18" charset="0"/>
              </a:rPr>
              <a:t> inizia una nuova configurazione</a:t>
            </a:r>
            <a:r>
              <a:rPr lang="it-IT" sz="2000" dirty="0" smtClean="0">
                <a:latin typeface="Bell MT" panose="02020503060305020303" pitchFamily="18" charset="0"/>
              </a:rPr>
              <a:t>;</a:t>
            </a:r>
          </a:p>
          <a:p>
            <a:pPr marL="0" indent="0">
              <a:buNone/>
            </a:pPr>
            <a:endParaRPr lang="it-IT" sz="2000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100" b="1" dirty="0">
                <a:latin typeface="Bell MT" panose="02020503060305020303" pitchFamily="18" charset="0"/>
              </a:rPr>
              <a:t>Scenario Alternativo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600" dirty="0" smtClean="0">
                <a:latin typeface="Bell MT" panose="02020503060305020303" pitchFamily="18" charset="0"/>
              </a:rPr>
              <a:t>CUSTOMER </a:t>
            </a:r>
            <a:r>
              <a:rPr lang="it-IT" sz="1600" dirty="0">
                <a:latin typeface="Bell MT" panose="02020503060305020303" pitchFamily="18" charset="0"/>
              </a:rPr>
              <a:t>NON REGISTRATO </a:t>
            </a:r>
            <a:r>
              <a:rPr lang="it-IT" sz="1600" dirty="0" smtClean="0">
                <a:latin typeface="Bell MT" panose="02020503060305020303" pitchFamily="18" charset="0"/>
              </a:rPr>
              <a:t>:</a:t>
            </a:r>
            <a:endParaRPr lang="it-IT" sz="1600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latin typeface="Bell MT" panose="02020503060305020303" pitchFamily="18" charset="0"/>
              </a:rPr>
              <a:t>il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r>
              <a:rPr lang="it-IT" sz="2000" dirty="0">
                <a:latin typeface="Bell MT" panose="02020503060305020303" pitchFamily="18" charset="0"/>
              </a:rPr>
              <a:t> effettua il </a:t>
            </a:r>
            <a:r>
              <a:rPr lang="it-IT" sz="2000" dirty="0" err="1">
                <a:latin typeface="Bell MT" panose="02020503060305020303" pitchFamily="18" charset="0"/>
              </a:rPr>
              <a:t>sign</a:t>
            </a:r>
            <a:r>
              <a:rPr lang="it-IT" sz="2000" dirty="0">
                <a:latin typeface="Bell MT" panose="02020503060305020303" pitchFamily="18" charset="0"/>
              </a:rPr>
              <a:t> up dal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latin typeface="Bell MT" panose="02020503060305020303" pitchFamily="18" charset="0"/>
              </a:rPr>
              <a:t>il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r>
              <a:rPr lang="it-IT" sz="2000" dirty="0">
                <a:latin typeface="Bell MT" panose="02020503060305020303" pitchFamily="18" charset="0"/>
              </a:rPr>
              <a:t> effettua la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latin typeface="Bell MT" panose="02020503060305020303" pitchFamily="18" charset="0"/>
              </a:rPr>
              <a:t>il </a:t>
            </a:r>
            <a:r>
              <a:rPr lang="it-IT" sz="2000" dirty="0" err="1">
                <a:latin typeface="Bell MT" panose="02020503060305020303" pitchFamily="18" charset="0"/>
              </a:rPr>
              <a:t>customer</a:t>
            </a:r>
            <a:r>
              <a:rPr lang="it-IT" sz="2000" dirty="0">
                <a:latin typeface="Bell MT" panose="02020503060305020303" pitchFamily="18" charset="0"/>
              </a:rPr>
              <a:t> procede con i passi 2,3,4,5 dello scenario principale.</a:t>
            </a:r>
            <a:endParaRPr lang="it-IT" sz="14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it-IT" sz="14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it-IT" sz="1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9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82388"/>
            <a:ext cx="12192000" cy="6575612"/>
          </a:xfrm>
        </p:spPr>
        <p:txBody>
          <a:bodyPr/>
          <a:lstStyle/>
          <a:p>
            <a:pPr marL="0" indent="0" algn="ctr">
              <a:buNone/>
            </a:pPr>
            <a:r>
              <a:rPr lang="it-IT" sz="2000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UC3: VISUALIZZAZIONE DELLE CONFIGURAZIONI.</a:t>
            </a:r>
          </a:p>
          <a:p>
            <a:pPr marL="0" indent="0">
              <a:buNone/>
            </a:pPr>
            <a:r>
              <a:rPr lang="it-IT" sz="1800" dirty="0">
                <a:latin typeface="Bell MT" panose="02020503060305020303" pitchFamily="18" charset="0"/>
              </a:rPr>
              <a:t>AMBITO: configurazione di computer assemblati</a:t>
            </a:r>
          </a:p>
          <a:p>
            <a:pPr marL="0" indent="0">
              <a:buNone/>
            </a:pPr>
            <a:r>
              <a:rPr lang="it-IT" sz="1800" dirty="0">
                <a:latin typeface="Bell MT" panose="02020503060305020303" pitchFamily="18" charset="0"/>
              </a:rPr>
              <a:t>LIVELLO: obiettivo utente</a:t>
            </a:r>
          </a:p>
          <a:p>
            <a:pPr marL="0" indent="0">
              <a:buNone/>
            </a:pPr>
            <a:r>
              <a:rPr lang="it-IT" sz="1800" dirty="0">
                <a:latin typeface="Bell MT" panose="02020503060305020303" pitchFamily="18" charset="0"/>
              </a:rPr>
              <a:t>PRECONDIZIONE: interazione del </a:t>
            </a:r>
            <a:r>
              <a:rPr lang="it-IT" sz="1800" dirty="0" err="1">
                <a:latin typeface="Bell MT" panose="02020503060305020303" pitchFamily="18" charset="0"/>
              </a:rPr>
              <a:t>customer</a:t>
            </a:r>
            <a:r>
              <a:rPr lang="it-IT" sz="1800" dirty="0">
                <a:latin typeface="Bell MT" panose="02020503060305020303" pitchFamily="18" charset="0"/>
              </a:rPr>
              <a:t> con il sistema</a:t>
            </a:r>
          </a:p>
          <a:p>
            <a:pPr marL="0" indent="0">
              <a:buNone/>
            </a:pPr>
            <a:r>
              <a:rPr lang="it-IT" sz="1800" dirty="0">
                <a:latin typeface="Bell MT" panose="02020503060305020303" pitchFamily="18" charset="0"/>
              </a:rPr>
              <a:t>GARANZIA DI SUCCESSO: visualizzazione di tutte le configurazioni salvate</a:t>
            </a:r>
          </a:p>
          <a:p>
            <a:pPr marL="0" indent="0">
              <a:buNone/>
            </a:pPr>
            <a:endParaRPr lang="it-IT" sz="16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1800" b="1" dirty="0">
                <a:latin typeface="Bell MT" panose="02020503060305020303" pitchFamily="18" charset="0"/>
              </a:rPr>
              <a:t>Scenario principale: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latin typeface="Bell MT" panose="02020503060305020303" pitchFamily="18" charset="0"/>
              </a:rPr>
              <a:t>il </a:t>
            </a:r>
            <a:r>
              <a:rPr lang="it-IT" sz="1800" dirty="0" err="1">
                <a:latin typeface="Bell MT" panose="02020503060305020303" pitchFamily="18" charset="0"/>
              </a:rPr>
              <a:t>customer</a:t>
            </a:r>
            <a:r>
              <a:rPr lang="it-IT" sz="1800" dirty="0">
                <a:latin typeface="Bell MT" panose="02020503060305020303" pitchFamily="18" charset="0"/>
              </a:rPr>
              <a:t> effettua la login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latin typeface="Bell MT" panose="02020503060305020303" pitchFamily="18" charset="0"/>
              </a:rPr>
              <a:t>il </a:t>
            </a:r>
            <a:r>
              <a:rPr lang="it-IT" sz="1800" dirty="0" err="1">
                <a:latin typeface="Bell MT" panose="02020503060305020303" pitchFamily="18" charset="0"/>
              </a:rPr>
              <a:t>customer</a:t>
            </a:r>
            <a:r>
              <a:rPr lang="it-IT" sz="1800" dirty="0">
                <a:latin typeface="Bell MT" panose="02020503060305020303" pitchFamily="18" charset="0"/>
              </a:rPr>
              <a:t> clicca sul proprio nome;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latin typeface="Bell MT" panose="02020503060305020303" pitchFamily="18" charset="0"/>
              </a:rPr>
              <a:t>Il sistema presenta le configurazioni salvate;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latin typeface="Bell MT" panose="02020503060305020303" pitchFamily="18" charset="0"/>
              </a:rPr>
              <a:t>Il </a:t>
            </a:r>
            <a:r>
              <a:rPr lang="it-IT" sz="1800" dirty="0" err="1">
                <a:latin typeface="Bell MT" panose="02020503060305020303" pitchFamily="18" charset="0"/>
              </a:rPr>
              <a:t>customer</a:t>
            </a:r>
            <a:r>
              <a:rPr lang="it-IT" sz="1800" dirty="0">
                <a:latin typeface="Bell MT" panose="02020503060305020303" pitchFamily="18" charset="0"/>
              </a:rPr>
              <a:t> effettua il </a:t>
            </a:r>
            <a:r>
              <a:rPr lang="it-IT" sz="1800" dirty="0" err="1">
                <a:latin typeface="Bell MT" panose="02020503060305020303" pitchFamily="18" charset="0"/>
              </a:rPr>
              <a:t>logout</a:t>
            </a:r>
            <a:r>
              <a:rPr lang="it-IT" sz="1800" dirty="0" smtClean="0">
                <a:latin typeface="Bell MT" panose="02020503060305020303" pitchFamily="18" charset="0"/>
              </a:rPr>
              <a:t>;</a:t>
            </a:r>
          </a:p>
          <a:p>
            <a:pPr marL="0" indent="0">
              <a:buNone/>
            </a:pPr>
            <a:endParaRPr lang="it-IT" sz="16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1800" b="1" dirty="0">
                <a:latin typeface="Bell MT" panose="02020503060305020303" pitchFamily="18" charset="0"/>
              </a:rPr>
              <a:t>Scenario alternativo: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400" dirty="0">
                <a:latin typeface="Bell MT" panose="02020503060305020303" pitchFamily="18" charset="0"/>
              </a:rPr>
              <a:t>NESSUNA CONFIGURAZIONE SALVATA</a:t>
            </a:r>
            <a:r>
              <a:rPr lang="it-IT" sz="1400" dirty="0" smtClean="0">
                <a:latin typeface="Bell MT" panose="02020503060305020303" pitchFamily="18" charset="0"/>
              </a:rPr>
              <a:t>:</a:t>
            </a:r>
            <a:endParaRPr lang="it-IT" sz="1400" dirty="0">
              <a:latin typeface="Bell MT" panose="020205030603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latin typeface="Bell MT" panose="02020503060305020303" pitchFamily="18" charset="0"/>
              </a:rPr>
              <a:t>Il </a:t>
            </a:r>
            <a:r>
              <a:rPr lang="it-IT" sz="1800" dirty="0" err="1">
                <a:latin typeface="Bell MT" panose="02020503060305020303" pitchFamily="18" charset="0"/>
              </a:rPr>
              <a:t>customer</a:t>
            </a:r>
            <a:r>
              <a:rPr lang="it-IT" sz="1800" dirty="0">
                <a:latin typeface="Bell MT" panose="02020503060305020303" pitchFamily="18" charset="0"/>
              </a:rPr>
              <a:t> effettua la login;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latin typeface="Bell MT" panose="02020503060305020303" pitchFamily="18" charset="0"/>
              </a:rPr>
              <a:t>Il </a:t>
            </a:r>
            <a:r>
              <a:rPr lang="it-IT" sz="1800" dirty="0" err="1">
                <a:latin typeface="Bell MT" panose="02020503060305020303" pitchFamily="18" charset="0"/>
              </a:rPr>
              <a:t>customer</a:t>
            </a:r>
            <a:r>
              <a:rPr lang="it-IT" sz="1800" dirty="0">
                <a:latin typeface="Bell MT" panose="02020503060305020303" pitchFamily="18" charset="0"/>
              </a:rPr>
              <a:t> clicca sul proprio nome;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>
                <a:latin typeface="Bell MT" panose="02020503060305020303" pitchFamily="18" charset="0"/>
              </a:rPr>
              <a:t>La building risulta vuota.</a:t>
            </a:r>
            <a:endParaRPr lang="it-IT" sz="1800" dirty="0">
              <a:latin typeface="Bell MT" panose="02020503060305020303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189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UC4: AGGIORNAMENTO COMPONENTI.</a:t>
            </a:r>
          </a:p>
          <a:p>
            <a:pPr marL="0" indent="0">
              <a:buNone/>
            </a:pPr>
            <a:r>
              <a:rPr lang="it-IT" sz="1800" dirty="0">
                <a:latin typeface="Bell MT" panose="02020503060305020303" pitchFamily="18" charset="0"/>
              </a:rPr>
              <a:t>AMBITO: configurazione</a:t>
            </a:r>
          </a:p>
          <a:p>
            <a:pPr marL="0" indent="0">
              <a:buNone/>
            </a:pPr>
            <a:r>
              <a:rPr lang="it-IT" sz="1800" dirty="0">
                <a:latin typeface="Bell MT" panose="02020503060305020303" pitchFamily="18" charset="0"/>
              </a:rPr>
              <a:t>LIVELLO: obiettivo amministratore</a:t>
            </a:r>
          </a:p>
          <a:p>
            <a:pPr marL="0" indent="0">
              <a:buNone/>
            </a:pPr>
            <a:r>
              <a:rPr lang="it-IT" sz="1800" dirty="0">
                <a:latin typeface="Bell MT" panose="02020503060305020303" pitchFamily="18" charset="0"/>
              </a:rPr>
              <a:t>ATTORE PRIMARIO: Amministratore</a:t>
            </a:r>
          </a:p>
          <a:p>
            <a:pPr marL="0" indent="0">
              <a:buNone/>
            </a:pPr>
            <a:r>
              <a:rPr lang="it-IT" sz="1800" dirty="0">
                <a:latin typeface="Bell MT" panose="02020503060305020303" pitchFamily="18" charset="0"/>
              </a:rPr>
              <a:t>STAKEHOLDER: - System </a:t>
            </a:r>
            <a:r>
              <a:rPr lang="it-IT" sz="1800" dirty="0" err="1">
                <a:latin typeface="Bell MT" panose="02020503060305020303" pitchFamily="18" charset="0"/>
              </a:rPr>
              <a:t>admin</a:t>
            </a:r>
            <a:r>
              <a:rPr lang="it-IT" sz="1800" dirty="0">
                <a:latin typeface="Bell MT" panose="02020503060305020303" pitchFamily="18" charset="0"/>
              </a:rPr>
              <a:t>: gestisce le varie componenti occupandosi di aggiornare il database; si occupa della gestione dei vincoli di compatibilità ed ha la possibilità di aggiungere un nuovo </a:t>
            </a:r>
            <a:r>
              <a:rPr lang="it-IT" sz="1800" dirty="0" err="1">
                <a:latin typeface="Bell MT" panose="02020503060305020303" pitchFamily="18" charset="0"/>
              </a:rPr>
              <a:t>admin</a:t>
            </a:r>
            <a:r>
              <a:rPr lang="it-IT" sz="1800" dirty="0">
                <a:latin typeface="Bell MT" panose="02020503060305020303" pitchFamily="18" charset="0"/>
              </a:rPr>
              <a:t> account</a:t>
            </a:r>
          </a:p>
          <a:p>
            <a:pPr marL="0" indent="0">
              <a:buNone/>
            </a:pPr>
            <a:r>
              <a:rPr lang="it-IT" sz="1800" dirty="0">
                <a:latin typeface="Bell MT" panose="02020503060305020303" pitchFamily="18" charset="0"/>
              </a:rPr>
              <a:t>PRECONDIZIONE: accesso tramite credenziali </a:t>
            </a:r>
            <a:r>
              <a:rPr lang="it-IT" sz="1800" dirty="0" err="1">
                <a:latin typeface="Bell MT" panose="02020503060305020303" pitchFamily="18" charset="0"/>
              </a:rPr>
              <a:t>Admin</a:t>
            </a:r>
            <a:r>
              <a:rPr lang="it-IT" sz="1800" dirty="0">
                <a:latin typeface="Bell MT" panose="02020503060305020303" pitchFamily="18" charset="0"/>
              </a:rPr>
              <a:t> avvenuto con successo;</a:t>
            </a:r>
          </a:p>
          <a:p>
            <a:pPr marL="0" indent="0">
              <a:buNone/>
            </a:pPr>
            <a:endParaRPr lang="it-IT" sz="16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1800" b="1" dirty="0">
                <a:latin typeface="Bell MT" panose="02020503060305020303" pitchFamily="18" charset="0"/>
              </a:rPr>
              <a:t>Scenario principale: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Bell MT" panose="02020503060305020303" pitchFamily="18" charset="0"/>
              </a:rPr>
              <a:t>L’</a:t>
            </a:r>
            <a:r>
              <a:rPr lang="it-IT" sz="1600" dirty="0" err="1">
                <a:latin typeface="Bell MT" panose="02020503060305020303" pitchFamily="18" charset="0"/>
              </a:rPr>
              <a:t>admin</a:t>
            </a:r>
            <a:r>
              <a:rPr lang="it-IT" sz="1600" dirty="0">
                <a:latin typeface="Bell MT" panose="02020503060305020303" pitchFamily="18" charset="0"/>
              </a:rPr>
              <a:t> effettua la login nell' </a:t>
            </a:r>
            <a:r>
              <a:rPr lang="it-IT" sz="1600" dirty="0" err="1">
                <a:latin typeface="Bell MT" panose="02020503060305020303" pitchFamily="18" charset="0"/>
              </a:rPr>
              <a:t>Admin</a:t>
            </a:r>
            <a:r>
              <a:rPr lang="it-IT" sz="1600" dirty="0">
                <a:latin typeface="Bell MT" panose="02020503060305020303" pitchFamily="18" charset="0"/>
              </a:rPr>
              <a:t> side;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Bell MT" panose="02020503060305020303" pitchFamily="18" charset="0"/>
              </a:rPr>
              <a:t>L’</a:t>
            </a:r>
            <a:r>
              <a:rPr lang="it-IT" sz="1600" dirty="0" err="1">
                <a:latin typeface="Bell MT" panose="02020503060305020303" pitchFamily="18" charset="0"/>
              </a:rPr>
              <a:t>admin</a:t>
            </a:r>
            <a:r>
              <a:rPr lang="it-IT" sz="1600" dirty="0">
                <a:latin typeface="Bell MT" panose="02020503060305020303" pitchFamily="18" charset="0"/>
              </a:rPr>
              <a:t> compila tutti i campi inerenti alla componente scelta;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Bell MT" panose="02020503060305020303" pitchFamily="18" charset="0"/>
              </a:rPr>
              <a:t>L’</a:t>
            </a:r>
            <a:r>
              <a:rPr lang="it-IT" sz="1600" dirty="0" err="1">
                <a:latin typeface="Bell MT" panose="02020503060305020303" pitchFamily="18" charset="0"/>
              </a:rPr>
              <a:t>admin</a:t>
            </a:r>
            <a:r>
              <a:rPr lang="it-IT" sz="1600" dirty="0">
                <a:latin typeface="Bell MT" panose="02020503060305020303" pitchFamily="18" charset="0"/>
              </a:rPr>
              <a:t> aggiunge al database la componente;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Bell MT" panose="02020503060305020303" pitchFamily="18" charset="0"/>
              </a:rPr>
              <a:t>L’</a:t>
            </a:r>
            <a:r>
              <a:rPr lang="it-IT" sz="1600" dirty="0" err="1">
                <a:latin typeface="Bell MT" panose="02020503060305020303" pitchFamily="18" charset="0"/>
              </a:rPr>
              <a:t>admin</a:t>
            </a:r>
            <a:r>
              <a:rPr lang="it-IT" sz="1600" dirty="0">
                <a:latin typeface="Bell MT" panose="02020503060305020303" pitchFamily="18" charset="0"/>
              </a:rPr>
              <a:t> effettua il </a:t>
            </a:r>
            <a:r>
              <a:rPr lang="it-IT" sz="1600" dirty="0" err="1">
                <a:latin typeface="Bell MT" panose="02020503060305020303" pitchFamily="18" charset="0"/>
              </a:rPr>
              <a:t>logout</a:t>
            </a:r>
            <a:r>
              <a:rPr lang="it-IT" sz="1600" dirty="0" smtClean="0">
                <a:latin typeface="Bell MT" panose="02020503060305020303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it-IT" sz="1800" b="1" dirty="0">
                <a:latin typeface="Bell MT" panose="02020503060305020303" pitchFamily="18" charset="0"/>
              </a:rPr>
              <a:t>Scenario alternativo: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600" dirty="0">
                <a:latin typeface="Bell MT" panose="02020503060305020303" pitchFamily="18" charset="0"/>
              </a:rPr>
              <a:t>L'AMMINISTRATORE ELIMINA UNA COMPONENTE</a:t>
            </a:r>
            <a:r>
              <a:rPr lang="it-IT" sz="1600" dirty="0" smtClean="0">
                <a:latin typeface="Bell MT" panose="02020503060305020303" pitchFamily="18" charset="0"/>
              </a:rPr>
              <a:t>:</a:t>
            </a:r>
            <a:endParaRPr lang="it-IT" sz="1600" dirty="0">
              <a:latin typeface="Bell MT" panose="020205030603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Bell MT" panose="02020503060305020303" pitchFamily="18" charset="0"/>
              </a:rPr>
              <a:t>L’</a:t>
            </a:r>
            <a:r>
              <a:rPr lang="it-IT" sz="1600" dirty="0" err="1">
                <a:latin typeface="Bell MT" panose="02020503060305020303" pitchFamily="18" charset="0"/>
              </a:rPr>
              <a:t>admin</a:t>
            </a:r>
            <a:r>
              <a:rPr lang="it-IT" sz="1600" dirty="0">
                <a:latin typeface="Bell MT" panose="02020503060305020303" pitchFamily="18" charset="0"/>
              </a:rPr>
              <a:t> effettua il passo 1 dello scenario principale;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Bell MT" panose="02020503060305020303" pitchFamily="18" charset="0"/>
              </a:rPr>
              <a:t>L’</a:t>
            </a:r>
            <a:r>
              <a:rPr lang="it-IT" sz="1600" dirty="0" err="1">
                <a:latin typeface="Bell MT" panose="02020503060305020303" pitchFamily="18" charset="0"/>
              </a:rPr>
              <a:t>admin</a:t>
            </a:r>
            <a:r>
              <a:rPr lang="it-IT" sz="1600" dirty="0">
                <a:latin typeface="Bell MT" panose="02020503060305020303" pitchFamily="18" charset="0"/>
              </a:rPr>
              <a:t> elimina la componente scelta dal database;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Bell MT" panose="02020503060305020303" pitchFamily="18" charset="0"/>
              </a:rPr>
              <a:t>L’</a:t>
            </a:r>
            <a:r>
              <a:rPr lang="it-IT" sz="1600" dirty="0" err="1">
                <a:latin typeface="Bell MT" panose="02020503060305020303" pitchFamily="18" charset="0"/>
              </a:rPr>
              <a:t>admin</a:t>
            </a:r>
            <a:r>
              <a:rPr lang="it-IT" sz="1600" dirty="0">
                <a:latin typeface="Bell MT" panose="02020503060305020303" pitchFamily="18" charset="0"/>
              </a:rPr>
              <a:t> effettua il </a:t>
            </a:r>
            <a:r>
              <a:rPr lang="it-IT" sz="1600" dirty="0" err="1">
                <a:latin typeface="Bell MT" panose="02020503060305020303" pitchFamily="18" charset="0"/>
              </a:rPr>
              <a:t>logout</a:t>
            </a:r>
            <a:r>
              <a:rPr lang="it-IT" sz="1600" dirty="0">
                <a:latin typeface="Bell MT" panose="02020503060305020303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 smtClean="0"/>
          </a:p>
          <a:p>
            <a:pPr marL="342900" indent="-342900">
              <a:buFont typeface="+mj-lt"/>
              <a:buAutoNum type="arabicPeriod"/>
            </a:pPr>
            <a:endParaRPr lang="it-IT" sz="1600" dirty="0" smtClean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352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1281</Words>
  <Application>Microsoft Office PowerPoint</Application>
  <PresentationFormat>Widescreen</PresentationFormat>
  <Paragraphs>196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Bell MT</vt:lpstr>
      <vt:lpstr>Bookman Old Style</vt:lpstr>
      <vt:lpstr>Calibri</vt:lpstr>
      <vt:lpstr>Calibri Light</vt:lpstr>
      <vt:lpstr>Courier New</vt:lpstr>
      <vt:lpstr>Wingdings</vt:lpstr>
      <vt:lpstr>Tema di Office</vt:lpstr>
      <vt:lpstr>Progetto F : Configurazione di computer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MODELLO DI DOMINIO </vt:lpstr>
      <vt:lpstr>ARCHITETTURA </vt:lpstr>
      <vt:lpstr>UML</vt:lpstr>
      <vt:lpstr>Presentazione standard di PowerPoint</vt:lpstr>
      <vt:lpstr>Presentazione standard di PowerPoint</vt:lpstr>
      <vt:lpstr>Presentazione standard di PowerPoint</vt:lpstr>
      <vt:lpstr>Gestione Login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F :  Configurazione di computer</dc:title>
  <dc:creator>Utente Windows</dc:creator>
  <cp:lastModifiedBy>giovanna tripodi</cp:lastModifiedBy>
  <cp:revision>63</cp:revision>
  <dcterms:created xsi:type="dcterms:W3CDTF">2017-10-27T18:04:24Z</dcterms:created>
  <dcterms:modified xsi:type="dcterms:W3CDTF">2018-02-23T18:10:30Z</dcterms:modified>
</cp:coreProperties>
</file>