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25"/>
  </p:notesMasterIdLst>
  <p:sldIdLst>
    <p:sldId id="385" r:id="rId2"/>
    <p:sldId id="386" r:id="rId3"/>
    <p:sldId id="387" r:id="rId4"/>
    <p:sldId id="388" r:id="rId5"/>
    <p:sldId id="389" r:id="rId6"/>
    <p:sldId id="400" r:id="rId7"/>
    <p:sldId id="401" r:id="rId8"/>
    <p:sldId id="402" r:id="rId9"/>
    <p:sldId id="403" r:id="rId10"/>
    <p:sldId id="404" r:id="rId11"/>
    <p:sldId id="429" r:id="rId12"/>
    <p:sldId id="406" r:id="rId13"/>
    <p:sldId id="407" r:id="rId14"/>
    <p:sldId id="410" r:id="rId15"/>
    <p:sldId id="411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AD190-9E16-4F85-A1A4-7F1430521A1A}" type="datetimeFigureOut">
              <a:rPr lang="ru-RU" smtClean="0"/>
              <a:pPr/>
              <a:t>03.03.2013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48DD-D0C7-40D9-90AC-BE092236A43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F8E18-F16D-41B6-8411-221396E9DA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933FA-E28C-466E-BCA0-932022A9ABC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226F6-E5EC-4C6B-9888-09F18BB2BD4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4AE21-30E1-49B1-B15A-2C77A16984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38F71-8586-4DFA-B4C6-B9CC0BEA391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8AFC-2A07-405A-B1AF-84DB5D97FC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363A8-3160-4E50-A79A-014027300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01330-4318-4DAC-B446-D2D72612455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3FD8F9-27A4-4B55-ACF7-9E1833E7A6C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370AB-4F94-44A8-A789-77A9B9C634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DD18C4FD-C634-49B1-B10D-2219FB51CF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0EA8E-9586-480F-ADF5-FEB4533A72F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82B7522E-5FB6-4EE8-B8DC-FEFD4202500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Пул </a:t>
            </a:r>
            <a:r>
              <a:rPr lang="ru-RU" b="1" dirty="0">
                <a:latin typeface="+mn-lt"/>
              </a:rPr>
              <a:t>строк</a:t>
            </a:r>
          </a:p>
          <a:p>
            <a:endParaRPr lang="ru-RU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JVM </a:t>
            </a:r>
            <a:r>
              <a:rPr lang="ru-RU" dirty="0">
                <a:latin typeface="+mn-lt"/>
              </a:rPr>
              <a:t>поддерживает пул строк</a:t>
            </a:r>
            <a:r>
              <a:rPr lang="ru-RU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Все строковые литералы при загрузке класса будут занесены в пул строк. Можно занести строку в пул с помощью метода </a:t>
            </a:r>
            <a:r>
              <a:rPr lang="en-US" dirty="0" err="1" smtClean="0">
                <a:latin typeface="+mn-lt"/>
              </a:rPr>
              <a:t>String#</a:t>
            </a:r>
            <a:r>
              <a:rPr lang="en-US" dirty="0" err="1" smtClean="0">
                <a:solidFill>
                  <a:srgbClr val="FFC000"/>
                </a:solidFill>
                <a:latin typeface="+mn-lt"/>
              </a:rPr>
              <a:t>intern</a:t>
            </a:r>
            <a:r>
              <a:rPr lang="en-US" dirty="0" smtClean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ru-RU" sz="2600" dirty="0" smtClean="0">
                <a:latin typeface="+mn-lt"/>
              </a:rPr>
              <a:t>Метод </a:t>
            </a:r>
            <a:r>
              <a:rPr lang="en-US" sz="2600" dirty="0" smtClean="0">
                <a:latin typeface="+mn-lt"/>
              </a:rPr>
              <a:t>intern</a:t>
            </a:r>
            <a:r>
              <a:rPr lang="ru-RU" sz="2600" dirty="0" smtClean="0">
                <a:latin typeface="+mn-lt"/>
              </a:rPr>
              <a:t>, просматривает пул строк и пытается найти, используя </a:t>
            </a:r>
            <a:r>
              <a:rPr lang="ru-RU" sz="2600" dirty="0" smtClean="0">
                <a:latin typeface="+mn-lt"/>
              </a:rPr>
              <a:t>метод </a:t>
            </a:r>
            <a:r>
              <a:rPr lang="en-US" sz="2600" dirty="0" smtClean="0">
                <a:solidFill>
                  <a:srgbClr val="92D050"/>
                </a:solidFill>
                <a:latin typeface="+mn-lt"/>
              </a:rPr>
              <a:t>equals</a:t>
            </a:r>
            <a:r>
              <a:rPr lang="ru-RU" sz="2600" dirty="0" smtClean="0">
                <a:latin typeface="+mn-lt"/>
              </a:rPr>
              <a:t>, </a:t>
            </a:r>
            <a:r>
              <a:rPr lang="ru-RU" sz="2600" dirty="0" smtClean="0">
                <a:latin typeface="+mn-lt"/>
              </a:rPr>
              <a:t>строку, эквивалентную данной.</a:t>
            </a:r>
            <a:endParaRPr lang="en-US" sz="2600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ru-RU" sz="2600" dirty="0" smtClean="0">
                <a:latin typeface="+mn-lt"/>
              </a:rPr>
              <a:t>Если такая строка найдена, </a:t>
            </a:r>
            <a:r>
              <a:rPr lang="ru-RU" sz="2600" dirty="0" smtClean="0">
                <a:latin typeface="+mn-lt"/>
              </a:rPr>
              <a:t>то </a:t>
            </a:r>
            <a:r>
              <a:rPr lang="ru-RU" sz="2600" dirty="0" smtClean="0">
                <a:latin typeface="+mn-lt"/>
              </a:rPr>
              <a:t>возвращает на нее ссылку.</a:t>
            </a:r>
            <a:endParaRPr lang="en-US" sz="2600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ru-RU" sz="2600" dirty="0" smtClean="0">
                <a:latin typeface="+mn-lt"/>
              </a:rPr>
              <a:t>Если </a:t>
            </a:r>
            <a:r>
              <a:rPr lang="ru-RU" sz="2600" dirty="0" smtClean="0">
                <a:latin typeface="+mn-lt"/>
              </a:rPr>
              <a:t>не </a:t>
            </a:r>
            <a:r>
              <a:rPr lang="ru-RU" sz="2600" dirty="0" err="1" smtClean="0">
                <a:latin typeface="+mn-lt"/>
              </a:rPr>
              <a:t>не</a:t>
            </a:r>
            <a:r>
              <a:rPr lang="ru-RU" sz="2600" dirty="0" smtClean="0">
                <a:latin typeface="+mn-lt"/>
              </a:rPr>
              <a:t> найдена, </a:t>
            </a:r>
            <a:r>
              <a:rPr lang="ru-RU" sz="2600" dirty="0" smtClean="0">
                <a:latin typeface="+mn-lt"/>
              </a:rPr>
              <a:t>то </a:t>
            </a:r>
            <a:r>
              <a:rPr lang="ru-RU" sz="2600" dirty="0" smtClean="0">
                <a:latin typeface="+mn-lt"/>
              </a:rPr>
              <a:t>метод </a:t>
            </a:r>
            <a:r>
              <a:rPr lang="ru-RU" sz="2600" dirty="0" err="1" smtClean="0">
                <a:latin typeface="+mn-lt"/>
              </a:rPr>
              <a:t>пулирует</a:t>
            </a:r>
            <a:r>
              <a:rPr lang="ru-RU" sz="2600" dirty="0" smtClean="0">
                <a:latin typeface="+mn-lt"/>
              </a:rPr>
              <a:t> исходную строку и возвращает ссылку </a:t>
            </a:r>
            <a:r>
              <a:rPr lang="en-US" sz="2600" dirty="0" smtClean="0">
                <a:latin typeface="+mn-lt"/>
              </a:rPr>
              <a:t>this</a:t>
            </a:r>
            <a:r>
              <a:rPr lang="ru-RU" sz="2600" dirty="0" smtClean="0">
                <a:latin typeface="+mn-lt"/>
              </a:rPr>
              <a:t>.</a:t>
            </a:r>
            <a:endParaRPr lang="ru-RU" sz="2600" dirty="0" smtClean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484784"/>
          <a:ext cx="8568951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152128"/>
                <a:gridCol w="2520280"/>
                <a:gridCol w="3600400"/>
              </a:tblGrid>
              <a:tr h="1206865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Вариант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Строка</a:t>
                      </a:r>
                      <a:endParaRPr lang="en-US" dirty="0" smtClean="0"/>
                    </a:p>
                    <a:p>
                      <a:pPr algn="l"/>
                      <a:r>
                        <a:rPr lang="ru-RU" dirty="0" smtClean="0"/>
                        <a:t>в пуле?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Есть в пуле строка, равная по </a:t>
                      </a:r>
                      <a:r>
                        <a:rPr lang="en-US" dirty="0" smtClean="0"/>
                        <a:t>equals</a:t>
                      </a:r>
                      <a:r>
                        <a:rPr lang="ru-RU" baseline="0" dirty="0" smtClean="0"/>
                        <a:t> данной строке?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Результат</a:t>
                      </a:r>
                      <a:endParaRPr lang="ru-RU" baseline="0" dirty="0" smtClean="0"/>
                    </a:p>
                    <a:p>
                      <a:pPr algn="l"/>
                      <a:r>
                        <a:rPr lang="ru-RU" baseline="0" dirty="0" smtClean="0"/>
                        <a:t>выполнения</a:t>
                      </a:r>
                    </a:p>
                    <a:p>
                      <a:pPr algn="l"/>
                      <a:r>
                        <a:rPr lang="ru-RU" baseline="0" dirty="0" smtClean="0"/>
                        <a:t>метода </a:t>
                      </a:r>
                      <a:r>
                        <a:rPr lang="en-US" baseline="0" dirty="0" smtClean="0"/>
                        <a:t>intern</a:t>
                      </a:r>
                      <a:endParaRPr lang="ru-RU" dirty="0"/>
                    </a:p>
                  </a:txBody>
                  <a:tcPr/>
                </a:tc>
              </a:tr>
              <a:tr h="557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всегда</a:t>
                      </a:r>
                      <a:r>
                        <a:rPr lang="ru-RU" baseline="0" dirty="0" smtClean="0"/>
                        <a:t> есть 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b="1" baseline="0" dirty="0" smtClean="0"/>
                        <a:t>this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 </a:t>
                      </a:r>
                      <a:r>
                        <a:rPr lang="en-US" b="1" dirty="0" smtClean="0"/>
                        <a:t>this</a:t>
                      </a:r>
                      <a:endParaRPr lang="ru-RU" b="1" dirty="0"/>
                    </a:p>
                  </a:txBody>
                  <a:tcPr/>
                </a:tc>
              </a:tr>
              <a:tr h="557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да, например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</a:t>
                      </a:r>
                      <a:r>
                        <a:rPr lang="ru-RU" baseline="0" dirty="0" smtClean="0"/>
                        <a:t> ссылку на </a:t>
                      </a:r>
                      <a:r>
                        <a:rPr lang="en-US" b="1" baseline="0" dirty="0" smtClean="0"/>
                        <a:t>XXXX</a:t>
                      </a:r>
                      <a:endParaRPr lang="ru-RU" b="1" dirty="0"/>
                    </a:p>
                  </a:txBody>
                  <a:tcPr/>
                </a:tc>
              </a:tr>
              <a:tr h="557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пулирует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this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возвращает </a:t>
                      </a:r>
                      <a:r>
                        <a:rPr lang="en-US" b="1" baseline="0" dirty="0" smtClean="0"/>
                        <a:t>this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>
                <a:latin typeface="+mn-lt"/>
              </a:rPr>
              <a:t>Сравнение </a:t>
            </a:r>
            <a:r>
              <a:rPr lang="ru-RU" b="1" dirty="0">
                <a:latin typeface="+mn-lt"/>
              </a:rPr>
              <a:t>строк</a:t>
            </a:r>
            <a:r>
              <a:rPr lang="en-US" b="1" dirty="0">
                <a:latin typeface="+mn-lt"/>
              </a:rPr>
              <a:t> </a:t>
            </a:r>
            <a:r>
              <a:rPr lang="ru-RU" b="1" dirty="0">
                <a:latin typeface="+mn-lt"/>
              </a:rPr>
              <a:t>посимвольно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Для сравнения строк посимвольно следует использовать метод </a:t>
            </a:r>
            <a:r>
              <a:rPr lang="en-US" dirty="0">
                <a:latin typeface="+mn-lt"/>
              </a:rPr>
              <a:t>equals</a:t>
            </a:r>
            <a:r>
              <a:rPr lang="ru-RU" dirty="0">
                <a:latin typeface="+mn-lt"/>
              </a:rPr>
              <a:t> объекта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.</a:t>
            </a: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public </a:t>
            </a:r>
            <a:r>
              <a:rPr lang="en-US" dirty="0" err="1">
                <a:latin typeface="+mn-lt"/>
              </a:rPr>
              <a:t>boolean</a:t>
            </a:r>
            <a:r>
              <a:rPr lang="en-US" dirty="0">
                <a:latin typeface="+mn-lt"/>
              </a:rPr>
              <a:t> equals(Object </a:t>
            </a:r>
            <a:r>
              <a:rPr lang="en-US" dirty="0" err="1">
                <a:latin typeface="+mn-lt"/>
              </a:rPr>
              <a:t>object</a:t>
            </a:r>
            <a:r>
              <a:rPr lang="en-US" dirty="0">
                <a:latin typeface="+mn-lt"/>
              </a:rPr>
              <a:t>)</a:t>
            </a:r>
            <a:r>
              <a:rPr lang="ru-RU" dirty="0">
                <a:latin typeface="+mn-lt"/>
              </a:rPr>
              <a:t> </a:t>
            </a: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Для сравнения строк без учета регистра символов, из которых состоит строка, следует использовать метод </a:t>
            </a:r>
            <a:r>
              <a:rPr lang="en-US" dirty="0" err="1">
                <a:latin typeface="+mn-lt"/>
              </a:rPr>
              <a:t>equalsIgnoreCase</a:t>
            </a:r>
            <a:r>
              <a:rPr lang="ru-RU" dirty="0">
                <a:latin typeface="+mn-lt"/>
              </a:rPr>
              <a:t> класса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.</a:t>
            </a: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public </a:t>
            </a:r>
            <a:r>
              <a:rPr lang="en-US" dirty="0" err="1">
                <a:latin typeface="+mn-lt"/>
              </a:rPr>
              <a:t>boolean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equalsIgnoreCase</a:t>
            </a:r>
            <a:r>
              <a:rPr lang="en-US" dirty="0">
                <a:latin typeface="+mn-lt"/>
              </a:rPr>
              <a:t>(String </a:t>
            </a:r>
            <a:r>
              <a:rPr lang="en-US" dirty="0" err="1">
                <a:latin typeface="+mn-lt"/>
              </a:rPr>
              <a:t>anotherString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 dirty="0">
                <a:latin typeface="+mn-lt"/>
              </a:rPr>
              <a:t>Метод </a:t>
            </a:r>
            <a:r>
              <a:rPr lang="en-US" sz="2600" b="1" dirty="0">
                <a:latin typeface="+mn-lt"/>
              </a:rPr>
              <a:t>equals</a:t>
            </a:r>
            <a:r>
              <a:rPr lang="ru-RU" sz="2600" dirty="0">
                <a:latin typeface="+mn-lt"/>
              </a:rPr>
              <a:t> возвращает значение </a:t>
            </a:r>
            <a:r>
              <a:rPr lang="en-US" sz="2600" i="1" dirty="0">
                <a:latin typeface="+mn-lt"/>
              </a:rPr>
              <a:t>true</a:t>
            </a:r>
            <a:r>
              <a:rPr lang="ru-RU" sz="2600" dirty="0">
                <a:latin typeface="+mn-lt"/>
              </a:rPr>
              <a:t> если строка, на которой вызывается метод содержит в точности такую же последовательность символов, как и строка, которая передается методу в качестве аргумента. В противном случае метод вернет значение </a:t>
            </a:r>
            <a:r>
              <a:rPr lang="en-US" sz="2600" i="1" dirty="0">
                <a:latin typeface="+mn-lt"/>
              </a:rPr>
              <a:t>false</a:t>
            </a:r>
            <a:r>
              <a:rPr lang="en-US" sz="2600" dirty="0">
                <a:latin typeface="+mn-lt"/>
              </a:rPr>
              <a:t>.</a:t>
            </a:r>
          </a:p>
          <a:p>
            <a:endParaRPr lang="en-US" sz="2600" dirty="0">
              <a:latin typeface="+mn-lt"/>
            </a:endParaRPr>
          </a:p>
          <a:p>
            <a:r>
              <a:rPr lang="en-US" sz="2600" dirty="0" err="1">
                <a:latin typeface="+mn-lt"/>
              </a:rPr>
              <a:t>boolean</a:t>
            </a:r>
            <a:r>
              <a:rPr lang="en-US" sz="2600" dirty="0">
                <a:latin typeface="+mn-lt"/>
              </a:rPr>
              <a:t> flag;</a:t>
            </a:r>
          </a:p>
          <a:p>
            <a:r>
              <a:rPr lang="en-US" sz="2600" dirty="0">
                <a:latin typeface="+mn-lt"/>
              </a:rPr>
              <a:t>String s1 = "</a:t>
            </a:r>
            <a:r>
              <a:rPr lang="en-US" sz="2600" dirty="0" err="1">
                <a:latin typeface="+mn-lt"/>
              </a:rPr>
              <a:t>abc</a:t>
            </a:r>
            <a:r>
              <a:rPr lang="en-US" sz="2600" dirty="0">
                <a:latin typeface="+mn-lt"/>
              </a:rPr>
              <a:t>", s2 = "</a:t>
            </a:r>
            <a:r>
              <a:rPr lang="en-US" sz="2600" dirty="0" err="1">
                <a:latin typeface="+mn-lt"/>
              </a:rPr>
              <a:t>ab</a:t>
            </a:r>
            <a:r>
              <a:rPr lang="en-US" sz="2600" dirty="0">
                <a:latin typeface="+mn-lt"/>
              </a:rPr>
              <a:t>";</a:t>
            </a:r>
          </a:p>
          <a:p>
            <a:r>
              <a:rPr lang="en-US" sz="2600" dirty="0">
                <a:latin typeface="+mn-lt"/>
              </a:rPr>
              <a:t>flag = s1.equals("</a:t>
            </a:r>
            <a:r>
              <a:rPr lang="en-US" sz="2600" dirty="0" err="1">
                <a:latin typeface="+mn-lt"/>
              </a:rPr>
              <a:t>ab</a:t>
            </a:r>
            <a:r>
              <a:rPr lang="en-US" sz="2600" dirty="0">
                <a:latin typeface="+mn-lt"/>
              </a:rPr>
              <a:t>" + "c"); // flag = true</a:t>
            </a:r>
          </a:p>
          <a:p>
            <a:r>
              <a:rPr lang="en-US" sz="2600" dirty="0">
                <a:latin typeface="+mn-lt"/>
              </a:rPr>
              <a:t>flag = s1.equals(s2 + "c"); // flag = true</a:t>
            </a:r>
          </a:p>
          <a:p>
            <a:r>
              <a:rPr lang="en-US" sz="2600" dirty="0">
                <a:latin typeface="+mn-lt"/>
              </a:rPr>
              <a:t>flag = s1.equals(new String("a") + "</a:t>
            </a:r>
            <a:r>
              <a:rPr lang="en-US" sz="2600" dirty="0" err="1">
                <a:latin typeface="+mn-lt"/>
              </a:rPr>
              <a:t>bc</a:t>
            </a:r>
            <a:r>
              <a:rPr lang="en-US" sz="2600" dirty="0">
                <a:latin typeface="+mn-lt"/>
              </a:rPr>
              <a:t>"); // flag = true</a:t>
            </a:r>
          </a:p>
          <a:p>
            <a:endParaRPr lang="en-US" sz="2600" dirty="0">
              <a:latin typeface="+mn-lt"/>
            </a:endParaRPr>
          </a:p>
          <a:p>
            <a:r>
              <a:rPr lang="ru-RU" sz="2600" b="1" dirty="0">
                <a:latin typeface="+mn-lt"/>
              </a:rPr>
              <a:t>Замечание.</a:t>
            </a:r>
            <a:r>
              <a:rPr lang="ru-RU" sz="2600" dirty="0">
                <a:latin typeface="+mn-lt"/>
              </a:rPr>
              <a:t> Метод </a:t>
            </a:r>
            <a:r>
              <a:rPr lang="en-US" sz="2600" dirty="0">
                <a:latin typeface="+mn-lt"/>
              </a:rPr>
              <a:t>equals</a:t>
            </a:r>
            <a:r>
              <a:rPr lang="ru-RU" sz="2600" dirty="0">
                <a:latin typeface="+mn-lt"/>
              </a:rPr>
              <a:t> содержит каждый класс, т.к. он определен в классе </a:t>
            </a:r>
            <a:r>
              <a:rPr lang="en-US" sz="2600" dirty="0">
                <a:latin typeface="+mn-lt"/>
              </a:rPr>
              <a:t>Object</a:t>
            </a:r>
            <a:r>
              <a:rPr lang="ru-RU" sz="2600" dirty="0">
                <a:latin typeface="+mn-lt"/>
              </a:rPr>
              <a:t>. В классе </a:t>
            </a:r>
            <a:r>
              <a:rPr lang="en-US" sz="2600" dirty="0">
                <a:latin typeface="+mn-lt"/>
              </a:rPr>
              <a:t>Object </a:t>
            </a:r>
            <a:r>
              <a:rPr lang="ru-RU" sz="2600" dirty="0">
                <a:latin typeface="+mn-lt"/>
              </a:rPr>
              <a:t>метод определен таким образом, что </a:t>
            </a:r>
            <a:r>
              <a:rPr lang="ru-RU" sz="2600" dirty="0" smtClean="0">
                <a:latin typeface="+mn-lt"/>
              </a:rPr>
              <a:t>результат </a:t>
            </a:r>
            <a:r>
              <a:rPr lang="en-US" sz="2600" dirty="0" err="1" smtClean="0">
                <a:latin typeface="+mn-lt"/>
              </a:rPr>
              <a:t>x.equals</a:t>
            </a:r>
            <a:r>
              <a:rPr lang="en-US" sz="2600" dirty="0" smtClean="0">
                <a:latin typeface="+mn-lt"/>
              </a:rPr>
              <a:t>(y</a:t>
            </a:r>
            <a:r>
              <a:rPr lang="en-US" sz="2600" dirty="0">
                <a:latin typeface="+mn-lt"/>
              </a:rPr>
              <a:t>) </a:t>
            </a:r>
            <a:r>
              <a:rPr lang="ru-RU" sz="2600" dirty="0" smtClean="0">
                <a:latin typeface="+mn-lt"/>
              </a:rPr>
              <a:t>эквивалентен </a:t>
            </a:r>
            <a:r>
              <a:rPr lang="en-US" sz="2600" dirty="0" smtClean="0">
                <a:latin typeface="+mn-lt"/>
              </a:rPr>
              <a:t>x </a:t>
            </a:r>
            <a:r>
              <a:rPr lang="en-US" sz="2600" dirty="0">
                <a:latin typeface="+mn-lt"/>
              </a:rPr>
              <a:t>== y.</a:t>
            </a:r>
            <a:r>
              <a:rPr lang="ru-RU" sz="2600" dirty="0">
                <a:latin typeface="+mn-lt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Метод </a:t>
            </a:r>
            <a:r>
              <a:rPr lang="en-US" b="1" dirty="0">
                <a:latin typeface="+mn-lt"/>
              </a:rPr>
              <a:t>substring</a:t>
            </a:r>
            <a:endParaRPr lang="ru-RU" b="1" dirty="0">
              <a:latin typeface="+mn-lt"/>
            </a:endParaRP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Класс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 содержит перегруженный метод </a:t>
            </a:r>
            <a:r>
              <a:rPr lang="en-US" b="1" dirty="0">
                <a:latin typeface="+mn-lt"/>
              </a:rPr>
              <a:t>substring</a:t>
            </a:r>
            <a:r>
              <a:rPr lang="ru-RU" dirty="0">
                <a:latin typeface="+mn-lt"/>
              </a:rPr>
              <a:t>, которой возвращает подстроку, определяемую </a:t>
            </a:r>
            <a:r>
              <a:rPr lang="ru-RU" dirty="0" smtClean="0">
                <a:latin typeface="+mn-lt"/>
              </a:rPr>
              <a:t>значениями </a:t>
            </a:r>
            <a:r>
              <a:rPr lang="ru-RU" dirty="0">
                <a:latin typeface="+mn-lt"/>
              </a:rPr>
              <a:t>индексов начала и конца подстроки, передаваемых в метод в качестве параметров.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// </a:t>
            </a:r>
            <a:r>
              <a:rPr lang="ru-RU" dirty="0" err="1" smtClean="0">
                <a:latin typeface="+mn-lt"/>
              </a:rPr>
              <a:t>возвр</a:t>
            </a:r>
            <a:r>
              <a:rPr lang="en-US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часть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строки</a:t>
            </a:r>
            <a:r>
              <a:rPr lang="en-US" dirty="0">
                <a:latin typeface="+mn-lt"/>
              </a:rPr>
              <a:t>, </a:t>
            </a:r>
            <a:r>
              <a:rPr lang="ru-RU" dirty="0">
                <a:latin typeface="+mn-lt"/>
              </a:rPr>
              <a:t>начиная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beginIndex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>
                <a:latin typeface="+mn-lt"/>
              </a:rPr>
              <a:t>public String substring(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beginIndex</a:t>
            </a:r>
            <a:r>
              <a:rPr lang="en-US" dirty="0"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// </a:t>
            </a:r>
            <a:r>
              <a:rPr lang="ru-RU" dirty="0" err="1" smtClean="0">
                <a:latin typeface="+mn-lt"/>
              </a:rPr>
              <a:t>возвр</a:t>
            </a:r>
            <a:r>
              <a:rPr lang="en-US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часть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строки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от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beginIndex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до</a:t>
            </a:r>
            <a:r>
              <a:rPr lang="en-US" dirty="0">
                <a:latin typeface="+mn-lt"/>
              </a:rPr>
              <a:t> endIndex-1:</a:t>
            </a:r>
          </a:p>
          <a:p>
            <a:r>
              <a:rPr lang="en-US" dirty="0">
                <a:latin typeface="+mn-lt"/>
              </a:rPr>
              <a:t>public String substring(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beginIndex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endIndex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+mn-lt"/>
            </a:endParaRPr>
          </a:p>
          <a:p>
            <a:r>
              <a:rPr lang="ru-RU" b="1" dirty="0">
                <a:latin typeface="+mn-lt"/>
              </a:rPr>
              <a:t>Замечание.</a:t>
            </a:r>
            <a:r>
              <a:rPr lang="ru-RU" dirty="0">
                <a:latin typeface="+mn-lt"/>
              </a:rPr>
              <a:t> Метод </a:t>
            </a:r>
            <a:r>
              <a:rPr lang="en-US" dirty="0">
                <a:latin typeface="+mn-lt"/>
              </a:rPr>
              <a:t>substring</a:t>
            </a:r>
            <a:r>
              <a:rPr lang="ru-RU" dirty="0">
                <a:latin typeface="+mn-lt"/>
              </a:rPr>
              <a:t> выбрасывает исключение </a:t>
            </a:r>
            <a:r>
              <a:rPr lang="ru-RU" b="1" dirty="0" err="1">
                <a:latin typeface="+mn-lt"/>
              </a:rPr>
              <a:t>java.lang.IndexOutOfBoundsException</a:t>
            </a:r>
            <a:r>
              <a:rPr lang="ru-RU" b="1" dirty="0">
                <a:latin typeface="+mn-lt"/>
              </a:rPr>
              <a:t> </a:t>
            </a:r>
            <a:r>
              <a:rPr lang="ru-RU" dirty="0">
                <a:latin typeface="+mn-lt"/>
              </a:rPr>
              <a:t>в трех случаях</a:t>
            </a:r>
            <a:r>
              <a:rPr lang="ru-RU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1) </a:t>
            </a:r>
            <a:r>
              <a:rPr lang="en-US" dirty="0" err="1">
                <a:latin typeface="+mn-lt"/>
              </a:rPr>
              <a:t>beginIndex</a:t>
            </a:r>
            <a:r>
              <a:rPr lang="ru-RU" dirty="0">
                <a:latin typeface="+mn-lt"/>
              </a:rPr>
              <a:t> &lt; 0;</a:t>
            </a:r>
          </a:p>
          <a:p>
            <a:r>
              <a:rPr lang="ru-RU" dirty="0">
                <a:latin typeface="+mn-lt"/>
              </a:rPr>
              <a:t>2) </a:t>
            </a:r>
            <a:r>
              <a:rPr lang="en-US" dirty="0" err="1">
                <a:latin typeface="+mn-lt"/>
              </a:rPr>
              <a:t>beginIndex</a:t>
            </a:r>
            <a:r>
              <a:rPr lang="ru-RU" dirty="0">
                <a:latin typeface="+mn-lt"/>
              </a:rPr>
              <a:t> &gt; </a:t>
            </a:r>
            <a:r>
              <a:rPr lang="en-US" dirty="0" err="1">
                <a:latin typeface="+mn-lt"/>
              </a:rPr>
              <a:t>endIndex</a:t>
            </a:r>
            <a:r>
              <a:rPr lang="ru-RU" dirty="0">
                <a:latin typeface="+mn-lt"/>
              </a:rPr>
              <a:t>;</a:t>
            </a:r>
          </a:p>
          <a:p>
            <a:r>
              <a:rPr lang="ru-RU" dirty="0">
                <a:latin typeface="+mn-lt"/>
              </a:rPr>
              <a:t>3) </a:t>
            </a:r>
            <a:r>
              <a:rPr lang="en-US" dirty="0" err="1">
                <a:latin typeface="+mn-lt"/>
              </a:rPr>
              <a:t>endIndex</a:t>
            </a:r>
            <a:r>
              <a:rPr lang="ru-RU" dirty="0">
                <a:latin typeface="+mn-lt"/>
              </a:rPr>
              <a:t> больше чем длина строки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Лексикографическое </a:t>
            </a:r>
            <a:r>
              <a:rPr lang="ru-RU" b="1" dirty="0">
                <a:latin typeface="+mn-lt"/>
              </a:rPr>
              <a:t>сравнение строк</a:t>
            </a: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Класс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 содержит метод </a:t>
            </a:r>
            <a:r>
              <a:rPr lang="en-US" dirty="0" err="1">
                <a:latin typeface="+mn-lt"/>
              </a:rPr>
              <a:t>compareTo</a:t>
            </a:r>
            <a:r>
              <a:rPr lang="ru-RU" dirty="0">
                <a:latin typeface="+mn-lt"/>
              </a:rPr>
              <a:t>, который позволяет лексикографически сравнивать строку, на которой вызывается этот метод, со строкой, которая передается методу в качестве параметра.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public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compareTo</a:t>
            </a:r>
            <a:r>
              <a:rPr lang="en-US" dirty="0">
                <a:latin typeface="+mn-lt"/>
              </a:rPr>
              <a:t>(String another)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Метод возвращает следующие значения: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0, если строка </a:t>
            </a:r>
            <a:r>
              <a:rPr lang="en-US" dirty="0">
                <a:latin typeface="+mn-lt"/>
              </a:rPr>
              <a:t>this</a:t>
            </a:r>
            <a:r>
              <a:rPr lang="ru-RU" dirty="0">
                <a:latin typeface="+mn-lt"/>
              </a:rPr>
              <a:t> совпадает со строкой </a:t>
            </a:r>
            <a:r>
              <a:rPr lang="en-US" dirty="0">
                <a:latin typeface="+mn-lt"/>
              </a:rPr>
              <a:t>another</a:t>
            </a:r>
            <a:r>
              <a:rPr lang="ru-RU" dirty="0">
                <a:latin typeface="+mn-lt"/>
              </a:rPr>
              <a:t>;</a:t>
            </a:r>
          </a:p>
          <a:p>
            <a:endParaRPr lang="ru-RU" i="1" dirty="0">
              <a:latin typeface="+mn-lt"/>
            </a:endParaRPr>
          </a:p>
          <a:p>
            <a:r>
              <a:rPr lang="ru-RU" i="1" dirty="0">
                <a:latin typeface="+mn-lt"/>
              </a:rPr>
              <a:t>отрицательное целое число</a:t>
            </a:r>
            <a:r>
              <a:rPr lang="ru-RU" dirty="0">
                <a:latin typeface="+mn-lt"/>
              </a:rPr>
              <a:t>, если </a:t>
            </a:r>
            <a:r>
              <a:rPr lang="en-US" dirty="0">
                <a:latin typeface="+mn-lt"/>
              </a:rPr>
              <a:t>this</a:t>
            </a:r>
            <a:r>
              <a:rPr lang="ru-RU" dirty="0">
                <a:latin typeface="+mn-lt"/>
              </a:rPr>
              <a:t> лексикографически </a:t>
            </a:r>
            <a:r>
              <a:rPr lang="ru-RU" i="1" dirty="0">
                <a:latin typeface="+mn-lt"/>
              </a:rPr>
              <a:t>предшествует</a:t>
            </a:r>
            <a:r>
              <a:rPr lang="ru-RU" dirty="0">
                <a:latin typeface="+mn-lt"/>
              </a:rPr>
              <a:t> строке </a:t>
            </a:r>
            <a:r>
              <a:rPr lang="en-US" dirty="0">
                <a:latin typeface="+mn-lt"/>
              </a:rPr>
              <a:t>another</a:t>
            </a:r>
            <a:r>
              <a:rPr lang="ru-RU" dirty="0">
                <a:latin typeface="+mn-lt"/>
              </a:rPr>
              <a:t>;</a:t>
            </a:r>
          </a:p>
          <a:p>
            <a:endParaRPr lang="ru-RU" i="1" dirty="0">
              <a:latin typeface="+mn-lt"/>
            </a:endParaRPr>
          </a:p>
          <a:p>
            <a:r>
              <a:rPr lang="ru-RU" i="1" dirty="0">
                <a:latin typeface="+mn-lt"/>
              </a:rPr>
              <a:t>положительное целое число</a:t>
            </a:r>
            <a:r>
              <a:rPr lang="ru-RU" dirty="0">
                <a:latin typeface="+mn-lt"/>
              </a:rPr>
              <a:t>, если </a:t>
            </a:r>
            <a:r>
              <a:rPr lang="en-US" dirty="0">
                <a:latin typeface="+mn-lt"/>
              </a:rPr>
              <a:t>this</a:t>
            </a:r>
            <a:r>
              <a:rPr lang="ru-RU" dirty="0">
                <a:latin typeface="+mn-lt"/>
              </a:rPr>
              <a:t> лексикографически </a:t>
            </a:r>
            <a:r>
              <a:rPr lang="ru-RU" i="1" dirty="0">
                <a:latin typeface="+mn-lt"/>
              </a:rPr>
              <a:t>следует за </a:t>
            </a:r>
            <a:r>
              <a:rPr lang="ru-RU" dirty="0">
                <a:latin typeface="+mn-lt"/>
              </a:rPr>
              <a:t>строкой </a:t>
            </a:r>
            <a:r>
              <a:rPr lang="en-US" dirty="0">
                <a:latin typeface="+mn-lt"/>
              </a:rPr>
              <a:t>another</a:t>
            </a:r>
            <a:r>
              <a:rPr lang="ru-RU" dirty="0">
                <a:latin typeface="+mn-lt"/>
              </a:rPr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 случае несовпадения строк результатом является целое число (со знаком), которое определяется следующим образом в зависимости от двух случаев: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1) строки </a:t>
            </a:r>
            <a:r>
              <a:rPr lang="ru-RU" i="1" dirty="0">
                <a:latin typeface="+mn-lt"/>
              </a:rPr>
              <a:t>отличаются в какой то позиции </a:t>
            </a:r>
            <a:r>
              <a:rPr lang="ru-RU" dirty="0">
                <a:latin typeface="+mn-lt"/>
              </a:rPr>
              <a:t>символом, пусть </a:t>
            </a:r>
            <a:r>
              <a:rPr lang="en-US" dirty="0">
                <a:latin typeface="+mn-lt"/>
              </a:rPr>
              <a:t>k</a:t>
            </a:r>
            <a:r>
              <a:rPr lang="ru-RU" dirty="0">
                <a:latin typeface="+mn-lt"/>
              </a:rPr>
              <a:t> – первая слева такая позиция, тогда возвращаемое значение равно</a:t>
            </a:r>
          </a:p>
          <a:p>
            <a:r>
              <a:rPr lang="ru-RU" b="1" dirty="0">
                <a:latin typeface="+mn-lt"/>
              </a:rPr>
              <a:t>	</a:t>
            </a:r>
            <a:r>
              <a:rPr lang="en-US" b="1" dirty="0">
                <a:latin typeface="+mn-lt"/>
              </a:rPr>
              <a:t>this</a:t>
            </a:r>
            <a:r>
              <a:rPr lang="ru-RU" b="1" dirty="0">
                <a:latin typeface="+mn-lt"/>
              </a:rPr>
              <a:t>.</a:t>
            </a:r>
            <a:r>
              <a:rPr lang="en-US" b="1" dirty="0" err="1">
                <a:latin typeface="+mn-lt"/>
              </a:rPr>
              <a:t>charAt</a:t>
            </a:r>
            <a:r>
              <a:rPr lang="ru-RU" b="1" dirty="0">
                <a:latin typeface="+mn-lt"/>
              </a:rPr>
              <a:t>(</a:t>
            </a:r>
            <a:r>
              <a:rPr lang="en-US" b="1" dirty="0">
                <a:latin typeface="+mn-lt"/>
              </a:rPr>
              <a:t>k</a:t>
            </a:r>
            <a:r>
              <a:rPr lang="ru-RU" b="1" dirty="0">
                <a:latin typeface="+mn-lt"/>
              </a:rPr>
              <a:t>)-</a:t>
            </a:r>
            <a:r>
              <a:rPr lang="en-US" b="1" dirty="0">
                <a:latin typeface="+mn-lt"/>
              </a:rPr>
              <a:t>another</a:t>
            </a:r>
            <a:r>
              <a:rPr lang="ru-RU" b="1" dirty="0">
                <a:latin typeface="+mn-lt"/>
              </a:rPr>
              <a:t>.</a:t>
            </a:r>
            <a:r>
              <a:rPr lang="en-US" b="1" dirty="0" err="1">
                <a:latin typeface="+mn-lt"/>
              </a:rPr>
              <a:t>charAt</a:t>
            </a:r>
            <a:r>
              <a:rPr lang="ru-RU" b="1" dirty="0">
                <a:latin typeface="+mn-lt"/>
              </a:rPr>
              <a:t>(</a:t>
            </a:r>
            <a:r>
              <a:rPr lang="en-US" b="1" dirty="0">
                <a:latin typeface="+mn-lt"/>
              </a:rPr>
              <a:t>k</a:t>
            </a:r>
            <a:r>
              <a:rPr lang="ru-RU" b="1" dirty="0">
                <a:latin typeface="+mn-lt"/>
              </a:rPr>
              <a:t>)</a:t>
            </a:r>
            <a:r>
              <a:rPr lang="ru-RU" dirty="0">
                <a:latin typeface="+mn-lt"/>
              </a:rPr>
              <a:t>;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2) строки </a:t>
            </a:r>
            <a:r>
              <a:rPr lang="ru-RU" i="1" dirty="0">
                <a:latin typeface="+mn-lt"/>
              </a:rPr>
              <a:t>имеют разную длину </a:t>
            </a:r>
            <a:r>
              <a:rPr lang="ru-RU" dirty="0">
                <a:latin typeface="+mn-lt"/>
              </a:rPr>
              <a:t>таким образом, что одна строка является </a:t>
            </a:r>
            <a:r>
              <a:rPr lang="ru-RU" i="1" dirty="0">
                <a:latin typeface="+mn-lt"/>
              </a:rPr>
              <a:t>подстрокой</a:t>
            </a:r>
            <a:r>
              <a:rPr lang="ru-RU" dirty="0">
                <a:latin typeface="+mn-lt"/>
              </a:rPr>
              <a:t> другой, тогда возвращаемое значение равно</a:t>
            </a:r>
          </a:p>
          <a:p>
            <a:r>
              <a:rPr lang="ru-RU" dirty="0">
                <a:latin typeface="+mn-lt"/>
              </a:rPr>
              <a:t>	</a:t>
            </a:r>
            <a:r>
              <a:rPr lang="en-US" b="1" dirty="0">
                <a:latin typeface="+mn-lt"/>
              </a:rPr>
              <a:t>this</a:t>
            </a:r>
            <a:r>
              <a:rPr lang="ru-RU" b="1" dirty="0">
                <a:latin typeface="+mn-lt"/>
              </a:rPr>
              <a:t>.</a:t>
            </a:r>
            <a:r>
              <a:rPr lang="en-US" b="1" dirty="0">
                <a:latin typeface="+mn-lt"/>
              </a:rPr>
              <a:t>length</a:t>
            </a:r>
            <a:r>
              <a:rPr lang="ru-RU" b="1" dirty="0">
                <a:latin typeface="+mn-lt"/>
              </a:rPr>
              <a:t>()-</a:t>
            </a:r>
            <a:r>
              <a:rPr lang="en-US" b="1" dirty="0">
                <a:latin typeface="+mn-lt"/>
              </a:rPr>
              <a:t>another</a:t>
            </a:r>
            <a:r>
              <a:rPr lang="ru-RU" b="1" dirty="0">
                <a:latin typeface="+mn-lt"/>
              </a:rPr>
              <a:t>.</a:t>
            </a:r>
            <a:r>
              <a:rPr lang="en-US" b="1" dirty="0">
                <a:latin typeface="+mn-lt"/>
              </a:rPr>
              <a:t>length</a:t>
            </a:r>
            <a:r>
              <a:rPr lang="ru-RU" b="1" dirty="0">
                <a:latin typeface="+mn-lt"/>
              </a:rPr>
              <a:t>()</a:t>
            </a:r>
            <a:r>
              <a:rPr lang="ru-RU" dirty="0">
                <a:latin typeface="+mn-lt"/>
              </a:rPr>
              <a:t>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k;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s1 = "ABC";</a:t>
            </a:r>
          </a:p>
          <a:p>
            <a:r>
              <a:rPr lang="en-US" dirty="0">
                <a:latin typeface="+mn-lt"/>
              </a:rPr>
              <a:t>String s2 = "ABE";</a:t>
            </a:r>
          </a:p>
          <a:p>
            <a:r>
              <a:rPr lang="en-US" dirty="0">
                <a:latin typeface="+mn-lt"/>
              </a:rPr>
              <a:t>String s3 = "ABCDEF";</a:t>
            </a:r>
            <a:endParaRPr lang="ru-RU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k = </a:t>
            </a:r>
            <a:r>
              <a:rPr lang="en-US" dirty="0" smtClean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1.compareTo(s2</a:t>
            </a:r>
            <a:r>
              <a:rPr lang="en-US" dirty="0">
                <a:latin typeface="+mn-lt"/>
              </a:rPr>
              <a:t>); // k = 'C' - 'E' = -2</a:t>
            </a:r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k = </a:t>
            </a:r>
            <a:r>
              <a:rPr lang="en-US" dirty="0" smtClean="0">
                <a:latin typeface="+mn-lt"/>
              </a:rPr>
              <a:t>s1.compareTo(s3</a:t>
            </a:r>
            <a:r>
              <a:rPr lang="en-US" dirty="0">
                <a:latin typeface="+mn-lt"/>
              </a:rPr>
              <a:t>); // k = 3 - 6 = -3</a:t>
            </a:r>
            <a:r>
              <a:rPr lang="ru-RU" dirty="0">
                <a:latin typeface="+mn-lt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>
                <a:latin typeface="+mn-lt"/>
              </a:rPr>
              <a:t>Класс </a:t>
            </a:r>
            <a:r>
              <a:rPr lang="en-US" b="1" dirty="0">
                <a:latin typeface="+mn-lt"/>
              </a:rPr>
              <a:t>String </a:t>
            </a:r>
            <a:r>
              <a:rPr lang="ru-RU" b="1" dirty="0">
                <a:latin typeface="+mn-lt"/>
              </a:rPr>
              <a:t>нельзя расширить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>
              <a:defRPr/>
            </a:pPr>
            <a:r>
              <a:rPr lang="ru-RU" dirty="0" smtClean="0">
                <a:latin typeface="+mn-lt"/>
              </a:rPr>
              <a:t>Класс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 не может быть наследован. </a:t>
            </a:r>
            <a:endParaRPr lang="en-US" dirty="0">
              <a:latin typeface="+mn-lt"/>
            </a:endParaRPr>
          </a:p>
          <a:p>
            <a:pPr>
              <a:defRPr/>
            </a:pPr>
            <a:endParaRPr lang="en-US" b="1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public final class 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String </a:t>
            </a:r>
            <a:r>
              <a:rPr lang="en-US" dirty="0">
                <a:latin typeface="+mn-lt"/>
              </a:rPr>
              <a:t>extends Object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	</a:t>
            </a:r>
            <a:r>
              <a:rPr lang="en-US" dirty="0">
                <a:latin typeface="+mn-lt"/>
              </a:rPr>
              <a:t>implements </a:t>
            </a:r>
            <a:r>
              <a:rPr lang="en-US" dirty="0" err="1">
                <a:latin typeface="+mn-lt"/>
              </a:rPr>
              <a:t>Serializable</a:t>
            </a:r>
            <a:r>
              <a:rPr lang="en-US" dirty="0">
                <a:latin typeface="+mn-lt"/>
              </a:rPr>
              <a:t>, Comparable</a:t>
            </a:r>
            <a:r>
              <a:rPr lang="en-US" dirty="0" smtClean="0">
                <a:latin typeface="+mn-lt"/>
              </a:rPr>
              <a:t>,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			</a:t>
            </a:r>
            <a:r>
              <a:rPr lang="en-US" dirty="0" err="1" smtClean="0">
                <a:latin typeface="+mn-lt"/>
              </a:rPr>
              <a:t>CharSequence</a:t>
            </a:r>
            <a:r>
              <a:rPr lang="ru-RU" dirty="0" smtClean="0">
                <a:latin typeface="+mn-lt"/>
              </a:rPr>
              <a:t> </a:t>
            </a:r>
            <a:endParaRPr lang="ru-RU" dirty="0">
              <a:latin typeface="+mn-lt"/>
            </a:endParaRP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Доступ к элементам строки можно осуществить с помощью метода </a:t>
            </a:r>
            <a:r>
              <a:rPr lang="en-US" dirty="0" err="1">
                <a:latin typeface="+mn-lt"/>
              </a:rPr>
              <a:t>charAt</a:t>
            </a:r>
            <a:r>
              <a:rPr lang="ru-RU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index</a:t>
            </a:r>
            <a:r>
              <a:rPr lang="ru-RU" dirty="0">
                <a:latin typeface="+mn-lt"/>
              </a:rPr>
              <a:t>)</a:t>
            </a: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public char </a:t>
            </a:r>
            <a:r>
              <a:rPr lang="en-US" b="1" dirty="0" err="1">
                <a:latin typeface="+mn-lt"/>
              </a:rPr>
              <a:t>charAt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index)</a:t>
            </a:r>
            <a:r>
              <a:rPr lang="ru-RU" dirty="0">
                <a:latin typeface="+mn-lt"/>
              </a:rPr>
              <a:t> </a:t>
            </a: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нумерация символов строки начинается с 0.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+mn-lt"/>
            </a:endParaRPr>
          </a:p>
          <a:p>
            <a:r>
              <a:rPr lang="ru-RU" b="1" dirty="0">
                <a:latin typeface="+mn-lt"/>
              </a:rPr>
              <a:t>Замечание.</a:t>
            </a:r>
            <a:r>
              <a:rPr lang="ru-RU" dirty="0">
                <a:latin typeface="+mn-lt"/>
              </a:rPr>
              <a:t> Метод, который возвращает значение (т.е. не является </a:t>
            </a:r>
            <a:r>
              <a:rPr lang="en-US" dirty="0">
                <a:latin typeface="+mn-lt"/>
              </a:rPr>
              <a:t>void</a:t>
            </a:r>
            <a:r>
              <a:rPr lang="ru-RU" dirty="0">
                <a:latin typeface="+mn-lt"/>
              </a:rPr>
              <a:t> методом) можно вызывать без присваивания этого значения некоторой переменной. Для некоторых методов такой вызов лишен какого либо смысла, для других же просто игнорирует возвращаемое значение, которое является второстепенным результатом работы метода.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String s = "</a:t>
            </a:r>
            <a:r>
              <a:rPr lang="en-US" dirty="0" err="1">
                <a:latin typeface="+mn-lt"/>
              </a:rPr>
              <a:t>abc</a:t>
            </a:r>
            <a:r>
              <a:rPr lang="en-US" dirty="0">
                <a:latin typeface="+mn-lt"/>
              </a:rPr>
              <a:t>";</a:t>
            </a: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k = </a:t>
            </a:r>
            <a:r>
              <a:rPr lang="en-US" dirty="0" err="1">
                <a:latin typeface="+mn-lt"/>
              </a:rPr>
              <a:t>s.compareTo</a:t>
            </a:r>
            <a:r>
              <a:rPr lang="en-US" dirty="0">
                <a:latin typeface="+mn-lt"/>
              </a:rPr>
              <a:t>("</a:t>
            </a:r>
            <a:r>
              <a:rPr lang="en-US" dirty="0" err="1">
                <a:latin typeface="+mn-lt"/>
              </a:rPr>
              <a:t>abf</a:t>
            </a:r>
            <a:r>
              <a:rPr lang="en-US" dirty="0">
                <a:latin typeface="+mn-lt"/>
              </a:rPr>
              <a:t>"); // k = -</a:t>
            </a:r>
            <a:r>
              <a:rPr lang="en-US" dirty="0" smtClean="0">
                <a:latin typeface="+mn-lt"/>
              </a:rPr>
              <a:t>3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</a:t>
            </a:r>
            <a:r>
              <a:rPr lang="ru-RU" dirty="0">
                <a:latin typeface="+mn-lt"/>
              </a:rPr>
              <a:t>.</a:t>
            </a:r>
            <a:r>
              <a:rPr lang="en-US" dirty="0" err="1">
                <a:latin typeface="+mn-lt"/>
              </a:rPr>
              <a:t>compareTo</a:t>
            </a:r>
            <a:r>
              <a:rPr lang="ru-RU" dirty="0">
                <a:latin typeface="+mn-lt"/>
              </a:rPr>
              <a:t>("</a:t>
            </a:r>
            <a:r>
              <a:rPr lang="en-US" dirty="0" err="1">
                <a:latin typeface="+mn-lt"/>
              </a:rPr>
              <a:t>abf</a:t>
            </a:r>
            <a:r>
              <a:rPr lang="ru-RU" dirty="0" smtClean="0">
                <a:latin typeface="+mn-lt"/>
              </a:rPr>
              <a:t>");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// </a:t>
            </a:r>
            <a:r>
              <a:rPr lang="ru-RU" dirty="0">
                <a:latin typeface="+mn-lt"/>
              </a:rPr>
              <a:t>метод возвращает значение -3</a:t>
            </a:r>
            <a:r>
              <a:rPr lang="ru-RU" dirty="0" smtClean="0">
                <a:latin typeface="+mn-lt"/>
              </a:rPr>
              <a:t>,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//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которое никак не используется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>
                <a:latin typeface="+mn-lt"/>
              </a:rPr>
              <a:t>Метод </a:t>
            </a:r>
            <a:r>
              <a:rPr lang="ru-RU" b="1" dirty="0" err="1">
                <a:latin typeface="+mn-lt"/>
              </a:rPr>
              <a:t>concat</a:t>
            </a:r>
            <a:endParaRPr lang="ru-RU" b="1" dirty="0">
              <a:latin typeface="+mn-lt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Метод </a:t>
            </a:r>
            <a:r>
              <a:rPr lang="ru-RU" b="1" dirty="0" err="1">
                <a:latin typeface="+mn-lt"/>
              </a:rPr>
              <a:t>concat</a:t>
            </a:r>
            <a:r>
              <a:rPr lang="ru-RU" dirty="0">
                <a:latin typeface="+mn-lt"/>
              </a:rPr>
              <a:t> класса </a:t>
            </a:r>
            <a:r>
              <a:rPr lang="en-US" dirty="0">
                <a:latin typeface="+mn-lt"/>
              </a:rPr>
              <a:t>String </a:t>
            </a:r>
            <a:r>
              <a:rPr lang="ru-RU" i="1" dirty="0">
                <a:latin typeface="+mn-lt"/>
              </a:rPr>
              <a:t>возвращает</a:t>
            </a:r>
            <a:r>
              <a:rPr lang="ru-RU" dirty="0">
                <a:latin typeface="+mn-lt"/>
              </a:rPr>
              <a:t> строку </a:t>
            </a:r>
            <a:r>
              <a:rPr lang="en-US" dirty="0">
                <a:latin typeface="+mn-lt"/>
              </a:rPr>
              <a:t>this </a:t>
            </a:r>
            <a:r>
              <a:rPr lang="ru-RU" dirty="0">
                <a:latin typeface="+mn-lt"/>
              </a:rPr>
              <a:t>объединенную со строкой </a:t>
            </a:r>
            <a:r>
              <a:rPr lang="en-US" dirty="0" err="1">
                <a:latin typeface="+mn-lt"/>
              </a:rPr>
              <a:t>str</a:t>
            </a:r>
            <a:r>
              <a:rPr lang="ru-RU" dirty="0">
                <a:latin typeface="+mn-lt"/>
              </a:rPr>
              <a:t>. </a:t>
            </a:r>
            <a:endParaRPr lang="en-US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public String </a:t>
            </a:r>
            <a:r>
              <a:rPr lang="en-US" dirty="0" err="1">
                <a:latin typeface="+mn-lt"/>
              </a:rPr>
              <a:t>concat</a:t>
            </a:r>
            <a:r>
              <a:rPr lang="en-US" dirty="0">
                <a:latin typeface="+mn-lt"/>
              </a:rPr>
              <a:t>(String </a:t>
            </a:r>
            <a:r>
              <a:rPr lang="en-US" dirty="0" err="1">
                <a:latin typeface="+mn-lt"/>
              </a:rPr>
              <a:t>str</a:t>
            </a:r>
            <a:r>
              <a:rPr lang="en-US" dirty="0">
                <a:latin typeface="+mn-lt"/>
              </a:rPr>
              <a:t>)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Метод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выбрасывает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исключение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java.lang.NullPointerException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если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</a:t>
            </a:r>
            <a:r>
              <a:rPr lang="en-US" dirty="0">
                <a:latin typeface="+mn-lt"/>
              </a:rPr>
              <a:t> = null.</a:t>
            </a:r>
            <a:endParaRPr lang="ru-RU" b="1" dirty="0">
              <a:latin typeface="+mn-lt"/>
            </a:endParaRPr>
          </a:p>
          <a:p>
            <a:pPr>
              <a:defRPr/>
            </a:pPr>
            <a:endParaRPr lang="en-US" b="1" dirty="0">
              <a:latin typeface="+mn-lt"/>
            </a:endParaRPr>
          </a:p>
          <a:p>
            <a:pPr>
              <a:defRPr/>
            </a:pPr>
            <a:r>
              <a:rPr lang="ru-RU" b="1" dirty="0">
                <a:latin typeface="+mn-lt"/>
              </a:rPr>
              <a:t>Замечание</a:t>
            </a:r>
            <a:r>
              <a:rPr lang="ru-RU" dirty="0">
                <a:latin typeface="+mn-lt"/>
              </a:rPr>
              <a:t>. Вызов метода </a:t>
            </a:r>
            <a:r>
              <a:rPr lang="en-US" dirty="0" err="1">
                <a:latin typeface="+mn-lt"/>
              </a:rPr>
              <a:t>concat</a:t>
            </a:r>
            <a:r>
              <a:rPr lang="ru-RU" dirty="0">
                <a:latin typeface="+mn-lt"/>
              </a:rPr>
              <a:t> не меняет </a:t>
            </a:r>
            <a:r>
              <a:rPr lang="ru-RU" dirty="0" smtClean="0">
                <a:latin typeface="+mn-lt"/>
              </a:rPr>
              <a:t>строку. 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String s1 = "123";</a:t>
            </a:r>
          </a:p>
          <a:p>
            <a:pPr>
              <a:defRPr/>
            </a:pPr>
            <a:r>
              <a:rPr lang="en-US" dirty="0">
                <a:latin typeface="+mn-lt"/>
              </a:rPr>
              <a:t>String s2 = "567";</a:t>
            </a:r>
          </a:p>
          <a:p>
            <a:pPr>
              <a:defRPr/>
            </a:pPr>
            <a:r>
              <a:rPr lang="en-US" dirty="0">
                <a:latin typeface="+mn-lt"/>
              </a:rPr>
              <a:t>s</a:t>
            </a:r>
            <a:r>
              <a:rPr lang="ru-RU" dirty="0">
                <a:latin typeface="+mn-lt"/>
              </a:rPr>
              <a:t>1.</a:t>
            </a:r>
            <a:r>
              <a:rPr lang="en-US" dirty="0" err="1">
                <a:latin typeface="+mn-lt"/>
              </a:rPr>
              <a:t>concat</a:t>
            </a:r>
            <a:r>
              <a:rPr lang="ru-RU" dirty="0">
                <a:latin typeface="+mn-lt"/>
              </a:rPr>
              <a:t>(</a:t>
            </a:r>
            <a:r>
              <a:rPr lang="en-US" dirty="0">
                <a:latin typeface="+mn-lt"/>
              </a:rPr>
              <a:t>s</a:t>
            </a:r>
            <a:r>
              <a:rPr lang="ru-RU" dirty="0">
                <a:latin typeface="+mn-lt"/>
              </a:rPr>
              <a:t>2);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System</a:t>
            </a:r>
            <a:r>
              <a:rPr lang="ru-RU" dirty="0">
                <a:latin typeface="+mn-lt"/>
              </a:rPr>
              <a:t>.</a:t>
            </a:r>
            <a:r>
              <a:rPr lang="en-US" dirty="0">
                <a:latin typeface="+mn-lt"/>
              </a:rPr>
              <a:t>out</a:t>
            </a:r>
            <a:r>
              <a:rPr lang="ru-RU" dirty="0">
                <a:latin typeface="+mn-lt"/>
              </a:rPr>
              <a:t>.</a:t>
            </a:r>
            <a:r>
              <a:rPr lang="en-US" dirty="0">
                <a:latin typeface="+mn-lt"/>
              </a:rPr>
              <a:t>print</a:t>
            </a:r>
            <a:r>
              <a:rPr lang="ru-RU" dirty="0">
                <a:latin typeface="+mn-lt"/>
              </a:rPr>
              <a:t>(</a:t>
            </a:r>
            <a:r>
              <a:rPr lang="en-US" dirty="0">
                <a:latin typeface="+mn-lt"/>
              </a:rPr>
              <a:t>s</a:t>
            </a:r>
            <a:r>
              <a:rPr lang="ru-RU" dirty="0">
                <a:latin typeface="+mn-lt"/>
              </a:rPr>
              <a:t>1); </a:t>
            </a:r>
            <a:r>
              <a:rPr lang="en-US" dirty="0">
                <a:latin typeface="+mn-lt"/>
              </a:rPr>
              <a:t>// </a:t>
            </a:r>
            <a:r>
              <a:rPr lang="ru-RU" dirty="0">
                <a:latin typeface="+mn-lt"/>
              </a:rPr>
              <a:t>будет выведено 123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Метод </a:t>
            </a:r>
            <a:r>
              <a:rPr lang="en-US" b="1" dirty="0">
                <a:latin typeface="+mn-lt"/>
              </a:rPr>
              <a:t>replace</a:t>
            </a:r>
            <a:endParaRPr lang="ru-RU" b="1" dirty="0">
              <a:latin typeface="+mn-lt"/>
            </a:endParaRP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Метод </a:t>
            </a:r>
            <a:r>
              <a:rPr lang="en-US" b="1" dirty="0">
                <a:latin typeface="+mn-lt"/>
              </a:rPr>
              <a:t>replace</a:t>
            </a:r>
            <a:r>
              <a:rPr lang="en-US" dirty="0">
                <a:latin typeface="+mn-lt"/>
              </a:rPr>
              <a:t> </a:t>
            </a:r>
            <a:r>
              <a:rPr lang="ru-RU" i="1" dirty="0">
                <a:latin typeface="+mn-lt"/>
              </a:rPr>
              <a:t>возвращает</a:t>
            </a:r>
            <a:r>
              <a:rPr lang="ru-RU" dirty="0">
                <a:latin typeface="+mn-lt"/>
              </a:rPr>
              <a:t> строку </a:t>
            </a:r>
            <a:r>
              <a:rPr lang="en-US" dirty="0">
                <a:latin typeface="+mn-lt"/>
              </a:rPr>
              <a:t>this </a:t>
            </a:r>
            <a:r>
              <a:rPr lang="ru-RU" dirty="0">
                <a:latin typeface="+mn-lt"/>
              </a:rPr>
              <a:t>заменяя в ней все вхождения символа </a:t>
            </a:r>
            <a:r>
              <a:rPr lang="en-US" dirty="0" err="1">
                <a:latin typeface="+mn-lt"/>
              </a:rPr>
              <a:t>oldChar</a:t>
            </a:r>
            <a:r>
              <a:rPr lang="ru-RU" dirty="0">
                <a:latin typeface="+mn-lt"/>
              </a:rPr>
              <a:t> на </a:t>
            </a:r>
            <a:r>
              <a:rPr lang="en-US" dirty="0" err="1">
                <a:latin typeface="+mn-lt"/>
              </a:rPr>
              <a:t>newChar</a:t>
            </a:r>
            <a:r>
              <a:rPr lang="ru-RU" dirty="0">
                <a:latin typeface="+mn-lt"/>
              </a:rPr>
              <a:t>.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public String replace(char </a:t>
            </a:r>
            <a:r>
              <a:rPr lang="en-US" dirty="0" err="1">
                <a:latin typeface="+mn-lt"/>
              </a:rPr>
              <a:t>oldChar</a:t>
            </a:r>
            <a:r>
              <a:rPr lang="en-US" dirty="0">
                <a:latin typeface="+mn-lt"/>
              </a:rPr>
              <a:t>, char </a:t>
            </a:r>
            <a:r>
              <a:rPr lang="en-US" dirty="0" err="1">
                <a:latin typeface="+mn-lt"/>
              </a:rPr>
              <a:t>newChar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ru-RU" b="1" dirty="0">
                <a:latin typeface="+mn-lt"/>
              </a:rPr>
              <a:t>Замечание</a:t>
            </a:r>
            <a:r>
              <a:rPr lang="ru-RU" dirty="0">
                <a:latin typeface="+mn-lt"/>
              </a:rPr>
              <a:t>. Вызов метода </a:t>
            </a:r>
            <a:r>
              <a:rPr lang="en-US" dirty="0">
                <a:latin typeface="+mn-lt"/>
              </a:rPr>
              <a:t>replace</a:t>
            </a:r>
            <a:r>
              <a:rPr lang="ru-RU" dirty="0">
                <a:latin typeface="+mn-lt"/>
              </a:rPr>
              <a:t> не меняет </a:t>
            </a:r>
            <a:r>
              <a:rPr lang="ru-RU" dirty="0" smtClean="0">
                <a:latin typeface="+mn-lt"/>
              </a:rPr>
              <a:t>строку.</a:t>
            </a:r>
            <a:endParaRPr lang="ru-RU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 = "123";</a:t>
            </a:r>
          </a:p>
          <a:p>
            <a:r>
              <a:rPr lang="en-US" dirty="0">
                <a:latin typeface="+mn-lt"/>
              </a:rPr>
              <a:t>s1.replace('1', 'A');</a:t>
            </a:r>
          </a:p>
          <a:p>
            <a:r>
              <a:rPr lang="en-US" dirty="0">
                <a:latin typeface="+mn-lt"/>
              </a:rPr>
              <a:t>System</a:t>
            </a:r>
            <a:r>
              <a:rPr lang="ru-RU" dirty="0">
                <a:latin typeface="+mn-lt"/>
              </a:rPr>
              <a:t>.</a:t>
            </a:r>
            <a:r>
              <a:rPr lang="en-US" dirty="0">
                <a:latin typeface="+mn-lt"/>
              </a:rPr>
              <a:t>out</a:t>
            </a:r>
            <a:r>
              <a:rPr lang="ru-RU" dirty="0">
                <a:latin typeface="+mn-lt"/>
              </a:rPr>
              <a:t>.</a:t>
            </a:r>
            <a:r>
              <a:rPr lang="en-US" dirty="0">
                <a:latin typeface="+mn-lt"/>
              </a:rPr>
              <a:t>print</a:t>
            </a:r>
            <a:r>
              <a:rPr lang="ru-RU" dirty="0">
                <a:latin typeface="+mn-lt"/>
              </a:rPr>
              <a:t>(</a:t>
            </a:r>
            <a:r>
              <a:rPr lang="en-US" dirty="0">
                <a:latin typeface="+mn-lt"/>
              </a:rPr>
              <a:t>s)</a:t>
            </a:r>
            <a:r>
              <a:rPr lang="ru-RU" dirty="0">
                <a:latin typeface="+mn-lt"/>
              </a:rPr>
              <a:t>; // будет выведено 123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Копирующий конструктор</a:t>
            </a:r>
            <a:endParaRPr lang="ru-RU" b="1" dirty="0">
              <a:latin typeface="+mn-lt"/>
            </a:endParaRPr>
          </a:p>
          <a:p>
            <a:pPr algn="ctr"/>
            <a:endParaRPr lang="ru-RU" b="1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String </a:t>
            </a:r>
            <a:r>
              <a:rPr lang="en-US" dirty="0" smtClean="0">
                <a:solidFill>
                  <a:srgbClr val="FFC000"/>
                </a:solidFill>
                <a:latin typeface="+mn-lt"/>
              </a:rPr>
              <a:t>s</a:t>
            </a:r>
            <a:r>
              <a:rPr lang="en-US" dirty="0" smtClean="0">
                <a:latin typeface="+mn-lt"/>
              </a:rPr>
              <a:t> =</a:t>
            </a:r>
            <a:r>
              <a:rPr lang="ru-RU" dirty="0" smtClean="0">
                <a:latin typeface="+mn-lt"/>
              </a:rPr>
              <a:t> ...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en-US" dirty="0" smtClean="0">
                <a:latin typeface="+mn-lt"/>
              </a:rPr>
              <a:t>String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substr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err="1" smtClean="0">
                <a:solidFill>
                  <a:srgbClr val="FFC000"/>
                </a:solidFill>
                <a:latin typeface="+mn-lt"/>
              </a:rPr>
              <a:t>s</a:t>
            </a:r>
            <a:r>
              <a:rPr lang="en-US" dirty="0" err="1" smtClean="0">
                <a:latin typeface="+mn-lt"/>
              </a:rPr>
              <a:t>.substring</a:t>
            </a:r>
            <a:r>
              <a:rPr lang="en-US" dirty="0" smtClean="0">
                <a:latin typeface="+mn-lt"/>
              </a:rPr>
              <a:t>(1</a:t>
            </a:r>
            <a:r>
              <a:rPr lang="ru-RU" dirty="0" smtClean="0">
                <a:latin typeface="+mn-lt"/>
              </a:rPr>
              <a:t>, 2</a:t>
            </a:r>
            <a:r>
              <a:rPr lang="en-US" dirty="0" smtClean="0">
                <a:latin typeface="+mn-lt"/>
              </a:rPr>
              <a:t>);</a:t>
            </a:r>
          </a:p>
          <a:p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Объекты </a:t>
            </a:r>
            <a:r>
              <a:rPr lang="en-US" dirty="0" smtClean="0">
                <a:solidFill>
                  <a:srgbClr val="FFC000"/>
                </a:solidFill>
                <a:latin typeface="+mn-lt"/>
              </a:rPr>
              <a:t>s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substr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внутри себя содержат ссылку </a:t>
            </a:r>
            <a:r>
              <a:rPr lang="ru-RU" b="1" u="sng" dirty="0" smtClean="0">
                <a:solidFill>
                  <a:srgbClr val="FF0000"/>
                </a:solidFill>
                <a:latin typeface="+mn-lt"/>
              </a:rPr>
              <a:t>на один и тот же</a:t>
            </a:r>
            <a:r>
              <a:rPr lang="ru-RU" dirty="0" smtClean="0">
                <a:latin typeface="+mn-lt"/>
              </a:rPr>
              <a:t> массив символов.</a:t>
            </a: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Т.о., подстрока из, например, двух символов может содержать внутри себя массив размером на порядки большим, чем количество символов</a:t>
            </a: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в строке.</a:t>
            </a:r>
          </a:p>
          <a:p>
            <a:endParaRPr lang="ru-RU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String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substr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new String(</a:t>
            </a:r>
            <a:r>
              <a:rPr lang="en-US" dirty="0" err="1" smtClean="0">
                <a:solidFill>
                  <a:srgbClr val="FFC000"/>
                </a:solidFill>
                <a:latin typeface="+mn-lt"/>
              </a:rPr>
              <a:t>s</a:t>
            </a:r>
            <a:r>
              <a:rPr lang="en-US" dirty="0" err="1" smtClean="0">
                <a:latin typeface="+mn-lt"/>
              </a:rPr>
              <a:t>.substring</a:t>
            </a:r>
            <a:r>
              <a:rPr lang="en-US" dirty="0" smtClean="0">
                <a:latin typeface="+mn-lt"/>
              </a:rPr>
              <a:t>(1, 2)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ru-RU" dirty="0" smtClean="0">
                <a:latin typeface="+mn-lt"/>
              </a:rPr>
              <a:t>После такого вызова внутренние массивы </a:t>
            </a:r>
            <a:r>
              <a:rPr lang="en-US" dirty="0" smtClean="0">
                <a:solidFill>
                  <a:srgbClr val="FFC000"/>
                </a:solidFill>
                <a:latin typeface="+mn-lt"/>
              </a:rPr>
              <a:t>s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substr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00B0F0"/>
                </a:solidFill>
                <a:latin typeface="+mn-lt"/>
              </a:rPr>
              <a:t>"отвязаны"</a:t>
            </a:r>
            <a:r>
              <a:rPr lang="ru-RU" dirty="0" smtClean="0">
                <a:latin typeface="+mn-lt"/>
              </a:rPr>
              <a:t> друг от друга и длина массива у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substr</a:t>
            </a:r>
            <a:r>
              <a:rPr lang="en-US" dirty="0" smtClean="0">
                <a:latin typeface="+mn-lt"/>
              </a:rPr>
              <a:t> - 2.</a:t>
            </a:r>
            <a:endParaRPr lang="ru-RU" dirty="0" smtClean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>
              <a:latin typeface="+mn-lt"/>
            </a:endParaRPr>
          </a:p>
          <a:p>
            <a:r>
              <a:rPr lang="ru-RU" b="1" dirty="0">
                <a:latin typeface="+mn-lt"/>
              </a:rPr>
              <a:t>Замечание.</a:t>
            </a:r>
            <a:r>
              <a:rPr lang="ru-RU" dirty="0">
                <a:latin typeface="+mn-lt"/>
              </a:rPr>
              <a:t> В отличие от массивов, длина которых содержится в </a:t>
            </a:r>
            <a:r>
              <a:rPr lang="ru-RU" i="1" dirty="0">
                <a:latin typeface="+mn-lt"/>
              </a:rPr>
              <a:t>поле </a:t>
            </a:r>
            <a:r>
              <a:rPr lang="en-US" dirty="0">
                <a:latin typeface="+mn-lt"/>
              </a:rPr>
              <a:t>length</a:t>
            </a:r>
            <a:r>
              <a:rPr lang="ru-RU" dirty="0">
                <a:latin typeface="+mn-lt"/>
              </a:rPr>
              <a:t>, в классе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 поле </a:t>
            </a:r>
            <a:r>
              <a:rPr lang="en-US" dirty="0">
                <a:latin typeface="+mn-lt"/>
              </a:rPr>
              <a:t>length</a:t>
            </a:r>
            <a:r>
              <a:rPr lang="ru-RU" dirty="0">
                <a:latin typeface="+mn-lt"/>
              </a:rPr>
              <a:t> отсутствует, </a:t>
            </a:r>
            <a:r>
              <a:rPr lang="ru-RU" dirty="0" smtClean="0">
                <a:latin typeface="+mn-lt"/>
              </a:rPr>
              <a:t>длину </a:t>
            </a:r>
            <a:r>
              <a:rPr lang="ru-RU" dirty="0">
                <a:latin typeface="+mn-lt"/>
              </a:rPr>
              <a:t>строки (количество входящих в нее символов) возвращает метод </a:t>
            </a:r>
            <a:r>
              <a:rPr lang="en-US" dirty="0">
                <a:latin typeface="+mn-lt"/>
              </a:rPr>
              <a:t>length</a:t>
            </a:r>
            <a:r>
              <a:rPr lang="ru-RU" dirty="0">
                <a:latin typeface="+mn-lt"/>
              </a:rPr>
              <a:t>().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public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length()</a:t>
            </a:r>
            <a:r>
              <a:rPr lang="ru-RU" dirty="0">
                <a:latin typeface="+mn-lt"/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Перегрузка </a:t>
            </a:r>
            <a:r>
              <a:rPr lang="ru-RU" b="1" dirty="0">
                <a:latin typeface="+mn-lt"/>
              </a:rPr>
              <a:t>операции «+» для строк</a:t>
            </a: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В </a:t>
            </a:r>
            <a:r>
              <a:rPr lang="ru-RU" dirty="0" err="1">
                <a:latin typeface="+mn-lt"/>
              </a:rPr>
              <a:t>Java</a:t>
            </a:r>
            <a:r>
              <a:rPr lang="ru-RU" dirty="0">
                <a:latin typeface="+mn-lt"/>
              </a:rPr>
              <a:t> отсутствует перегрузка </a:t>
            </a:r>
            <a:r>
              <a:rPr lang="ru-RU" dirty="0" smtClean="0">
                <a:latin typeface="+mn-lt"/>
              </a:rPr>
              <a:t>операций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в смысле переопределения действия </a:t>
            </a:r>
            <a:r>
              <a:rPr lang="ru-RU" dirty="0" smtClean="0">
                <a:latin typeface="+mn-lt"/>
              </a:rPr>
              <a:t>операци</a:t>
            </a:r>
            <a:r>
              <a:rPr lang="ru-RU" dirty="0" smtClean="0">
                <a:latin typeface="+mn-lt"/>
              </a:rPr>
              <a:t>й</a:t>
            </a:r>
            <a:r>
              <a:rPr lang="ru-RU" dirty="0" smtClean="0">
                <a:latin typeface="+mn-lt"/>
              </a:rPr>
              <a:t>, </a:t>
            </a:r>
            <a:r>
              <a:rPr lang="ru-RU" dirty="0" smtClean="0">
                <a:latin typeface="+mn-lt"/>
              </a:rPr>
              <a:t>но существует в смысле применения одного </a:t>
            </a:r>
            <a:r>
              <a:rPr lang="ru-RU" dirty="0" err="1" smtClean="0">
                <a:latin typeface="+mn-lt"/>
              </a:rPr>
              <a:t>знакак</a:t>
            </a:r>
            <a:r>
              <a:rPr lang="ru-RU" dirty="0" smtClean="0">
                <a:latin typeface="+mn-lt"/>
              </a:rPr>
              <a:t> операции к разным типам данных</a:t>
            </a:r>
            <a:r>
              <a:rPr lang="ru-RU" dirty="0" smtClean="0">
                <a:latin typeface="+mn-lt"/>
              </a:rPr>
              <a:t>.</a:t>
            </a: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Если в операции сложения участвует строка, то второй операнд всегда приводится к строке.</a:t>
            </a:r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При конкатенации (сложении) строк </a:t>
            </a:r>
            <a:r>
              <a:rPr lang="ru-RU" dirty="0" smtClean="0">
                <a:latin typeface="+mn-lt"/>
              </a:rPr>
              <a:t>будет создан </a:t>
            </a:r>
            <a:r>
              <a:rPr lang="ru-RU" u="sng" dirty="0" smtClean="0">
                <a:latin typeface="+mn-lt"/>
              </a:rPr>
              <a:t>новый </a:t>
            </a:r>
            <a:r>
              <a:rPr lang="ru-RU" u="sng" dirty="0">
                <a:latin typeface="+mn-lt"/>
              </a:rPr>
              <a:t>объект</a:t>
            </a:r>
            <a:r>
              <a:rPr lang="ru-RU" dirty="0">
                <a:latin typeface="+mn-lt"/>
              </a:rPr>
              <a:t> типа </a:t>
            </a:r>
            <a:r>
              <a:rPr lang="en-US" dirty="0" smtClean="0">
                <a:latin typeface="+mn-lt"/>
              </a:rPr>
              <a:t>String</a:t>
            </a:r>
            <a:r>
              <a:rPr lang="ru-RU" dirty="0" smtClean="0">
                <a:latin typeface="+mn-lt"/>
              </a:rPr>
              <a:t>, т.к. строки - неизменяемые объекты.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>
              <a:latin typeface="+mn-lt"/>
            </a:endParaRPr>
          </a:p>
          <a:p>
            <a:r>
              <a:rPr lang="ru-RU" b="1" dirty="0">
                <a:latin typeface="+mn-lt"/>
              </a:rPr>
              <a:t>Замечание.</a:t>
            </a:r>
            <a:r>
              <a:rPr lang="ru-RU" dirty="0">
                <a:latin typeface="+mn-lt"/>
              </a:rPr>
              <a:t> Нельзя изменить объект типа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, но можно изменить значение объектной переменной, которая </a:t>
            </a:r>
            <a:r>
              <a:rPr lang="ru-RU" i="1" dirty="0">
                <a:latin typeface="+mn-lt"/>
              </a:rPr>
              <a:t>ссылается</a:t>
            </a:r>
            <a:r>
              <a:rPr lang="ru-RU" dirty="0">
                <a:latin typeface="+mn-lt"/>
              </a:rPr>
              <a:t> на объект, заставив ее ссылаться на новый объект </a:t>
            </a:r>
            <a:r>
              <a:rPr lang="en-US" dirty="0">
                <a:latin typeface="+mn-lt"/>
              </a:rPr>
              <a:t>String</a:t>
            </a:r>
            <a:r>
              <a:rPr lang="ru-RU" dirty="0">
                <a:latin typeface="+mn-lt"/>
              </a:rPr>
              <a:t>.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dirty="0" smtClean="0">
                <a:latin typeface="+mn-lt"/>
              </a:rPr>
              <a:t>"</a:t>
            </a:r>
            <a:r>
              <a:rPr lang="en-US" dirty="0" err="1">
                <a:latin typeface="+mn-lt"/>
              </a:rPr>
              <a:t>asdf</a:t>
            </a:r>
            <a:r>
              <a:rPr lang="en-US" dirty="0" smtClean="0">
                <a:latin typeface="+mn-lt"/>
              </a:rPr>
              <a:t>";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s </a:t>
            </a:r>
            <a:r>
              <a:rPr lang="en-US" dirty="0">
                <a:latin typeface="+mn-lt"/>
              </a:rPr>
              <a:t>= </a:t>
            </a:r>
            <a:r>
              <a:rPr lang="en-US" dirty="0" smtClean="0">
                <a:latin typeface="+mn-lt"/>
              </a:rPr>
              <a:t>"</a:t>
            </a:r>
            <a:r>
              <a:rPr lang="en-US" dirty="0">
                <a:latin typeface="+mn-lt"/>
              </a:rPr>
              <a:t>1234</a:t>
            </a:r>
            <a:r>
              <a:rPr lang="en-US" dirty="0" smtClean="0">
                <a:latin typeface="+mn-lt"/>
              </a:rPr>
              <a:t>";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s </a:t>
            </a:r>
            <a:r>
              <a:rPr lang="en-US" dirty="0">
                <a:latin typeface="+mn-lt"/>
              </a:rPr>
              <a:t>= "ABCD";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Получение </a:t>
            </a:r>
            <a:r>
              <a:rPr lang="ru-RU" b="1" dirty="0">
                <a:latin typeface="+mn-lt"/>
              </a:rPr>
              <a:t>строкового представления</a:t>
            </a:r>
          </a:p>
          <a:p>
            <a:pPr algn="ctr"/>
            <a:r>
              <a:rPr lang="ru-RU" b="1" dirty="0">
                <a:latin typeface="+mn-lt"/>
              </a:rPr>
              <a:t>значений примитивных типов</a:t>
            </a: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Для того чтобы получить строковое представление значения примитивного типа следует воспользоваться статическим методом </a:t>
            </a:r>
            <a:r>
              <a:rPr lang="en-US" dirty="0" err="1">
                <a:solidFill>
                  <a:srgbClr val="FFC000"/>
                </a:solidFill>
                <a:latin typeface="+mn-lt"/>
              </a:rPr>
              <a:t>valueOf</a:t>
            </a:r>
            <a:r>
              <a:rPr lang="ru-RU" dirty="0">
                <a:latin typeface="+mn-lt"/>
              </a:rPr>
              <a:t>, который возвращает соответствующую строку.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Данный метод перегружен таким образом, что может принимать значения любых примитивных типов в качестве </a:t>
            </a:r>
            <a:r>
              <a:rPr lang="ru-RU" dirty="0" smtClean="0">
                <a:latin typeface="+mn-lt"/>
              </a:rPr>
              <a:t>параметра.</a:t>
            </a:r>
            <a:endParaRPr lang="ru-RU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Кроме этого метод может принимать в качестве параметра массив символов (</a:t>
            </a:r>
            <a:r>
              <a:rPr lang="en-US" dirty="0">
                <a:latin typeface="+mn-lt"/>
              </a:rPr>
              <a:t>char</a:t>
            </a:r>
            <a:r>
              <a:rPr lang="ru-RU" dirty="0">
                <a:latin typeface="+mn-lt"/>
              </a:rPr>
              <a:t>), который будет преобразован в строку.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 = </a:t>
            </a:r>
            <a:r>
              <a:rPr lang="en-US" dirty="0" err="1">
                <a:latin typeface="+mn-lt"/>
              </a:rPr>
              <a:t>String.valueOf</a:t>
            </a:r>
            <a:r>
              <a:rPr lang="en-US" dirty="0">
                <a:latin typeface="+mn-lt"/>
              </a:rPr>
              <a:t>(0xFF); // s = "255"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char[] </a:t>
            </a:r>
            <a:r>
              <a:rPr lang="en-US" dirty="0" err="1">
                <a:latin typeface="+mn-lt"/>
              </a:rPr>
              <a:t>ch</a:t>
            </a:r>
            <a:r>
              <a:rPr lang="en-US" dirty="0">
                <a:latin typeface="+mn-lt"/>
              </a:rPr>
              <a:t> = {'a', 'b', 'c'};</a:t>
            </a:r>
          </a:p>
          <a:p>
            <a:r>
              <a:rPr lang="en-US" dirty="0">
                <a:latin typeface="+mn-lt"/>
              </a:rPr>
              <a:t>s = </a:t>
            </a:r>
            <a:r>
              <a:rPr lang="en-US" dirty="0" err="1">
                <a:latin typeface="+mn-lt"/>
              </a:rPr>
              <a:t>String.valueOf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ch</a:t>
            </a:r>
            <a:r>
              <a:rPr lang="en-US" dirty="0">
                <a:latin typeface="+mn-lt"/>
              </a:rPr>
              <a:t>); // s = "</a:t>
            </a:r>
            <a:r>
              <a:rPr lang="en-US" dirty="0" err="1">
                <a:latin typeface="+mn-lt"/>
              </a:rPr>
              <a:t>abc</a:t>
            </a:r>
            <a:r>
              <a:rPr lang="en-US" dirty="0">
                <a:latin typeface="+mn-lt"/>
              </a:rPr>
              <a:t>"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 = </a:t>
            </a:r>
            <a:r>
              <a:rPr lang="en-US" dirty="0" err="1">
                <a:latin typeface="+mn-lt"/>
              </a:rPr>
              <a:t>String.valueOf</a:t>
            </a:r>
            <a:r>
              <a:rPr lang="en-US" dirty="0">
                <a:latin typeface="+mn-lt"/>
              </a:rPr>
              <a:t>(-34.4); // s = "-34.4"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Сложение </a:t>
            </a:r>
            <a:r>
              <a:rPr lang="ru-RU" b="1" dirty="0">
                <a:latin typeface="+mn-lt"/>
              </a:rPr>
              <a:t>объектных переменных,</a:t>
            </a:r>
          </a:p>
          <a:p>
            <a:pPr algn="ctr"/>
            <a:r>
              <a:rPr lang="ru-RU" b="1" dirty="0">
                <a:latin typeface="+mn-lt"/>
              </a:rPr>
              <a:t>ссылающихся на </a:t>
            </a:r>
            <a:r>
              <a:rPr lang="en-US" dirty="0">
                <a:latin typeface="+mn-lt"/>
              </a:rPr>
              <a:t>null</a:t>
            </a:r>
            <a:r>
              <a:rPr lang="ru-RU" dirty="0">
                <a:latin typeface="+mn-lt"/>
              </a:rPr>
              <a:t>,</a:t>
            </a:r>
            <a:r>
              <a:rPr lang="ru-RU" b="1" dirty="0">
                <a:latin typeface="+mn-lt"/>
              </a:rPr>
              <a:t> со строкой</a:t>
            </a: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Если </a:t>
            </a:r>
            <a:r>
              <a:rPr lang="ru-RU" dirty="0" smtClean="0">
                <a:latin typeface="+mn-lt"/>
              </a:rPr>
              <a:t>строка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сложить </a:t>
            </a:r>
            <a:r>
              <a:rPr lang="ru-RU" dirty="0">
                <a:latin typeface="+mn-lt"/>
              </a:rPr>
              <a:t>с объектом, который ссылается на </a:t>
            </a:r>
            <a:r>
              <a:rPr lang="en-US" dirty="0">
                <a:latin typeface="+mn-lt"/>
              </a:rPr>
              <a:t>null</a:t>
            </a:r>
            <a:r>
              <a:rPr lang="ru-RU" dirty="0">
                <a:latin typeface="+mn-lt"/>
              </a:rPr>
              <a:t>, то вместо </a:t>
            </a:r>
            <a:r>
              <a:rPr lang="ru-RU" dirty="0" smtClean="0">
                <a:latin typeface="+mn-lt"/>
              </a:rPr>
              <a:t>него будет подставлена строка </a:t>
            </a:r>
            <a:r>
              <a:rPr lang="ru-RU" dirty="0">
                <a:latin typeface="+mn-lt"/>
              </a:rPr>
              <a:t>"</a:t>
            </a:r>
            <a:r>
              <a:rPr lang="en-US" dirty="0">
                <a:latin typeface="+mn-lt"/>
              </a:rPr>
              <a:t>null".</a:t>
            </a:r>
            <a:endParaRPr lang="ru-RU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 = null;</a:t>
            </a:r>
          </a:p>
          <a:p>
            <a:r>
              <a:rPr lang="en-US" dirty="0">
                <a:latin typeface="+mn-lt"/>
              </a:rPr>
              <a:t>s = s + "34"; // s = "null34"</a:t>
            </a:r>
          </a:p>
          <a:p>
            <a:endParaRPr lang="ru-RU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Integer </a:t>
            </a:r>
            <a:r>
              <a:rPr lang="en-US" dirty="0" smtClean="0"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null;</a:t>
            </a:r>
          </a:p>
          <a:p>
            <a:r>
              <a:rPr lang="en-US" dirty="0">
                <a:latin typeface="+mn-lt"/>
              </a:rPr>
              <a:t>s = "</a:t>
            </a:r>
            <a:r>
              <a:rPr lang="en-US" dirty="0" err="1" smtClean="0">
                <a:latin typeface="+mn-lt"/>
              </a:rPr>
              <a:t>abc</a:t>
            </a:r>
            <a:r>
              <a:rPr lang="en-US" dirty="0" smtClean="0">
                <a:latin typeface="+mn-lt"/>
              </a:rPr>
              <a:t>" </a:t>
            </a:r>
            <a:r>
              <a:rPr lang="en-US" dirty="0">
                <a:latin typeface="+mn-lt"/>
              </a:rPr>
              <a:t>+ </a:t>
            </a:r>
            <a:r>
              <a:rPr lang="en-US" dirty="0" smtClean="0">
                <a:latin typeface="+mn-lt"/>
              </a:rPr>
              <a:t>x; </a:t>
            </a:r>
            <a:r>
              <a:rPr lang="en-US" dirty="0">
                <a:latin typeface="+mn-lt"/>
              </a:rPr>
              <a:t>// s = "</a:t>
            </a:r>
            <a:r>
              <a:rPr lang="en-US" dirty="0" err="1">
                <a:latin typeface="+mn-lt"/>
              </a:rPr>
              <a:t>abcnull</a:t>
            </a:r>
            <a:r>
              <a:rPr lang="en-US" dirty="0">
                <a:latin typeface="+mn-lt"/>
              </a:rPr>
              <a:t>"</a:t>
            </a:r>
            <a:endParaRPr lang="ru-RU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Строковые </a:t>
            </a:r>
            <a:r>
              <a:rPr lang="ru-RU" b="1" dirty="0">
                <a:latin typeface="+mn-lt"/>
              </a:rPr>
              <a:t>литералы</a:t>
            </a:r>
          </a:p>
          <a:p>
            <a:pPr algn="ctr"/>
            <a:r>
              <a:rPr lang="ru-RU" b="1" dirty="0">
                <a:latin typeface="+mn-lt"/>
              </a:rPr>
              <a:t>(строки-константы)</a:t>
            </a:r>
          </a:p>
          <a:p>
            <a:pPr algn="ctr"/>
            <a:endParaRPr lang="ru-RU" b="1" dirty="0">
              <a:latin typeface="+mn-lt"/>
            </a:endParaRPr>
          </a:p>
          <a:p>
            <a:r>
              <a:rPr lang="ru-RU" dirty="0">
                <a:latin typeface="+mn-lt"/>
              </a:rPr>
              <a:t>Строковые литералы (строки-константы) представляют из себя совокупность символов заключенных в двойные кавычки и </a:t>
            </a:r>
            <a:r>
              <a:rPr lang="ru-RU" u="sng" dirty="0">
                <a:latin typeface="+mn-lt"/>
              </a:rPr>
              <a:t>являются объектными переменными</a:t>
            </a:r>
            <a:r>
              <a:rPr lang="ru-RU" dirty="0">
                <a:latin typeface="+mn-lt"/>
              </a:rPr>
              <a:t>.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Два строковых литерала, состоящих из одного и того же набора символов ссылаются на один и тот же объект-строку.</a:t>
            </a:r>
          </a:p>
          <a:p>
            <a:endParaRPr lang="ru-RU" dirty="0">
              <a:latin typeface="+mn-lt"/>
            </a:endParaRPr>
          </a:p>
          <a:p>
            <a:r>
              <a:rPr lang="en-US" dirty="0">
                <a:latin typeface="+mn-lt"/>
              </a:rPr>
              <a:t>String s1 = "</a:t>
            </a:r>
            <a:r>
              <a:rPr lang="en-US" dirty="0" err="1">
                <a:latin typeface="+mn-lt"/>
              </a:rPr>
              <a:t>abc</a:t>
            </a:r>
            <a:r>
              <a:rPr lang="en-US" dirty="0">
                <a:latin typeface="+mn-lt"/>
              </a:rPr>
              <a:t>";</a:t>
            </a:r>
          </a:p>
          <a:p>
            <a:r>
              <a:rPr lang="en-US" dirty="0">
                <a:latin typeface="+mn-lt"/>
              </a:rPr>
              <a:t>String s2 = "</a:t>
            </a:r>
            <a:r>
              <a:rPr lang="en-US" dirty="0" err="1">
                <a:latin typeface="+mn-lt"/>
              </a:rPr>
              <a:t>abc</a:t>
            </a:r>
            <a:r>
              <a:rPr lang="en-US" dirty="0">
                <a:latin typeface="+mn-lt"/>
              </a:rPr>
              <a:t>";</a:t>
            </a:r>
          </a:p>
          <a:p>
            <a:r>
              <a:rPr lang="en-US" dirty="0" err="1">
                <a:latin typeface="+mn-lt"/>
              </a:rPr>
              <a:t>boolean</a:t>
            </a:r>
            <a:r>
              <a:rPr lang="en-US" dirty="0">
                <a:latin typeface="+mn-lt"/>
              </a:rPr>
              <a:t> flag = (s1 == s2); // flag = true</a:t>
            </a:r>
            <a:endParaRPr lang="ru-RU" dirty="0">
              <a:latin typeface="+mn-lt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897</TotalTime>
  <Words>1363</Words>
  <Application>Microsoft Office PowerPoint</Application>
  <PresentationFormat>Экран (4:3)</PresentationFormat>
  <Paragraphs>230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Техническая</vt:lpstr>
      <vt:lpstr>Strings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61</cp:revision>
  <cp:lastPrinted>2011-03-23T07:08:36Z</cp:lastPrinted>
  <dcterms:created xsi:type="dcterms:W3CDTF">2006-09-14T16:44:55Z</dcterms:created>
  <dcterms:modified xsi:type="dcterms:W3CDTF">2013-03-03T11:14:02Z</dcterms:modified>
</cp:coreProperties>
</file>