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9"/>
  </p:notesMasterIdLst>
  <p:sldIdLst>
    <p:sldId id="256" r:id="rId2"/>
    <p:sldId id="270" r:id="rId3"/>
    <p:sldId id="271" r:id="rId4"/>
    <p:sldId id="274" r:id="rId5"/>
    <p:sldId id="275" r:id="rId6"/>
    <p:sldId id="302" r:id="rId7"/>
    <p:sldId id="304" r:id="rId8"/>
    <p:sldId id="294" r:id="rId9"/>
    <p:sldId id="295" r:id="rId10"/>
    <p:sldId id="305" r:id="rId11"/>
    <p:sldId id="306" r:id="rId12"/>
    <p:sldId id="307" r:id="rId13"/>
    <p:sldId id="308" r:id="rId14"/>
    <p:sldId id="309" r:id="rId15"/>
    <p:sldId id="312" r:id="rId16"/>
    <p:sldId id="310" r:id="rId17"/>
    <p:sldId id="31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30.01.2013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4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30.01.2013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expression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language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Логические операции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FFC000"/>
                </a:solidFill>
              </a:rPr>
              <a:t>&amp;&amp;</a:t>
            </a:r>
            <a:r>
              <a:rPr lang="ru-RU" sz="2400" dirty="0" smtClean="0"/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and</a:t>
            </a:r>
            <a:r>
              <a:rPr lang="ru-RU" sz="2400" dirty="0" smtClean="0"/>
              <a:t> 	===&gt; </a:t>
            </a:r>
            <a:r>
              <a:rPr lang="en-US" sz="2400" dirty="0" smtClean="0"/>
              <a:t>	</a:t>
            </a:r>
            <a:r>
              <a:rPr lang="ru-RU" sz="2400" dirty="0" smtClean="0"/>
              <a:t>И по краткой схеме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||</a:t>
            </a:r>
            <a:r>
              <a:rPr lang="ru-RU" sz="2400" dirty="0" smtClean="0"/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or</a:t>
            </a:r>
            <a:r>
              <a:rPr lang="ru-RU" sz="2400" dirty="0" smtClean="0"/>
              <a:t> 	===&gt; </a:t>
            </a:r>
            <a:r>
              <a:rPr lang="en-US" sz="2400" dirty="0" smtClean="0"/>
              <a:t>	</a:t>
            </a:r>
            <a:r>
              <a:rPr lang="ru-RU" sz="2400" dirty="0" smtClean="0"/>
              <a:t>ИЛИ по краткой схеме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!	</a:t>
            </a:r>
            <a:r>
              <a:rPr lang="ru-RU" sz="2400" dirty="0" err="1" smtClean="0">
                <a:solidFill>
                  <a:srgbClr val="FFC000"/>
                </a:solidFill>
              </a:rPr>
              <a:t>not</a:t>
            </a:r>
            <a:r>
              <a:rPr lang="ru-RU" sz="2400" dirty="0" smtClean="0"/>
              <a:t> 	===&gt; </a:t>
            </a:r>
            <a:r>
              <a:rPr lang="en-US" sz="2400" dirty="0" smtClean="0"/>
              <a:t>	</a:t>
            </a:r>
            <a:r>
              <a:rPr lang="ru-RU" sz="2400" dirty="0" smtClean="0"/>
              <a:t>ОТРИЦАНИЕ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Оба операнда приводятся к </a:t>
            </a:r>
            <a:r>
              <a:rPr lang="ru-RU" sz="2400" dirty="0" err="1" smtClean="0"/>
              <a:t>Boolean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Проверяет на пустоту объект.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Пример:</a:t>
            </a:r>
            <a:br>
              <a:rPr lang="ru-RU" sz="2400" dirty="0" smtClean="0"/>
            </a:br>
            <a:r>
              <a:rPr lang="ru-RU" sz="2400" dirty="0" smtClean="0"/>
              <a:t>${</a:t>
            </a:r>
            <a:r>
              <a:rPr lang="ru-RU" sz="2400" b="1" dirty="0" smtClean="0">
                <a:solidFill>
                  <a:srgbClr val="FFC000"/>
                </a:solidFill>
              </a:rPr>
              <a:t>empty</a:t>
            </a:r>
            <a:r>
              <a:rPr lang="ru-RU" sz="2400" b="1" dirty="0" smtClean="0"/>
              <a:t> </a:t>
            </a:r>
            <a:r>
              <a:rPr lang="ru-RU" sz="2400" dirty="0" smtClean="0"/>
              <a:t>x</a:t>
            </a:r>
            <a:r>
              <a:rPr lang="ru-RU" sz="2400" dirty="0" smtClean="0"/>
              <a:t>}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Возвращает </a:t>
            </a:r>
            <a:r>
              <a:rPr lang="ru-RU" sz="2400" dirty="0" smtClean="0">
                <a:solidFill>
                  <a:srgbClr val="92D050"/>
                </a:solidFill>
              </a:rPr>
              <a:t>true</a:t>
            </a:r>
            <a:r>
              <a:rPr lang="ru-RU" sz="2400" dirty="0" smtClean="0"/>
              <a:t> если x:</a:t>
            </a:r>
            <a:br>
              <a:rPr lang="ru-RU" sz="2400" dirty="0" smtClean="0"/>
            </a:br>
            <a:r>
              <a:rPr lang="ru-RU" sz="2400" dirty="0" smtClean="0"/>
              <a:t>1) null</a:t>
            </a:r>
            <a:br>
              <a:rPr lang="ru-RU" sz="2400" dirty="0" smtClean="0"/>
            </a:br>
            <a:r>
              <a:rPr lang="ru-RU" sz="2400" dirty="0" smtClean="0"/>
              <a:t>2) строка нулевой длины</a:t>
            </a:r>
            <a:br>
              <a:rPr lang="ru-RU" sz="2400" dirty="0" smtClean="0"/>
            </a:br>
            <a:r>
              <a:rPr lang="ru-RU" sz="2400" dirty="0" smtClean="0"/>
              <a:t>3) массив длиной 0</a:t>
            </a:r>
            <a:br>
              <a:rPr lang="ru-RU" sz="2400" dirty="0" smtClean="0"/>
            </a:br>
            <a:r>
              <a:rPr lang="ru-RU" sz="2400" dirty="0" smtClean="0"/>
              <a:t>4) пустые Map или Collection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Во всех других случаях возвращает </a:t>
            </a:r>
            <a:r>
              <a:rPr lang="ru-RU" sz="2400" dirty="0" smtClean="0">
                <a:solidFill>
                  <a:srgbClr val="00B0F0"/>
                </a:solidFill>
              </a:rPr>
              <a:t>false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сравнения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FFC000"/>
                </a:solidFill>
              </a:rPr>
              <a:t>==</a:t>
            </a:r>
            <a:r>
              <a:rPr lang="ru-RU" sz="2400" dirty="0" smtClean="0"/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eq</a:t>
            </a:r>
            <a:r>
              <a:rPr lang="ru-RU" sz="2400" dirty="0" smtClean="0"/>
              <a:t>	 ===&gt;</a:t>
            </a:r>
            <a:r>
              <a:rPr lang="en-US" sz="2400" dirty="0" smtClean="0"/>
              <a:t>	</a:t>
            </a:r>
            <a:r>
              <a:rPr lang="ru-RU" sz="2400" dirty="0" smtClean="0"/>
              <a:t>равно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!=</a:t>
            </a:r>
            <a:r>
              <a:rPr lang="ru-RU" sz="2400" dirty="0" smtClean="0"/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ne</a:t>
            </a:r>
            <a:r>
              <a:rPr lang="ru-RU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	</a:t>
            </a:r>
            <a:r>
              <a:rPr lang="ru-RU" sz="2400" dirty="0" smtClean="0"/>
              <a:t> ===&gt;</a:t>
            </a:r>
            <a:r>
              <a:rPr lang="en-US" sz="2400" dirty="0" smtClean="0"/>
              <a:t>	</a:t>
            </a:r>
            <a:r>
              <a:rPr lang="ru-RU" sz="2400" dirty="0" smtClean="0"/>
              <a:t>не равно</a:t>
            </a:r>
            <a:br>
              <a:rPr lang="ru-RU" sz="2400" dirty="0" smtClean="0"/>
            </a:br>
            <a:r>
              <a:rPr lang="ru-RU" sz="2400" dirty="0" smtClean="0"/>
              <a:t>Для сравнения используется метод </a:t>
            </a:r>
            <a:r>
              <a:rPr lang="ru-RU" sz="2400" dirty="0" err="1" smtClean="0">
                <a:solidFill>
                  <a:srgbClr val="FF0000"/>
                </a:solidFill>
              </a:rPr>
              <a:t>equals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&lt;</a:t>
            </a: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lt</a:t>
            </a:r>
            <a:r>
              <a:rPr lang="en-US" sz="2400" dirty="0" smtClean="0"/>
              <a:t>	</a:t>
            </a:r>
            <a:r>
              <a:rPr lang="ru-RU" sz="2400" dirty="0" smtClean="0"/>
              <a:t> ===&gt; </a:t>
            </a:r>
            <a:r>
              <a:rPr lang="en-US" sz="2400" dirty="0" smtClean="0"/>
              <a:t>	</a:t>
            </a:r>
            <a:r>
              <a:rPr lang="ru-RU" sz="2400" dirty="0" smtClean="0"/>
              <a:t>меньше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&gt;</a:t>
            </a: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gt</a:t>
            </a:r>
            <a:r>
              <a:rPr lang="en-US" sz="2400" dirty="0" smtClean="0"/>
              <a:t>	</a:t>
            </a:r>
            <a:r>
              <a:rPr lang="ru-RU" sz="2400" dirty="0" smtClean="0"/>
              <a:t> ===&gt; </a:t>
            </a:r>
            <a:r>
              <a:rPr lang="en-US" sz="2400" dirty="0" smtClean="0"/>
              <a:t>	</a:t>
            </a:r>
            <a:r>
              <a:rPr lang="ru-RU" sz="2400" dirty="0" smtClean="0"/>
              <a:t>больше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&lt;=</a:t>
            </a: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le</a:t>
            </a:r>
            <a:r>
              <a:rPr lang="en-US" sz="2400" dirty="0" smtClean="0"/>
              <a:t>	</a:t>
            </a:r>
            <a:r>
              <a:rPr lang="ru-RU" sz="2400" dirty="0" smtClean="0"/>
              <a:t> ===&gt; </a:t>
            </a:r>
            <a:r>
              <a:rPr lang="en-US" sz="2400" dirty="0" smtClean="0"/>
              <a:t>	</a:t>
            </a:r>
            <a:r>
              <a:rPr lang="ru-RU" sz="2400" dirty="0" smtClean="0"/>
              <a:t>меньше или равно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&gt;=</a:t>
            </a: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ru-RU" sz="2400" dirty="0" err="1" smtClean="0">
                <a:solidFill>
                  <a:srgbClr val="FFC000"/>
                </a:solidFill>
              </a:rPr>
              <a:t>ge</a:t>
            </a:r>
            <a:r>
              <a:rPr lang="en-US" sz="2400" dirty="0" smtClean="0"/>
              <a:t>	</a:t>
            </a:r>
            <a:r>
              <a:rPr lang="ru-RU" sz="2400" dirty="0" smtClean="0"/>
              <a:t> ===&gt; </a:t>
            </a:r>
            <a:r>
              <a:rPr lang="en-US" sz="2400" dirty="0" smtClean="0"/>
              <a:t>	</a:t>
            </a:r>
            <a:r>
              <a:rPr lang="ru-RU" sz="2400" dirty="0" smtClean="0"/>
              <a:t>больше или равно</a:t>
            </a:r>
            <a:br>
              <a:rPr lang="ru-RU" sz="2400" dirty="0" smtClean="0"/>
            </a:br>
            <a:r>
              <a:rPr lang="ru-RU" sz="2400" dirty="0" smtClean="0"/>
              <a:t>Для сравнения используется метод </a:t>
            </a:r>
            <a:r>
              <a:rPr lang="ru-RU" sz="2400" dirty="0" err="1" smtClean="0">
                <a:solidFill>
                  <a:srgbClr val="FF0000"/>
                </a:solidFill>
              </a:rPr>
              <a:t>compareTo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Если один из операндов или оба равны </a:t>
            </a:r>
            <a:r>
              <a:rPr lang="ru-RU" sz="2400" dirty="0" err="1" smtClean="0">
                <a:solidFill>
                  <a:srgbClr val="00B0F0"/>
                </a:solidFill>
              </a:rPr>
              <a:t>null</a:t>
            </a:r>
            <a:r>
              <a:rPr lang="ru-RU" sz="2400" dirty="0" smtClean="0"/>
              <a:t>, то результат операций </a:t>
            </a:r>
            <a:r>
              <a:rPr lang="ru-RU" sz="2400" dirty="0" err="1" smtClean="0">
                <a:solidFill>
                  <a:srgbClr val="92D050"/>
                </a:solidFill>
              </a:rPr>
              <a:t>false</a:t>
            </a:r>
            <a:r>
              <a:rPr lang="ru-RU" sz="2400" dirty="0" smtClean="0"/>
              <a:t>, кроме </a:t>
            </a:r>
            <a:r>
              <a:rPr lang="ru-RU" sz="2400" dirty="0" smtClean="0">
                <a:solidFill>
                  <a:srgbClr val="FFC000"/>
                </a:solidFill>
              </a:rPr>
              <a:t>==</a:t>
            </a:r>
            <a:r>
              <a:rPr lang="en-US" sz="2400" dirty="0" smtClean="0"/>
              <a:t>/</a:t>
            </a:r>
            <a:r>
              <a:rPr lang="en-US" sz="2400" dirty="0" err="1" smtClean="0">
                <a:solidFill>
                  <a:srgbClr val="FFC000"/>
                </a:solidFill>
              </a:rPr>
              <a:t>eq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2400" dirty="0" err="1" smtClean="0">
                <a:solidFill>
                  <a:srgbClr val="00B0F0"/>
                </a:solidFill>
              </a:rPr>
              <a:t>null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==</a:t>
            </a:r>
            <a:r>
              <a:rPr lang="ru-RU" sz="2400" dirty="0" smtClean="0"/>
              <a:t> </a:t>
            </a:r>
            <a:r>
              <a:rPr lang="ru-RU" sz="2400" dirty="0" err="1" smtClean="0">
                <a:solidFill>
                  <a:srgbClr val="00B0F0"/>
                </a:solidFill>
              </a:rPr>
              <a:t>null</a:t>
            </a:r>
            <a:r>
              <a:rPr lang="ru-RU" sz="2400" dirty="0" smtClean="0"/>
              <a:t> ==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 err="1" smtClean="0">
                <a:solidFill>
                  <a:srgbClr val="92D050"/>
                </a:solidFill>
              </a:rPr>
              <a:t>true</a:t>
            </a:r>
            <a:r>
              <a:rPr lang="en-US" sz="2400" dirty="0" smtClean="0"/>
              <a:t>		</a:t>
            </a:r>
            <a:r>
              <a:rPr lang="ru-RU" sz="2400" dirty="0" err="1" smtClean="0">
                <a:solidFill>
                  <a:srgbClr val="00B0F0"/>
                </a:solidFill>
              </a:rPr>
              <a:t>null</a:t>
            </a:r>
            <a:r>
              <a:rPr lang="ru-RU" sz="2400" dirty="0" smtClean="0"/>
              <a:t> </a:t>
            </a:r>
            <a:r>
              <a:rPr lang="ru-RU" sz="2400" dirty="0" err="1" smtClean="0">
                <a:solidFill>
                  <a:srgbClr val="FFC000"/>
                </a:solidFill>
              </a:rPr>
              <a:t>eq</a:t>
            </a:r>
            <a:r>
              <a:rPr lang="ru-RU" sz="2400" dirty="0" smtClean="0"/>
              <a:t> </a:t>
            </a:r>
            <a:r>
              <a:rPr lang="ru-RU" sz="2400" dirty="0" err="1" smtClean="0">
                <a:solidFill>
                  <a:srgbClr val="00B0F0"/>
                </a:solidFill>
              </a:rPr>
              <a:t>null</a:t>
            </a:r>
            <a:r>
              <a:rPr lang="ru-RU" sz="2400" dirty="0" smtClean="0"/>
              <a:t> ==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ru-RU" sz="2400" dirty="0" err="1" smtClean="0">
                <a:solidFill>
                  <a:srgbClr val="00B050"/>
                </a:solidFill>
              </a:rPr>
              <a:t>true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Унарный минус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Меняет знак числа на противоположный.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Пример:</a:t>
            </a:r>
            <a:br>
              <a:rPr lang="ru-RU" sz="2800" dirty="0" smtClean="0"/>
            </a:br>
            <a:r>
              <a:rPr lang="ru-RU" sz="2800" dirty="0" smtClean="0"/>
              <a:t>${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4</a:t>
            </a:r>
            <a:r>
              <a:rPr lang="ru-RU" sz="2800" dirty="0" smtClean="0"/>
              <a:t>}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Если операнд </a:t>
            </a:r>
            <a:r>
              <a:rPr lang="ru-RU" sz="2800" dirty="0" smtClean="0">
                <a:solidFill>
                  <a:srgbClr val="00B0F0"/>
                </a:solidFill>
              </a:rPr>
              <a:t>null</a:t>
            </a:r>
            <a:r>
              <a:rPr lang="ru-RU" sz="2800" dirty="0" smtClean="0"/>
              <a:t>, результат </a:t>
            </a:r>
            <a:r>
              <a:rPr lang="ru-RU" sz="2800" b="1" dirty="0" smtClean="0">
                <a:solidFill>
                  <a:srgbClr val="00B0F0"/>
                </a:solidFill>
              </a:rPr>
              <a:t>0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Замечание: операция унарный </a:t>
            </a:r>
            <a:r>
              <a:rPr lang="ru-RU" sz="2800" b="1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в EL не определена.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Условный оператор выбора</a:t>
            </a:r>
            <a:endParaRPr lang="ru-RU" sz="4400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Вид:</a:t>
            </a:r>
            <a:br>
              <a:rPr lang="ru-RU" sz="2800" dirty="0" smtClean="0"/>
            </a:br>
            <a:r>
              <a:rPr lang="ru-RU" sz="2800" dirty="0" smtClean="0">
                <a:solidFill>
                  <a:srgbClr val="FFC000"/>
                </a:solidFill>
              </a:rPr>
              <a:t>A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?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92D050"/>
                </a:solidFill>
              </a:rPr>
              <a:t>B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: </a:t>
            </a:r>
            <a:r>
              <a:rPr lang="ru-RU" sz="2800" dirty="0" smtClean="0">
                <a:solidFill>
                  <a:srgbClr val="00B0F0"/>
                </a:solidFill>
              </a:rPr>
              <a:t>C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Значение </a:t>
            </a:r>
            <a:r>
              <a:rPr lang="ru-RU" sz="2800" dirty="0" smtClean="0">
                <a:solidFill>
                  <a:srgbClr val="FFC000"/>
                </a:solidFill>
              </a:rPr>
              <a:t>A</a:t>
            </a:r>
            <a:r>
              <a:rPr lang="ru-RU" sz="2800" dirty="0" smtClean="0"/>
              <a:t> 	===&gt; 	Результат</a:t>
            </a:r>
          </a:p>
          <a:p>
            <a:pPr marL="0" indent="0"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err="1" smtClean="0">
                <a:solidFill>
                  <a:srgbClr val="FFC000"/>
                </a:solidFill>
              </a:rPr>
              <a:t>true</a:t>
            </a:r>
            <a:r>
              <a:rPr lang="ru-RU" sz="2800" dirty="0" smtClean="0"/>
              <a:t> 			===&gt; 	</a:t>
            </a:r>
            <a:r>
              <a:rPr lang="ru-RU" sz="2800" dirty="0" smtClean="0">
                <a:solidFill>
                  <a:srgbClr val="92D050"/>
                </a:solidFill>
              </a:rPr>
              <a:t>B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err="1" smtClean="0">
                <a:solidFill>
                  <a:srgbClr val="FFC000"/>
                </a:solidFill>
              </a:rPr>
              <a:t>false</a:t>
            </a:r>
            <a:r>
              <a:rPr lang="ru-RU" sz="2800" dirty="0" smtClean="0"/>
              <a:t> 			===&gt; 	</a:t>
            </a:r>
            <a:r>
              <a:rPr lang="ru-RU" sz="2800" dirty="0" smtClean="0">
                <a:solidFill>
                  <a:srgbClr val="00B0F0"/>
                </a:solidFill>
              </a:rPr>
              <a:t>C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Арифметические операции</a:t>
            </a:r>
            <a:endParaRPr lang="ru-RU" sz="4400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FFC000"/>
                </a:solidFill>
              </a:rPr>
              <a:t>+</a:t>
            </a:r>
            <a:r>
              <a:rPr lang="ru-RU" sz="2400" dirty="0" smtClean="0"/>
              <a:t>		===&gt;	сложение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-</a:t>
            </a:r>
            <a:r>
              <a:rPr lang="ru-RU" sz="2400" dirty="0" smtClean="0"/>
              <a:t>		===&gt; 	вычитание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*</a:t>
            </a:r>
            <a:r>
              <a:rPr lang="ru-RU" sz="2400" dirty="0" smtClean="0"/>
              <a:t>		===&gt; 	умножение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/	</a:t>
            </a:r>
            <a:r>
              <a:rPr lang="ru-RU" sz="2400" dirty="0" err="1" smtClean="0">
                <a:solidFill>
                  <a:srgbClr val="FFC000"/>
                </a:solidFill>
              </a:rPr>
              <a:t>div</a:t>
            </a:r>
            <a:r>
              <a:rPr lang="ru-RU" sz="2400" dirty="0" smtClean="0"/>
              <a:t>	===&gt; 	деление</a:t>
            </a:r>
            <a:br>
              <a:rPr lang="ru-RU" sz="2400" dirty="0" smtClean="0"/>
            </a:br>
            <a:r>
              <a:rPr lang="ru-RU" sz="2400" dirty="0" smtClean="0">
                <a:solidFill>
                  <a:srgbClr val="FFC000"/>
                </a:solidFill>
              </a:rPr>
              <a:t>%	</a:t>
            </a:r>
            <a:r>
              <a:rPr lang="ru-RU" sz="2400" dirty="0" err="1" smtClean="0">
                <a:solidFill>
                  <a:srgbClr val="FFC000"/>
                </a:solidFill>
              </a:rPr>
              <a:t>mod</a:t>
            </a:r>
            <a:r>
              <a:rPr lang="ru-RU" sz="2400" dirty="0" smtClean="0"/>
              <a:t>	===&gt; 	остаток от деления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Если один из операндов </a:t>
            </a:r>
            <a:r>
              <a:rPr lang="ru-RU" sz="2400" dirty="0" err="1" smtClean="0">
                <a:solidFill>
                  <a:srgbClr val="00B0F0"/>
                </a:solidFill>
              </a:rPr>
              <a:t>null</a:t>
            </a:r>
            <a:r>
              <a:rPr lang="ru-RU" sz="2400" dirty="0" smtClean="0"/>
              <a:t>, вместо него будет подставлен </a:t>
            </a:r>
            <a:r>
              <a:rPr lang="ru-RU" sz="2400" b="1" dirty="0" smtClean="0">
                <a:solidFill>
                  <a:srgbClr val="00B0F0"/>
                </a:solidFill>
              </a:rPr>
              <a:t>0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Пример: ${2</a:t>
            </a:r>
            <a:r>
              <a:rPr lang="ru-RU" sz="2400" dirty="0" smtClean="0">
                <a:solidFill>
                  <a:srgbClr val="FFC000"/>
                </a:solidFill>
              </a:rPr>
              <a:t>+</a:t>
            </a:r>
            <a:r>
              <a:rPr lang="ru-RU" sz="2400" dirty="0" smtClean="0"/>
              <a:t>3</a:t>
            </a:r>
            <a:r>
              <a:rPr lang="ru-RU" sz="2400" dirty="0" smtClean="0">
                <a:solidFill>
                  <a:srgbClr val="FFC000"/>
                </a:solidFill>
              </a:rPr>
              <a:t>*</a:t>
            </a:r>
            <a:r>
              <a:rPr lang="ru-RU" sz="2400" dirty="0" smtClean="0"/>
              <a:t>4}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Определение функций</a:t>
            </a:r>
            <a:endParaRPr lang="ru-RU" sz="4400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</a:pPr>
            <a:r>
              <a:rPr lang="ru-RU" sz="2800" dirty="0" smtClean="0"/>
              <a:t> Определить публичный статический метод в некотором классе</a:t>
            </a:r>
            <a:r>
              <a:rPr lang="ru-RU" sz="2800" dirty="0" smtClean="0"/>
              <a:t>.</a:t>
            </a:r>
          </a:p>
          <a:p>
            <a:pPr marL="1911096" lvl="8" indent="0">
              <a:lnSpc>
                <a:spcPct val="110000"/>
              </a:lnSpc>
              <a:spcBef>
                <a:spcPts val="300"/>
              </a:spcBef>
            </a:pPr>
            <a:endParaRPr lang="ru-RU" sz="1400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</a:pPr>
            <a:r>
              <a:rPr lang="ru-RU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smtClean="0"/>
              <a:t>TLD </a:t>
            </a:r>
            <a:r>
              <a:rPr lang="ru-RU" sz="2800" dirty="0" smtClean="0"/>
              <a:t>библиотеки определить имя функции и ее сигнатуру по сигнатуре метода</a:t>
            </a:r>
            <a:r>
              <a:rPr lang="ru-RU" sz="2800" dirty="0" smtClean="0"/>
              <a:t>.</a:t>
            </a:r>
          </a:p>
          <a:p>
            <a:pPr marL="1911096" lvl="8" indent="0">
              <a:lnSpc>
                <a:spcPct val="110000"/>
              </a:lnSpc>
              <a:spcBef>
                <a:spcPts val="300"/>
              </a:spcBef>
            </a:pPr>
            <a:endParaRPr lang="ru-RU" sz="1400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</a:pPr>
            <a:r>
              <a:rPr lang="ru-RU" sz="2800" dirty="0" smtClean="0"/>
              <a:t> </a:t>
            </a:r>
            <a:r>
              <a:rPr lang="ru-RU" sz="2800" dirty="0" smtClean="0"/>
              <a:t>Связать функцию с классом, </a:t>
            </a:r>
            <a:r>
              <a:rPr lang="ru-RU" sz="2800" dirty="0" smtClean="0"/>
              <a:t>который ее реализует</a:t>
            </a:r>
            <a:r>
              <a:rPr lang="ru-RU" sz="2800" dirty="0" smtClean="0"/>
              <a:t>.</a:t>
            </a:r>
          </a:p>
          <a:p>
            <a:pPr marL="1911096" lvl="8" indent="0">
              <a:lnSpc>
                <a:spcPct val="110000"/>
              </a:lnSpc>
              <a:spcBef>
                <a:spcPts val="300"/>
              </a:spcBef>
            </a:pPr>
            <a:endParaRPr lang="ru-RU" sz="1400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</a:pPr>
            <a:r>
              <a:rPr lang="ru-RU" sz="2800" dirty="0"/>
              <a:t> </a:t>
            </a:r>
            <a:r>
              <a:rPr lang="ru-RU" sz="2800" dirty="0" smtClean="0"/>
              <a:t>На </a:t>
            </a:r>
            <a:r>
              <a:rPr lang="en-US" sz="2800" dirty="0" smtClean="0"/>
              <a:t>JSP </a:t>
            </a:r>
            <a:r>
              <a:rPr lang="ru-RU" sz="2800" dirty="0" smtClean="0"/>
              <a:t>странице подключить библиотеку, вызывать функцию.</a:t>
            </a:r>
            <a:endParaRPr lang="en-US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 определения функции</a:t>
            </a:r>
            <a:endParaRPr lang="ru-RU" sz="4400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public class </a:t>
            </a:r>
            <a:r>
              <a:rPr lang="en-US" sz="1800" dirty="0" smtClean="0">
                <a:solidFill>
                  <a:srgbClr val="FF0000"/>
                </a:solidFill>
              </a:rPr>
              <a:t>A</a:t>
            </a:r>
            <a:r>
              <a:rPr lang="en-US" sz="1800" dirty="0" smtClean="0"/>
              <a:t> </a:t>
            </a:r>
            <a:r>
              <a:rPr lang="en-US" sz="1800" dirty="0" smtClean="0"/>
              <a:t>{											JAVA CLASS</a:t>
            </a:r>
            <a:endParaRPr lang="ru-RU" sz="1800" dirty="0" smtClean="0"/>
          </a:p>
          <a:p>
            <a:pPr marL="0" indent="0" defTabSz="360000">
              <a:spcBef>
                <a:spcPts val="0"/>
              </a:spcBef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public static String </a:t>
            </a:r>
            <a:r>
              <a:rPr lang="en-US" sz="1800" dirty="0" err="1" smtClean="0">
                <a:solidFill>
                  <a:srgbClr val="FFC000"/>
                </a:solidFill>
              </a:rPr>
              <a:t>fullName</a:t>
            </a:r>
            <a:r>
              <a:rPr lang="en-US" sz="1800" dirty="0" smtClean="0"/>
              <a:t>(User </a:t>
            </a:r>
            <a:r>
              <a:rPr lang="en-US" sz="1800" dirty="0" err="1" smtClean="0">
                <a:solidFill>
                  <a:srgbClr val="92D050"/>
                </a:solidFill>
              </a:rPr>
              <a:t>user</a:t>
            </a:r>
            <a:r>
              <a:rPr lang="en-US" sz="1800" dirty="0" smtClean="0"/>
              <a:t>) {...}</a:t>
            </a:r>
            <a:endParaRPr lang="ru-RU" sz="1800" dirty="0" smtClean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/>
              <a:t>&lt;short-name&gt;</a:t>
            </a:r>
            <a:r>
              <a:rPr lang="en-US" sz="1800" dirty="0" err="1"/>
              <a:t>mylib</a:t>
            </a:r>
            <a:r>
              <a:rPr lang="en-US" sz="1800" dirty="0"/>
              <a:t>&lt;/short-name</a:t>
            </a:r>
            <a:r>
              <a:rPr lang="en-US" sz="1800" dirty="0" smtClean="0"/>
              <a:t>&gt;						TLD</a:t>
            </a:r>
            <a:endParaRPr lang="en-US" sz="1800" dirty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uri</a:t>
            </a:r>
            <a:r>
              <a:rPr lang="en-US" sz="1800" dirty="0" smtClean="0"/>
              <a:t>&gt;</a:t>
            </a:r>
            <a:r>
              <a:rPr lang="en-US" sz="1800" dirty="0" err="1" smtClean="0">
                <a:solidFill>
                  <a:schemeClr val="accent5"/>
                </a:solidFill>
              </a:rPr>
              <a:t>uri</a:t>
            </a:r>
            <a:r>
              <a:rPr lang="en-US" sz="1800" dirty="0" smtClean="0">
                <a:solidFill>
                  <a:schemeClr val="accent5"/>
                </a:solidFill>
              </a:rPr>
              <a:t> string</a:t>
            </a:r>
            <a:r>
              <a:rPr lang="en-US" sz="1800" dirty="0" smtClean="0"/>
              <a:t>&lt;/</a:t>
            </a:r>
            <a:r>
              <a:rPr lang="en-US" sz="1800" dirty="0" err="1"/>
              <a:t>uri</a:t>
            </a:r>
            <a:r>
              <a:rPr lang="en-US" sz="1800" dirty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&lt;function&gt;					</a:t>
            </a:r>
            <a:endParaRPr lang="en-US" sz="1800" dirty="0" smtClean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	&lt;name&gt;</a:t>
            </a:r>
            <a:r>
              <a:rPr lang="en-US" sz="1800" dirty="0" err="1" smtClean="0">
                <a:solidFill>
                  <a:srgbClr val="00B0F0"/>
                </a:solidFill>
              </a:rPr>
              <a:t>funcName</a:t>
            </a:r>
            <a:r>
              <a:rPr lang="en-US" sz="1800" dirty="0" smtClean="0"/>
              <a:t>&lt;/name&gt;</a:t>
            </a:r>
            <a:br>
              <a:rPr lang="en-US" sz="1800" dirty="0" smtClean="0"/>
            </a:br>
            <a:r>
              <a:rPr lang="en-US" sz="1800" dirty="0" smtClean="0"/>
              <a:t>	&lt;</a:t>
            </a:r>
            <a:r>
              <a:rPr lang="en-US" sz="1800" dirty="0" smtClean="0"/>
              <a:t>function-class&gt;</a:t>
            </a:r>
            <a:r>
              <a:rPr lang="en-US" sz="1800" dirty="0" err="1" smtClean="0">
                <a:solidFill>
                  <a:srgbClr val="FF0000"/>
                </a:solidFill>
              </a:rPr>
              <a:t>com.my.A</a:t>
            </a:r>
            <a:r>
              <a:rPr lang="en-US" sz="1800" dirty="0" smtClean="0"/>
              <a:t>&lt;/function-class&gt;</a:t>
            </a:r>
            <a:br>
              <a:rPr lang="en-US" sz="1800" dirty="0" smtClean="0"/>
            </a:br>
            <a:r>
              <a:rPr lang="en-US" sz="1800" dirty="0" smtClean="0"/>
              <a:t>	&lt;function-signature&gt;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java.lang.String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C000"/>
                </a:solidFill>
              </a:rPr>
              <a:t>fullName</a:t>
            </a:r>
            <a:r>
              <a:rPr lang="en-US" sz="1800" dirty="0" smtClean="0"/>
              <a:t>(</a:t>
            </a:r>
            <a:r>
              <a:rPr lang="en-US" sz="1800" dirty="0" err="1" smtClean="0"/>
              <a:t>com.my.User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	&lt;/</a:t>
            </a:r>
            <a:r>
              <a:rPr lang="en-US" sz="1800" dirty="0" smtClean="0"/>
              <a:t>function-signature&gt;</a:t>
            </a:r>
            <a:br>
              <a:rPr lang="en-US" sz="1800" dirty="0" smtClean="0"/>
            </a:br>
            <a:r>
              <a:rPr lang="en-US" sz="1800" dirty="0" smtClean="0"/>
              <a:t>&lt;/function&gt;</a:t>
            </a:r>
            <a:br>
              <a:rPr lang="en-US" sz="1800" dirty="0" smtClean="0"/>
            </a:br>
            <a:endParaRPr lang="en-US" sz="1800" dirty="0" smtClean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</a:t>
            </a:r>
            <a:r>
              <a:rPr lang="en-US" sz="1800" dirty="0" err="1"/>
              <a:t>uri</a:t>
            </a:r>
            <a:r>
              <a:rPr lang="en-US" sz="1800" dirty="0" smtClean="0"/>
              <a:t>="</a:t>
            </a:r>
            <a:r>
              <a:rPr lang="en-US" sz="1800" dirty="0" err="1">
                <a:solidFill>
                  <a:schemeClr val="accent5"/>
                </a:solidFill>
              </a:rPr>
              <a:t>uri</a:t>
            </a:r>
            <a:r>
              <a:rPr lang="en-US" sz="1800" dirty="0">
                <a:solidFill>
                  <a:schemeClr val="accent5"/>
                </a:solidFill>
              </a:rPr>
              <a:t> string</a:t>
            </a:r>
            <a:r>
              <a:rPr lang="en-US" sz="1800" dirty="0" smtClean="0"/>
              <a:t>" </a:t>
            </a:r>
            <a:r>
              <a:rPr lang="en-US" sz="1800" dirty="0"/>
              <a:t>prefix="</a:t>
            </a:r>
            <a:r>
              <a:rPr lang="en-US" sz="1800" dirty="0" err="1">
                <a:solidFill>
                  <a:srgbClr val="FFFF00"/>
                </a:solidFill>
              </a:rPr>
              <a:t>mylib</a:t>
            </a:r>
            <a:r>
              <a:rPr lang="en-US" sz="1800" dirty="0"/>
              <a:t>" </a:t>
            </a:r>
            <a:r>
              <a:rPr lang="en-US" sz="1800" dirty="0" smtClean="0"/>
              <a:t>%&gt;			JSP</a:t>
            </a:r>
            <a:endParaRPr lang="en-US" sz="1800" dirty="0"/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dirty="0" smtClean="0"/>
              <a:t>${</a:t>
            </a:r>
            <a:r>
              <a:rPr lang="en-US" sz="1800" dirty="0" err="1" smtClean="0">
                <a:solidFill>
                  <a:srgbClr val="FFFF00"/>
                </a:solidFill>
              </a:rPr>
              <a:t>mylib</a:t>
            </a:r>
            <a:r>
              <a:rPr lang="en-US" sz="1800" dirty="0" err="1" smtClean="0"/>
              <a:t>:</a:t>
            </a:r>
            <a:r>
              <a:rPr lang="en-US" sz="1800" dirty="0" err="1" smtClean="0">
                <a:solidFill>
                  <a:srgbClr val="00B0F0"/>
                </a:solidFill>
              </a:rPr>
              <a:t>funcName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92D050"/>
                </a:solidFill>
              </a:rPr>
              <a:t>user</a:t>
            </a:r>
            <a:r>
              <a:rPr lang="en-US" sz="1800" dirty="0" smtClean="0"/>
              <a:t>)}</a:t>
            </a:r>
            <a:endParaRPr lang="en-US" sz="1800" dirty="0" smtClean="0">
              <a:solidFill>
                <a:srgbClr val="00B0F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alibri" pitchFamily="34" charset="0"/>
              </a:rPr>
              <a:t>Expression Language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JSR 245</a:t>
            </a:r>
          </a:p>
          <a:p>
            <a:pPr marL="0" indent="0"/>
            <a:r>
              <a:rPr lang="en-US" dirty="0" smtClean="0"/>
              <a:t> </a:t>
            </a:r>
            <a:r>
              <a:rPr lang="ru-RU" dirty="0" err="1" smtClean="0"/>
              <a:t>Скриптовый</a:t>
            </a:r>
            <a:r>
              <a:rPr lang="ru-RU" dirty="0" smtClean="0"/>
              <a:t> язык</a:t>
            </a:r>
          </a:p>
          <a:p>
            <a:pPr marL="301752" lvl="1" indent="0"/>
            <a:r>
              <a:rPr lang="en-US" dirty="0" smtClean="0"/>
              <a:t> </a:t>
            </a:r>
            <a:r>
              <a:rPr lang="ru-RU" dirty="0" smtClean="0"/>
              <a:t>доступ к </a:t>
            </a:r>
            <a:r>
              <a:rPr lang="en-US" dirty="0" smtClean="0"/>
              <a:t>Java </a:t>
            </a:r>
            <a:r>
              <a:rPr lang="ru-RU" dirty="0" smtClean="0"/>
              <a:t>компонентам</a:t>
            </a:r>
            <a:endParaRPr lang="en-US" dirty="0" smtClean="0"/>
          </a:p>
          <a:p>
            <a:pPr marL="585216" lvl="2" indent="0"/>
            <a:r>
              <a:rPr lang="en-US" dirty="0" smtClean="0"/>
              <a:t> </a:t>
            </a:r>
            <a:r>
              <a:rPr lang="ru-RU" dirty="0" smtClean="0"/>
              <a:t>более наглядный, чем с помощью действий</a:t>
            </a:r>
          </a:p>
          <a:p>
            <a:pPr marL="301752" lvl="1" indent="0"/>
            <a:r>
              <a:rPr lang="ru-RU" dirty="0" smtClean="0"/>
              <a:t> вычисления выражений </a:t>
            </a:r>
          </a:p>
          <a:p>
            <a:pPr marL="301752" lvl="1" indent="0"/>
            <a:r>
              <a:rPr lang="ru-RU" dirty="0" smtClean="0"/>
              <a:t> имеет свой синтаксис</a:t>
            </a:r>
          </a:p>
          <a:p>
            <a:pPr marL="0" indent="0"/>
            <a:r>
              <a:rPr lang="ru-RU" dirty="0" smtClean="0"/>
              <a:t> Составная часть </a:t>
            </a:r>
            <a:r>
              <a:rPr lang="en-US" dirty="0" smtClean="0"/>
              <a:t>JSP (c JSP 2.1)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Синтаксис </a:t>
            </a:r>
            <a:r>
              <a:rPr lang="en-US" dirty="0" smtClean="0">
                <a:latin typeface="+mn-lt"/>
                <a:cs typeface="Calibri" pitchFamily="34" charset="0"/>
              </a:rPr>
              <a:t>EL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Общий вид: </a:t>
            </a:r>
            <a:r>
              <a:rPr lang="en-US" dirty="0" smtClean="0">
                <a:solidFill>
                  <a:srgbClr val="FFC000"/>
                </a:solidFill>
              </a:rPr>
              <a:t>${</a:t>
            </a:r>
            <a:r>
              <a:rPr lang="en-US" dirty="0" smtClean="0">
                <a:solidFill>
                  <a:srgbClr val="FF0000"/>
                </a:solidFill>
              </a:rPr>
              <a:t>EL expression</a:t>
            </a:r>
            <a:r>
              <a:rPr lang="en-US" dirty="0" smtClean="0">
                <a:solidFill>
                  <a:srgbClr val="FFC000"/>
                </a:solidFill>
              </a:rPr>
              <a:t>}</a:t>
            </a:r>
            <a:endParaRPr lang="ru-RU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 smtClean="0">
              <a:cs typeface="Calibri" pitchFamily="34" charset="0"/>
            </a:endParaRPr>
          </a:p>
          <a:p>
            <a:pPr marL="0" indent="0">
              <a:buNone/>
            </a:pPr>
            <a:r>
              <a:rPr lang="ru-RU" dirty="0" smtClean="0">
                <a:cs typeface="Calibri" pitchFamily="34" charset="0"/>
              </a:rPr>
              <a:t>Выражение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ru-RU" dirty="0" smtClean="0">
                <a:cs typeface="Calibri" pitchFamily="34" charset="0"/>
              </a:rPr>
              <a:t>может включать:</a:t>
            </a:r>
          </a:p>
          <a:p>
            <a:pPr marL="0" indent="0"/>
            <a:r>
              <a:rPr lang="ru-RU" sz="2400" dirty="0" smtClean="0">
                <a:cs typeface="Calibri" pitchFamily="34" charset="0"/>
              </a:rPr>
              <a:t> операторы </a:t>
            </a:r>
            <a:r>
              <a:rPr lang="en-US" sz="2400" dirty="0" smtClean="0">
                <a:cs typeface="Calibri" pitchFamily="34" charset="0"/>
              </a:rPr>
              <a:t>EL</a:t>
            </a:r>
            <a:r>
              <a:rPr lang="ru-RU" sz="2400" dirty="0" smtClean="0">
                <a:cs typeface="Calibri" pitchFamily="34" charset="0"/>
              </a:rPr>
              <a:t> </a:t>
            </a:r>
            <a:r>
              <a:rPr lang="en-US" sz="2400" dirty="0" smtClean="0">
                <a:cs typeface="Calibri" pitchFamily="34" charset="0"/>
              </a:rPr>
              <a:t>/</a:t>
            </a:r>
            <a:r>
              <a:rPr lang="ru-RU" sz="2400" dirty="0" smtClean="0">
                <a:cs typeface="Calibri" pitchFamily="34" charset="0"/>
              </a:rPr>
              <a:t> литералы</a:t>
            </a:r>
          </a:p>
          <a:p>
            <a:pPr marL="301752" lvl="1" indent="0"/>
            <a:r>
              <a:rPr lang="ru-RU" sz="2000" dirty="0" smtClean="0">
                <a:cs typeface="Calibri" pitchFamily="34" charset="0"/>
              </a:rPr>
              <a:t>  </a:t>
            </a:r>
            <a:r>
              <a:rPr lang="ru-RU" sz="2000" dirty="0" smtClean="0">
                <a:cs typeface="Calibri" pitchFamily="34" charset="0"/>
              </a:rPr>
              <a:t>арифиметические </a:t>
            </a:r>
            <a:r>
              <a:rPr lang="ru-RU" sz="2000" dirty="0" smtClean="0">
                <a:cs typeface="Calibri" pitchFamily="34" charset="0"/>
              </a:rPr>
              <a:t>выражения</a:t>
            </a:r>
          </a:p>
          <a:p>
            <a:pPr marL="0" indent="0"/>
            <a:r>
              <a:rPr lang="ru-RU" sz="2400" dirty="0" smtClean="0">
                <a:cs typeface="Calibri" pitchFamily="34" charset="0"/>
              </a:rPr>
              <a:t> конструкции доступа к полям атрибутов</a:t>
            </a:r>
          </a:p>
          <a:p>
            <a:pPr marL="0" indent="0"/>
            <a:r>
              <a:rPr lang="ru-RU" sz="2400" dirty="0" smtClean="0">
                <a:cs typeface="Calibri" pitchFamily="34" charset="0"/>
              </a:rPr>
              <a:t> конструкции доступа к элементам контейнеров</a:t>
            </a:r>
          </a:p>
          <a:p>
            <a:pPr marL="301752" lvl="1" indent="0"/>
            <a:r>
              <a:rPr lang="ru-RU" sz="2400" dirty="0" smtClean="0">
                <a:cs typeface="Calibri" pitchFamily="34" charset="0"/>
              </a:rPr>
              <a:t> массивы </a:t>
            </a:r>
            <a:r>
              <a:rPr lang="en-US" sz="2400" dirty="0" smtClean="0">
                <a:cs typeface="Calibri" pitchFamily="34" charset="0"/>
              </a:rPr>
              <a:t>/</a:t>
            </a:r>
            <a:r>
              <a:rPr lang="ru-RU" sz="2400" dirty="0" smtClean="0">
                <a:cs typeface="Calibri" pitchFamily="34" charset="0"/>
              </a:rPr>
              <a:t> списки </a:t>
            </a:r>
            <a:r>
              <a:rPr lang="en-US" sz="2400" dirty="0" smtClean="0">
                <a:cs typeface="Calibri" pitchFamily="34" charset="0"/>
              </a:rPr>
              <a:t>/</a:t>
            </a:r>
            <a:r>
              <a:rPr lang="ru-RU" sz="2400" dirty="0" smtClean="0">
                <a:cs typeface="Calibri" pitchFamily="34" charset="0"/>
              </a:rPr>
              <a:t> карты</a:t>
            </a:r>
          </a:p>
          <a:p>
            <a:pPr marL="0" indent="0"/>
            <a:r>
              <a:rPr lang="ru-RU" sz="2400" dirty="0" smtClean="0">
                <a:cs typeface="Calibri" pitchFamily="34" charset="0"/>
              </a:rPr>
              <a:t> неявные объекты</a:t>
            </a:r>
          </a:p>
          <a:p>
            <a:pPr marL="0" indent="0"/>
            <a:r>
              <a:rPr lang="ru-RU" sz="2400" dirty="0" smtClean="0">
                <a:cs typeface="Calibri" pitchFamily="34" charset="0"/>
              </a:rPr>
              <a:t> вызов функций (стандартные</a:t>
            </a:r>
            <a:r>
              <a:rPr lang="en-US" sz="2400" dirty="0" smtClean="0">
                <a:cs typeface="Calibri" pitchFamily="34" charset="0"/>
              </a:rPr>
              <a:t>/user-defined</a:t>
            </a:r>
            <a:r>
              <a:rPr lang="ru-RU" sz="2400" dirty="0" smtClean="0">
                <a:cs typeface="Calibri" pitchFamily="34" charset="0"/>
              </a:rPr>
              <a:t>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Литералы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17463">
              <a:lnSpc>
                <a:spcPct val="80000"/>
              </a:lnSpc>
              <a:buNone/>
            </a:pPr>
            <a:r>
              <a:rPr lang="ru-RU" dirty="0" smtClean="0"/>
              <a:t>Литералы - это константы.</a:t>
            </a:r>
          </a:p>
          <a:p>
            <a:pPr marL="0" indent="17463">
              <a:lnSpc>
                <a:spcPct val="80000"/>
              </a:lnSpc>
              <a:buNone/>
            </a:pPr>
            <a:endParaRPr lang="ru-RU" dirty="0" smtClean="0"/>
          </a:p>
          <a:p>
            <a:pPr marL="0" indent="17463">
              <a:lnSpc>
                <a:spcPct val="80000"/>
              </a:lnSpc>
              <a:buNone/>
            </a:pPr>
            <a:r>
              <a:rPr lang="ru-RU" dirty="0" smtClean="0"/>
              <a:t>В выражениях </a:t>
            </a:r>
            <a:r>
              <a:rPr lang="en-US" dirty="0" smtClean="0"/>
              <a:t>EL </a:t>
            </a:r>
            <a:r>
              <a:rPr lang="ru-RU" dirty="0" smtClean="0"/>
              <a:t>могут быть использованы следующие литералы:</a:t>
            </a:r>
          </a:p>
          <a:p>
            <a:pPr marL="0" indent="17463">
              <a:lnSpc>
                <a:spcPct val="80000"/>
              </a:lnSpc>
            </a:pPr>
            <a:endParaRPr lang="ru-RU" dirty="0" smtClean="0"/>
          </a:p>
          <a:p>
            <a:pPr marL="0" indent="17463">
              <a:lnSpc>
                <a:spcPct val="80000"/>
              </a:lnSpc>
            </a:pPr>
            <a:r>
              <a:rPr lang="en-US" dirty="0" smtClean="0"/>
              <a:t> Boolean</a:t>
            </a:r>
            <a:r>
              <a:rPr lang="ru-RU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 true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C000"/>
                </a:solidFill>
              </a:rPr>
              <a:t> false</a:t>
            </a:r>
          </a:p>
          <a:p>
            <a:pPr marL="0" indent="17463">
              <a:lnSpc>
                <a:spcPct val="80000"/>
              </a:lnSpc>
            </a:pPr>
            <a:r>
              <a:rPr lang="en-US" dirty="0" smtClean="0"/>
              <a:t> Integer</a:t>
            </a:r>
            <a:r>
              <a:rPr lang="ru-RU" dirty="0" smtClean="0"/>
              <a:t>:</a:t>
            </a:r>
            <a:r>
              <a:rPr lang="en-US" dirty="0" smtClean="0">
                <a:solidFill>
                  <a:srgbClr val="FFC000"/>
                </a:solidFill>
              </a:rPr>
              <a:t> 43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0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17463">
              <a:lnSpc>
                <a:spcPct val="80000"/>
              </a:lnSpc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Double</a:t>
            </a:r>
            <a:r>
              <a:rPr lang="ru-RU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443.11E3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C000"/>
                </a:solidFill>
              </a:rPr>
              <a:t> 443.11</a:t>
            </a:r>
            <a:endParaRPr lang="ru-RU" dirty="0" smtClean="0">
              <a:solidFill>
                <a:srgbClr val="FFC000"/>
              </a:solidFill>
            </a:endParaRPr>
          </a:p>
          <a:p>
            <a:pPr marL="0" indent="17463">
              <a:lnSpc>
                <a:spcPct val="80000"/>
              </a:lnSpc>
            </a:pP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String</a:t>
            </a:r>
            <a:r>
              <a:rPr lang="ru-RU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'</a:t>
            </a:r>
            <a:r>
              <a:rPr lang="en-US" dirty="0" err="1" smtClean="0">
                <a:solidFill>
                  <a:srgbClr val="FFC000"/>
                </a:solidFill>
              </a:rPr>
              <a:t>str</a:t>
            </a:r>
            <a:r>
              <a:rPr lang="en-US" dirty="0" smtClean="0">
                <a:solidFill>
                  <a:srgbClr val="FFC000"/>
                </a:solidFill>
              </a:rPr>
              <a:t>'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C000"/>
                </a:solidFill>
              </a:rPr>
              <a:t> "</a:t>
            </a:r>
            <a:r>
              <a:rPr lang="en-US" dirty="0" err="1" smtClean="0">
                <a:solidFill>
                  <a:srgbClr val="FFC000"/>
                </a:solidFill>
              </a:rPr>
              <a:t>str</a:t>
            </a:r>
            <a:r>
              <a:rPr lang="en-US" dirty="0" smtClean="0">
                <a:solidFill>
                  <a:srgbClr val="FFC000"/>
                </a:solidFill>
              </a:rPr>
              <a:t>"</a:t>
            </a:r>
          </a:p>
          <a:p>
            <a:pPr marL="301752" lvl="1" indent="17463">
              <a:lnSpc>
                <a:spcPct val="80000"/>
              </a:lnSpc>
            </a:pPr>
            <a:r>
              <a:rPr lang="ru-RU" dirty="0" smtClean="0"/>
              <a:t> экранирование</a:t>
            </a:r>
            <a:r>
              <a:rPr lang="en-US" dirty="0" smtClean="0"/>
              <a:t> </a:t>
            </a:r>
            <a:r>
              <a:rPr lang="ru-RU" dirty="0" smtClean="0"/>
              <a:t>в строках: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\'   \"   \\</a:t>
            </a:r>
          </a:p>
          <a:p>
            <a:pPr marL="0" indent="17463">
              <a:lnSpc>
                <a:spcPct val="80000"/>
              </a:lnSpc>
            </a:pPr>
            <a:r>
              <a:rPr lang="ru-RU" dirty="0" smtClean="0"/>
              <a:t> </a:t>
            </a:r>
            <a:r>
              <a:rPr lang="ru-RU" dirty="0" err="1" smtClean="0"/>
              <a:t>Нул-тип</a:t>
            </a:r>
            <a:r>
              <a:rPr lang="ru-RU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null</a:t>
            </a:r>
          </a:p>
          <a:p>
            <a:pPr marL="301752" lvl="1" indent="17463">
              <a:lnSpc>
                <a:spcPct val="80000"/>
              </a:lnSpc>
            </a:pPr>
            <a:endParaRPr lang="en-US" dirty="0" smtClean="0">
              <a:solidFill>
                <a:srgbClr val="FFC000"/>
              </a:solidFill>
            </a:endParaRPr>
          </a:p>
          <a:p>
            <a:pPr marL="301752" lvl="1" indent="17463">
              <a:lnSpc>
                <a:spcPct val="80000"/>
              </a:lnSpc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17463">
              <a:lnSpc>
                <a:spcPct val="80000"/>
              </a:lnSpc>
            </a:pP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Доступ к полям </a:t>
            </a:r>
            <a:r>
              <a:rPr lang="ru-RU" dirty="0" err="1" smtClean="0">
                <a:latin typeface="+mn-lt"/>
                <a:cs typeface="Calibri" pitchFamily="34" charset="0"/>
              </a:rPr>
              <a:t>бинов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user.getLogin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endParaRPr lang="ru-RU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/>
              <a:t>${</a:t>
            </a:r>
            <a:r>
              <a:rPr lang="en-US" sz="2800" dirty="0" err="1" smtClean="0">
                <a:solidFill>
                  <a:srgbClr val="FFC000"/>
                </a:solidFill>
              </a:rPr>
              <a:t>user</a:t>
            </a:r>
            <a:r>
              <a:rPr lang="en-US" sz="2800" dirty="0" err="1" smtClean="0"/>
              <a:t>.login</a:t>
            </a:r>
            <a:r>
              <a:rPr lang="en-US" sz="2800" dirty="0" smtClean="0"/>
              <a:t>} </a:t>
            </a:r>
            <a:r>
              <a:rPr lang="en-US" sz="2800" dirty="0" smtClean="0"/>
              <a:t>~ ${</a:t>
            </a:r>
            <a:r>
              <a:rPr lang="en-US" sz="2800" dirty="0" smtClean="0">
                <a:solidFill>
                  <a:srgbClr val="FFC000"/>
                </a:solidFill>
              </a:rPr>
              <a:t>user</a:t>
            </a:r>
            <a:r>
              <a:rPr lang="en-US" sz="2800" dirty="0" smtClean="0"/>
              <a:t>["login</a:t>
            </a:r>
            <a:r>
              <a:rPr lang="en-US" sz="2800" dirty="0" smtClean="0"/>
              <a:t>"]} </a:t>
            </a:r>
            <a:r>
              <a:rPr lang="en-US" sz="2800" dirty="0" smtClean="0"/>
              <a:t>~ ${</a:t>
            </a:r>
            <a:r>
              <a:rPr lang="en-US" sz="2800" dirty="0" smtClean="0">
                <a:solidFill>
                  <a:srgbClr val="FFC000"/>
                </a:solidFill>
              </a:rPr>
              <a:t>user</a:t>
            </a:r>
            <a:r>
              <a:rPr lang="en-US" sz="2800" dirty="0" smtClean="0"/>
              <a:t>['login</a:t>
            </a:r>
            <a:r>
              <a:rPr lang="en-US" sz="2800" dirty="0" smtClean="0"/>
              <a:t>']}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Поиск атрибута с именем </a:t>
            </a:r>
            <a:r>
              <a:rPr lang="en-US" sz="2800" dirty="0" smtClean="0">
                <a:solidFill>
                  <a:srgbClr val="FFC000"/>
                </a:solidFill>
              </a:rPr>
              <a:t>user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page	  request  session  application</a:t>
            </a:r>
          </a:p>
          <a:p>
            <a:pPr lvl="8"/>
            <a:endParaRPr lang="ru-RU" sz="1400" dirty="0" smtClean="0"/>
          </a:p>
          <a:p>
            <a:r>
              <a:rPr lang="ru-RU" sz="2800" dirty="0" smtClean="0"/>
              <a:t>атрибут не найден - вывода нет</a:t>
            </a:r>
          </a:p>
          <a:p>
            <a:r>
              <a:rPr lang="ru-RU" sz="2800" dirty="0" smtClean="0"/>
              <a:t>атрибут найден</a:t>
            </a:r>
          </a:p>
          <a:p>
            <a:pPr lvl="1"/>
            <a:r>
              <a:rPr lang="ru-RU" sz="2400" dirty="0" smtClean="0"/>
              <a:t> вызов метода </a:t>
            </a:r>
            <a:r>
              <a:rPr lang="en-US" sz="2400" dirty="0" err="1" smtClean="0"/>
              <a:t>getLogin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приведение к </a:t>
            </a:r>
            <a:r>
              <a:rPr lang="en-US" sz="2400" dirty="0" smtClean="0"/>
              <a:t>String</a:t>
            </a:r>
          </a:p>
          <a:p>
            <a:pPr lvl="1"/>
            <a:r>
              <a:rPr lang="ru-RU" sz="2400" dirty="0" smtClean="0"/>
              <a:t>вывод результата</a:t>
            </a:r>
            <a:endParaRPr lang="en-US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Доступ к элементам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500" dirty="0" smtClean="0"/>
              <a:t>Массив: </a:t>
            </a:r>
            <a:r>
              <a:rPr lang="en-US" sz="2500" dirty="0" smtClean="0"/>
              <a:t>${</a:t>
            </a:r>
            <a:r>
              <a:rPr lang="en-US" sz="2500" dirty="0" err="1" smtClean="0">
                <a:solidFill>
                  <a:srgbClr val="FFC000"/>
                </a:solidFill>
              </a:rPr>
              <a:t>ar</a:t>
            </a:r>
            <a:r>
              <a:rPr lang="en-US" sz="2500" dirty="0" smtClean="0"/>
              <a:t>['</a:t>
            </a:r>
            <a:r>
              <a:rPr lang="en-US" sz="2500" dirty="0" smtClean="0">
                <a:solidFill>
                  <a:srgbClr val="00B0F0"/>
                </a:solidFill>
              </a:rPr>
              <a:t>1</a:t>
            </a:r>
            <a:r>
              <a:rPr lang="en-US" sz="2500" dirty="0" smtClean="0"/>
              <a:t>']} ~ ${</a:t>
            </a:r>
            <a:r>
              <a:rPr lang="en-US" sz="2500" dirty="0" err="1" smtClean="0">
                <a:solidFill>
                  <a:srgbClr val="FFC000"/>
                </a:solidFill>
              </a:rPr>
              <a:t>ar</a:t>
            </a:r>
            <a:r>
              <a:rPr lang="en-US" sz="2500" dirty="0" smtClean="0"/>
              <a:t>["</a:t>
            </a:r>
            <a:r>
              <a:rPr lang="en-US" sz="2500" dirty="0" smtClean="0">
                <a:solidFill>
                  <a:srgbClr val="00B0F0"/>
                </a:solidFill>
              </a:rPr>
              <a:t>1</a:t>
            </a:r>
            <a:r>
              <a:rPr lang="en-US" sz="2500" dirty="0" smtClean="0"/>
              <a:t>"]</a:t>
            </a:r>
            <a:endParaRPr lang="ru-RU" sz="2500" dirty="0" smtClean="0"/>
          </a:p>
          <a:p>
            <a:pPr>
              <a:buNone/>
            </a:pPr>
            <a:r>
              <a:rPr lang="en-US" sz="2500" dirty="0" smtClean="0"/>
              <a:t>${</a:t>
            </a:r>
            <a:r>
              <a:rPr lang="en-US" sz="2500" dirty="0" err="1" smtClean="0">
                <a:solidFill>
                  <a:srgbClr val="FFC000"/>
                </a:solidFill>
              </a:rPr>
              <a:t>ar</a:t>
            </a:r>
            <a:r>
              <a:rPr lang="en-US" sz="2500" dirty="0" smtClean="0"/>
              <a:t>[</a:t>
            </a:r>
            <a:r>
              <a:rPr lang="en-US" sz="2500" dirty="0" smtClean="0">
                <a:solidFill>
                  <a:srgbClr val="00B0F0"/>
                </a:solidFill>
              </a:rPr>
              <a:t>index-as-attribute</a:t>
            </a:r>
            <a:r>
              <a:rPr lang="en-US" sz="2500" dirty="0" smtClean="0"/>
              <a:t>]}</a:t>
            </a:r>
            <a:endParaRPr lang="ru-RU" sz="2500" dirty="0" smtClean="0"/>
          </a:p>
          <a:p>
            <a:pPr>
              <a:buNone/>
            </a:pPr>
            <a:endParaRPr lang="ru-RU" sz="2500" dirty="0" smtClean="0"/>
          </a:p>
          <a:p>
            <a:pPr>
              <a:buNone/>
            </a:pPr>
            <a:r>
              <a:rPr lang="ru-RU" sz="2500" dirty="0" smtClean="0"/>
              <a:t>Список: </a:t>
            </a:r>
            <a:r>
              <a:rPr lang="en-US" sz="2500" dirty="0" smtClean="0"/>
              <a:t>${</a:t>
            </a:r>
            <a:r>
              <a:rPr lang="en-US" sz="2500" dirty="0" smtClean="0">
                <a:solidFill>
                  <a:srgbClr val="FFC000"/>
                </a:solidFill>
              </a:rPr>
              <a:t>list</a:t>
            </a:r>
            <a:r>
              <a:rPr lang="en-US" sz="2500" dirty="0" smtClean="0"/>
              <a:t>['</a:t>
            </a:r>
            <a:r>
              <a:rPr lang="en-US" sz="2500" dirty="0" smtClean="0">
                <a:solidFill>
                  <a:srgbClr val="00B0F0"/>
                </a:solidFill>
              </a:rPr>
              <a:t>1</a:t>
            </a:r>
            <a:r>
              <a:rPr lang="en-US" sz="2500" dirty="0" smtClean="0"/>
              <a:t>']} ~ ${</a:t>
            </a:r>
            <a:r>
              <a:rPr lang="en-US" sz="2500" dirty="0" smtClean="0">
                <a:solidFill>
                  <a:srgbClr val="FFC000"/>
                </a:solidFill>
              </a:rPr>
              <a:t>list</a:t>
            </a:r>
            <a:r>
              <a:rPr lang="en-US" sz="2500" dirty="0" smtClean="0"/>
              <a:t>["</a:t>
            </a:r>
            <a:r>
              <a:rPr lang="en-US" sz="2500" dirty="0" smtClean="0">
                <a:solidFill>
                  <a:srgbClr val="00B0F0"/>
                </a:solidFill>
              </a:rPr>
              <a:t>1</a:t>
            </a:r>
            <a:r>
              <a:rPr lang="en-US" sz="2500" dirty="0" smtClean="0"/>
              <a:t>"]</a:t>
            </a:r>
            <a:endParaRPr lang="ru-RU" sz="2500" dirty="0" smtClean="0"/>
          </a:p>
          <a:p>
            <a:pPr>
              <a:buNone/>
            </a:pPr>
            <a:r>
              <a:rPr lang="en-US" sz="2500" dirty="0" smtClean="0"/>
              <a:t>${</a:t>
            </a:r>
            <a:r>
              <a:rPr lang="en-US" sz="2500" dirty="0" smtClean="0">
                <a:solidFill>
                  <a:srgbClr val="FFC000"/>
                </a:solidFill>
              </a:rPr>
              <a:t>list</a:t>
            </a:r>
            <a:r>
              <a:rPr lang="en-US" sz="2500" dirty="0" smtClean="0"/>
              <a:t>[</a:t>
            </a:r>
            <a:r>
              <a:rPr lang="en-US" sz="2500" dirty="0" smtClean="0">
                <a:solidFill>
                  <a:srgbClr val="00B0F0"/>
                </a:solidFill>
              </a:rPr>
              <a:t>name-of-i</a:t>
            </a:r>
            <a:r>
              <a:rPr lang="en-US" sz="2500" dirty="0" smtClean="0">
                <a:solidFill>
                  <a:srgbClr val="00B0F0"/>
                </a:solidFill>
              </a:rPr>
              <a:t>ndex-attribute</a:t>
            </a:r>
            <a:r>
              <a:rPr lang="en-US" sz="2500" dirty="0" smtClean="0"/>
              <a:t>]}</a:t>
            </a:r>
          </a:p>
          <a:p>
            <a:pPr>
              <a:buNone/>
            </a:pPr>
            <a:endParaRPr lang="ru-RU" sz="2500" dirty="0" smtClean="0"/>
          </a:p>
          <a:p>
            <a:pPr>
              <a:buNone/>
            </a:pPr>
            <a:r>
              <a:rPr lang="ru-RU" sz="2500" dirty="0" smtClean="0"/>
              <a:t>Карта: </a:t>
            </a:r>
            <a:r>
              <a:rPr lang="en-US" sz="2500" dirty="0" smtClean="0"/>
              <a:t>${</a:t>
            </a:r>
            <a:r>
              <a:rPr lang="en-US" sz="2500" dirty="0" smtClean="0">
                <a:solidFill>
                  <a:srgbClr val="FFC000"/>
                </a:solidFill>
              </a:rPr>
              <a:t>map</a:t>
            </a:r>
            <a:r>
              <a:rPr lang="en-US" sz="2500" dirty="0" smtClean="0"/>
              <a:t>['</a:t>
            </a:r>
            <a:r>
              <a:rPr lang="en-US" sz="2500" dirty="0" smtClean="0">
                <a:solidFill>
                  <a:srgbClr val="00B0F0"/>
                </a:solidFill>
              </a:rPr>
              <a:t>key</a:t>
            </a:r>
            <a:r>
              <a:rPr lang="en-US" sz="2500" dirty="0" smtClean="0"/>
              <a:t>']} ~ ${</a:t>
            </a:r>
            <a:r>
              <a:rPr lang="en-US" sz="2500" dirty="0" smtClean="0">
                <a:solidFill>
                  <a:srgbClr val="FFC000"/>
                </a:solidFill>
              </a:rPr>
              <a:t>map</a:t>
            </a:r>
            <a:r>
              <a:rPr lang="en-US" sz="2500" dirty="0" smtClean="0"/>
              <a:t>["</a:t>
            </a:r>
            <a:r>
              <a:rPr lang="en-US" sz="2500" dirty="0" smtClean="0">
                <a:solidFill>
                  <a:srgbClr val="00B0F0"/>
                </a:solidFill>
              </a:rPr>
              <a:t>key</a:t>
            </a:r>
            <a:r>
              <a:rPr lang="en-US" sz="2500" dirty="0" smtClean="0"/>
              <a:t>"]} ~ ${</a:t>
            </a:r>
            <a:r>
              <a:rPr lang="en-US" sz="2500" dirty="0" err="1" smtClean="0">
                <a:solidFill>
                  <a:srgbClr val="FFC000"/>
                </a:solidFill>
              </a:rPr>
              <a:t>map</a:t>
            </a:r>
            <a:r>
              <a:rPr lang="en-US" sz="2500" dirty="0" err="1" smtClean="0"/>
              <a:t>.</a:t>
            </a:r>
            <a:r>
              <a:rPr lang="en-US" sz="2500" dirty="0" err="1" smtClean="0">
                <a:solidFill>
                  <a:srgbClr val="00B0F0"/>
                </a:solidFill>
              </a:rPr>
              <a:t>key</a:t>
            </a:r>
            <a:r>
              <a:rPr lang="en-US" sz="2500" dirty="0" smtClean="0"/>
              <a:t>}</a:t>
            </a:r>
            <a:endParaRPr lang="ru-RU" sz="2500" dirty="0" smtClean="0"/>
          </a:p>
          <a:p>
            <a:pPr>
              <a:buNone/>
            </a:pPr>
            <a:r>
              <a:rPr lang="en-US" sz="2500" dirty="0" smtClean="0"/>
              <a:t>${</a:t>
            </a:r>
            <a:r>
              <a:rPr lang="en-US" sz="2500" dirty="0" smtClean="0">
                <a:solidFill>
                  <a:srgbClr val="FFC000"/>
                </a:solidFill>
              </a:rPr>
              <a:t>map</a:t>
            </a:r>
            <a:r>
              <a:rPr lang="en-US" sz="2500" dirty="0" smtClean="0"/>
              <a:t>[</a:t>
            </a:r>
            <a:r>
              <a:rPr lang="en-US" sz="2500" dirty="0" smtClean="0">
                <a:solidFill>
                  <a:srgbClr val="00B0F0"/>
                </a:solidFill>
              </a:rPr>
              <a:t>name-of-key-as-attribute</a:t>
            </a:r>
            <a:r>
              <a:rPr lang="en-US" sz="2500" dirty="0" smtClean="0"/>
              <a:t>]}</a:t>
            </a:r>
            <a:endParaRPr lang="ru-RU" sz="2500" dirty="0" smtClean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en-US" sz="2500" dirty="0">
                <a:solidFill>
                  <a:srgbClr val="00B0F0"/>
                </a:solidFill>
              </a:rPr>
              <a:t>key</a:t>
            </a:r>
            <a:r>
              <a:rPr lang="en-US" sz="2500" dirty="0" smtClean="0"/>
              <a:t> – </a:t>
            </a:r>
            <a:r>
              <a:rPr lang="ru-RU" sz="2500" dirty="0" smtClean="0"/>
              <a:t>строка.</a:t>
            </a:r>
            <a:endParaRPr lang="en-US" sz="25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Операторы </a:t>
            </a:r>
            <a:r>
              <a:rPr lang="en-US" dirty="0" smtClean="0">
                <a:latin typeface="+mn-lt"/>
                <a:cs typeface="Calibri" pitchFamily="34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[]   .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Выражение </a:t>
            </a:r>
            <a:r>
              <a:rPr lang="en-US" sz="2800" dirty="0" err="1" smtClean="0">
                <a:solidFill>
                  <a:srgbClr val="FFC000"/>
                </a:solidFill>
              </a:rPr>
              <a:t>expr</a:t>
            </a:r>
            <a:r>
              <a:rPr lang="en-US" sz="2800" dirty="0" smtClean="0">
                <a:solidFill>
                  <a:srgbClr val="FFC000"/>
                </a:solidFill>
              </a:rPr>
              <a:t>-</a:t>
            </a:r>
            <a:r>
              <a:rPr lang="en-US" sz="2800" dirty="0" err="1" smtClean="0">
                <a:solidFill>
                  <a:srgbClr val="FFC000"/>
                </a:solidFill>
              </a:rPr>
              <a:t>a</a:t>
            </a:r>
            <a:r>
              <a:rPr lang="en-US" sz="2800" dirty="0" err="1" smtClean="0"/>
              <a:t>.</a:t>
            </a:r>
            <a:r>
              <a:rPr lang="en-US" sz="2800" dirty="0" err="1" smtClean="0">
                <a:solidFill>
                  <a:srgbClr val="00B0F0"/>
                </a:solidFill>
              </a:rPr>
              <a:t>identifier</a:t>
            </a:r>
            <a:r>
              <a:rPr lang="en-US" sz="2800" dirty="0" smtClean="0">
                <a:solidFill>
                  <a:srgbClr val="00B0F0"/>
                </a:solidFill>
              </a:rPr>
              <a:t>-b</a:t>
            </a:r>
            <a:endParaRPr lang="ru-RU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800" dirty="0" smtClean="0"/>
              <a:t>эквивалентно </a:t>
            </a:r>
            <a:r>
              <a:rPr lang="en-US" sz="2800" dirty="0" err="1" smtClean="0">
                <a:solidFill>
                  <a:srgbClr val="FFC000"/>
                </a:solidFill>
              </a:rPr>
              <a:t>expr</a:t>
            </a:r>
            <a:r>
              <a:rPr lang="en-US" sz="2800" dirty="0" smtClean="0">
                <a:solidFill>
                  <a:srgbClr val="FFC000"/>
                </a:solidFill>
              </a:rPr>
              <a:t>-a</a:t>
            </a:r>
            <a:r>
              <a:rPr lang="en-US" sz="2800" dirty="0" smtClean="0"/>
              <a:t>["</a:t>
            </a:r>
            <a:r>
              <a:rPr lang="en-US" sz="2800" dirty="0" smtClean="0">
                <a:solidFill>
                  <a:srgbClr val="00B0F0"/>
                </a:solidFill>
              </a:rPr>
              <a:t>identifier-b</a:t>
            </a:r>
            <a:r>
              <a:rPr lang="en-US" sz="2800" dirty="0" smtClean="0"/>
              <a:t>"]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700" dirty="0" smtClean="0"/>
              <a:t>При вызове функций (</a:t>
            </a:r>
            <a:r>
              <a:rPr lang="ru-RU" sz="2700" i="1" dirty="0" smtClean="0"/>
              <a:t>см. последний слайд</a:t>
            </a:r>
            <a:r>
              <a:rPr lang="ru-RU" sz="2700" dirty="0" smtClean="0"/>
              <a:t>)</a:t>
            </a:r>
            <a:endParaRPr lang="en-US" sz="2700" dirty="0"/>
          </a:p>
          <a:p>
            <a:pPr marL="36576" indent="0">
              <a:buNone/>
            </a:pPr>
            <a:r>
              <a:rPr lang="en-US" sz="2800" dirty="0" err="1">
                <a:solidFill>
                  <a:srgbClr val="FFC000"/>
                </a:solidFill>
              </a:rPr>
              <a:t>expr</a:t>
            </a:r>
            <a:r>
              <a:rPr lang="en-US" sz="2800" dirty="0">
                <a:solidFill>
                  <a:srgbClr val="FFC000"/>
                </a:solidFill>
              </a:rPr>
              <a:t>-</a:t>
            </a:r>
            <a:r>
              <a:rPr lang="en-US" sz="2800" dirty="0" err="1">
                <a:solidFill>
                  <a:srgbClr val="FFC000"/>
                </a:solidFill>
              </a:rPr>
              <a:t>a</a:t>
            </a:r>
            <a:r>
              <a:rPr lang="en-US" sz="2800" dirty="0" err="1" smtClean="0"/>
              <a:t>.</a:t>
            </a:r>
            <a:r>
              <a:rPr lang="en-US" sz="2800" dirty="0" err="1" smtClean="0">
                <a:solidFill>
                  <a:srgbClr val="00B0F0"/>
                </a:solidFill>
              </a:rPr>
              <a:t>identifier</a:t>
            </a:r>
            <a:r>
              <a:rPr lang="en-US" sz="2800" dirty="0" smtClean="0">
                <a:solidFill>
                  <a:srgbClr val="00B0F0"/>
                </a:solidFill>
              </a:rPr>
              <a:t>-b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rgbClr val="92D050"/>
                </a:solidFill>
              </a:rPr>
              <a:t>params</a:t>
            </a:r>
            <a:r>
              <a:rPr lang="en-US" sz="2800" dirty="0" smtClean="0"/>
              <a:t>)</a:t>
            </a:r>
            <a:endParaRPr lang="en-US" sz="2800" dirty="0"/>
          </a:p>
          <a:p>
            <a:pPr marL="36576" indent="0">
              <a:buNone/>
            </a:pPr>
            <a:r>
              <a:rPr lang="en-US" sz="2800" dirty="0" err="1">
                <a:solidFill>
                  <a:srgbClr val="FFC000"/>
                </a:solidFill>
              </a:rPr>
              <a:t>e</a:t>
            </a:r>
            <a:r>
              <a:rPr lang="en-US" sz="2800" dirty="0" err="1">
                <a:solidFill>
                  <a:srgbClr val="FFC000"/>
                </a:solidFill>
              </a:rPr>
              <a:t>xpr</a:t>
            </a:r>
            <a:r>
              <a:rPr lang="en-US" sz="2800" dirty="0" err="1">
                <a:solidFill>
                  <a:srgbClr val="FFC000"/>
                </a:solidFill>
              </a:rPr>
              <a:t>a</a:t>
            </a:r>
            <a:r>
              <a:rPr lang="en-US" sz="2800" dirty="0"/>
              <a:t>["</a:t>
            </a:r>
            <a:r>
              <a:rPr lang="en-US" sz="2800" dirty="0">
                <a:solidFill>
                  <a:srgbClr val="00B0F0"/>
                </a:solidFill>
              </a:rPr>
              <a:t>identifier-b</a:t>
            </a:r>
            <a:r>
              <a:rPr lang="en-US" sz="2800" dirty="0"/>
              <a:t>"](</a:t>
            </a:r>
            <a:r>
              <a:rPr lang="en-US" sz="2800" dirty="0" err="1">
                <a:solidFill>
                  <a:srgbClr val="92D050"/>
                </a:solidFill>
              </a:rPr>
              <a:t>params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Контейнеры атрибутов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Неявные объекты, тип </a:t>
            </a:r>
            <a:r>
              <a:rPr lang="en-US" sz="2800" dirty="0" smtClean="0">
                <a:solidFill>
                  <a:srgbClr val="FFC000"/>
                </a:solidFill>
              </a:rPr>
              <a:t>Map</a:t>
            </a: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92D050"/>
                </a:solidFill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Object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FFC000"/>
                </a:solidFill>
              </a:rPr>
              <a:t>pageScope</a:t>
            </a:r>
            <a:r>
              <a:rPr lang="en-US" sz="2800" dirty="0" smtClean="0">
                <a:solidFill>
                  <a:srgbClr val="FFC000"/>
                </a:solidFill>
              </a:rPr>
              <a:t> 	</a:t>
            </a:r>
            <a:r>
              <a:rPr lang="ru-RU" sz="2800" dirty="0" err="1" smtClean="0">
                <a:solidFill>
                  <a:srgbClr val="FFC000"/>
                </a:solidFill>
              </a:rPr>
              <a:t>requestScope</a:t>
            </a:r>
            <a:endParaRPr lang="en-US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2800" dirty="0" err="1" smtClean="0">
                <a:solidFill>
                  <a:srgbClr val="FFC000"/>
                </a:solidFill>
              </a:rPr>
              <a:t>sessionScope</a:t>
            </a:r>
            <a:r>
              <a:rPr lang="en-US" sz="2800" dirty="0" smtClean="0">
                <a:solidFill>
                  <a:srgbClr val="FFC000"/>
                </a:solidFill>
              </a:rPr>
              <a:t>	</a:t>
            </a:r>
            <a:r>
              <a:rPr lang="ru-RU" sz="2800" dirty="0" err="1" smtClean="0">
                <a:solidFill>
                  <a:srgbClr val="FFC000"/>
                </a:solidFill>
              </a:rPr>
              <a:t>applicationScope</a:t>
            </a:r>
            <a:endParaRPr lang="ru-RU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2800" dirty="0" smtClean="0"/>
              <a:t>Определены для использования внутри выражений.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Поиск атрибута </a:t>
            </a:r>
            <a:r>
              <a:rPr lang="en-US" sz="2800" dirty="0" smtClean="0">
                <a:solidFill>
                  <a:srgbClr val="FF0000"/>
                </a:solidFill>
              </a:rPr>
              <a:t>user</a:t>
            </a:r>
            <a:r>
              <a:rPr lang="en-US" sz="2800" dirty="0" smtClean="0"/>
              <a:t> </a:t>
            </a:r>
            <a:r>
              <a:rPr lang="ru-RU" sz="2800" dirty="0" smtClean="0"/>
              <a:t>только в области </a:t>
            </a:r>
            <a:r>
              <a:rPr lang="en-US" sz="2800" dirty="0" smtClean="0">
                <a:solidFill>
                  <a:srgbClr val="FFC000"/>
                </a:solidFill>
              </a:rPr>
              <a:t>session</a:t>
            </a:r>
            <a:r>
              <a:rPr lang="en-US" sz="2800" dirty="0" smtClean="0"/>
              <a:t>: ${</a:t>
            </a:r>
            <a:r>
              <a:rPr lang="en-US" sz="2800" dirty="0" err="1" smtClean="0">
                <a:solidFill>
                  <a:srgbClr val="FFC000"/>
                </a:solidFill>
              </a:rPr>
              <a:t>sessionScope</a:t>
            </a:r>
            <a:r>
              <a:rPr lang="en-US" sz="2800" dirty="0" err="1" smtClean="0"/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user</a:t>
            </a:r>
            <a:r>
              <a:rPr lang="en-US" sz="2800" dirty="0" err="1" smtClean="0"/>
              <a:t>.login</a:t>
            </a:r>
            <a:r>
              <a:rPr lang="en-US" sz="2800" dirty="0" smtClean="0"/>
              <a:t>}</a:t>
            </a:r>
            <a:endParaRPr lang="ru-RU" sz="28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Calibri" pitchFamily="34" charset="0"/>
              </a:rPr>
              <a:t>Неявные объекты</a:t>
            </a:r>
            <a:endParaRPr lang="ru-RU" dirty="0">
              <a:solidFill>
                <a:srgbClr val="FF0000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Контейнеры, имеют тип </a:t>
            </a:r>
            <a:r>
              <a:rPr lang="en-US" sz="2800" dirty="0" smtClean="0">
                <a:solidFill>
                  <a:srgbClr val="FFC000"/>
                </a:solidFill>
              </a:rPr>
              <a:t>Map</a:t>
            </a: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50"/>
                </a:solidFill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Value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C000"/>
                </a:solidFill>
              </a:rPr>
              <a:t>Контейнер</a:t>
            </a:r>
            <a:r>
              <a:rPr lang="ru-RU" sz="2800" dirty="0" smtClean="0"/>
              <a:t>  элементы контейнера</a:t>
            </a:r>
          </a:p>
          <a:p>
            <a:pPr marL="0" indent="0"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400" dirty="0" err="1" smtClean="0">
                <a:solidFill>
                  <a:srgbClr val="FFC000"/>
                </a:solidFill>
              </a:rPr>
              <a:t>paramValues</a:t>
            </a:r>
            <a:r>
              <a:rPr lang="en-US" sz="2400" dirty="0" smtClean="0"/>
              <a:t>	 </a:t>
            </a:r>
            <a:r>
              <a:rPr lang="ru-RU" sz="2400" dirty="0" smtClean="0"/>
              <a:t>&lt;</a:t>
            </a:r>
            <a:r>
              <a:rPr lang="ru-RU" sz="2400" dirty="0" smtClean="0">
                <a:solidFill>
                  <a:srgbClr val="00B050"/>
                </a:solidFill>
              </a:rPr>
              <a:t>имя парам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00B0F0"/>
                </a:solidFill>
              </a:rPr>
              <a:t>массив значений</a:t>
            </a:r>
            <a:r>
              <a:rPr lang="ru-RU" sz="2400" dirty="0" smtClean="0"/>
              <a:t>&gt;</a:t>
            </a:r>
            <a:br>
              <a:rPr lang="ru-RU" sz="2400" dirty="0" smtClean="0"/>
            </a:br>
            <a:r>
              <a:rPr lang="ru-RU" sz="2400" dirty="0" err="1" smtClean="0">
                <a:solidFill>
                  <a:srgbClr val="FFC000"/>
                </a:solidFill>
              </a:rPr>
              <a:t>header</a:t>
            </a:r>
            <a:r>
              <a:rPr lang="en-US" sz="2400" dirty="0" smtClean="0">
                <a:solidFill>
                  <a:srgbClr val="FFC000"/>
                </a:solidFill>
              </a:rPr>
              <a:t>	 </a:t>
            </a:r>
            <a:r>
              <a:rPr lang="ru-RU" sz="2400" dirty="0" smtClean="0"/>
              <a:t>&lt;</a:t>
            </a:r>
            <a:r>
              <a:rPr lang="ru-RU" sz="2400" dirty="0" smtClean="0">
                <a:solidFill>
                  <a:srgbClr val="00B050"/>
                </a:solidFill>
              </a:rPr>
              <a:t>имя заголовка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00B0F0"/>
                </a:solidFill>
              </a:rPr>
              <a:t>значение</a:t>
            </a:r>
            <a:r>
              <a:rPr lang="ru-RU" sz="2400" dirty="0" smtClean="0"/>
              <a:t>&gt;</a:t>
            </a:r>
            <a:br>
              <a:rPr lang="ru-RU" sz="2400" dirty="0" smtClean="0"/>
            </a:br>
            <a:r>
              <a:rPr lang="ru-RU" sz="2400" dirty="0" err="1" smtClean="0">
                <a:solidFill>
                  <a:srgbClr val="FFC000"/>
                </a:solidFill>
              </a:rPr>
              <a:t>headerValues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ru-RU" sz="2400" dirty="0" smtClean="0"/>
              <a:t>&lt;</a:t>
            </a:r>
            <a:r>
              <a:rPr lang="ru-RU" sz="2400" dirty="0" smtClean="0">
                <a:solidFill>
                  <a:srgbClr val="00B050"/>
                </a:solidFill>
              </a:rPr>
              <a:t>имя </a:t>
            </a:r>
            <a:r>
              <a:rPr lang="ru-RU" sz="2400" dirty="0" err="1" smtClean="0">
                <a:solidFill>
                  <a:srgbClr val="00B050"/>
                </a:solidFill>
              </a:rPr>
              <a:t>заг</a:t>
            </a:r>
            <a:r>
              <a:rPr lang="ru-RU" sz="2400" dirty="0" smtClean="0">
                <a:solidFill>
                  <a:srgbClr val="00B050"/>
                </a:solidFill>
              </a:rPr>
              <a:t>.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00B0F0"/>
                </a:solidFill>
              </a:rPr>
              <a:t>массив значений</a:t>
            </a:r>
            <a:r>
              <a:rPr lang="ru-RU" sz="2400" dirty="0" smtClean="0"/>
              <a:t>&gt;</a:t>
            </a:r>
            <a:br>
              <a:rPr lang="ru-RU" sz="2400" dirty="0" smtClean="0"/>
            </a:br>
            <a:r>
              <a:rPr lang="ru-RU" sz="2400" dirty="0" err="1" smtClean="0">
                <a:solidFill>
                  <a:srgbClr val="FFC000"/>
                </a:solidFill>
              </a:rPr>
              <a:t>cookie</a:t>
            </a:r>
            <a:r>
              <a:rPr lang="en-US" sz="2400" dirty="0" smtClean="0">
                <a:solidFill>
                  <a:srgbClr val="FFC000"/>
                </a:solidFill>
              </a:rPr>
              <a:t>		 </a:t>
            </a:r>
            <a:r>
              <a:rPr lang="ru-RU" sz="2400" dirty="0" smtClean="0"/>
              <a:t>&lt;</a:t>
            </a:r>
            <a:r>
              <a:rPr lang="ru-RU" sz="2400" dirty="0" smtClean="0">
                <a:solidFill>
                  <a:srgbClr val="00B050"/>
                </a:solidFill>
              </a:rPr>
              <a:t>имя </a:t>
            </a:r>
            <a:r>
              <a:rPr lang="ru-RU" sz="2400" dirty="0" err="1" smtClean="0">
                <a:solidFill>
                  <a:srgbClr val="00B050"/>
                </a:solidFill>
              </a:rPr>
              <a:t>cookie</a:t>
            </a:r>
            <a:r>
              <a:rPr lang="ru-RU" sz="2400" dirty="0" smtClean="0"/>
              <a:t>, </a:t>
            </a:r>
            <a:r>
              <a:rPr lang="ru-RU" sz="2400" dirty="0" smtClean="0">
                <a:solidFill>
                  <a:srgbClr val="00B0F0"/>
                </a:solidFill>
              </a:rPr>
              <a:t>объект </a:t>
            </a:r>
            <a:r>
              <a:rPr lang="ru-RU" sz="2400" dirty="0" err="1" smtClean="0">
                <a:solidFill>
                  <a:srgbClr val="00B0F0"/>
                </a:solidFill>
              </a:rPr>
              <a:t>Cookie</a:t>
            </a:r>
            <a:r>
              <a:rPr lang="ru-RU" sz="2400" dirty="0" smtClean="0"/>
              <a:t>&gt;</a:t>
            </a:r>
            <a:br>
              <a:rPr lang="ru-RU" sz="2400" dirty="0" smtClean="0"/>
            </a:br>
            <a:r>
              <a:rPr lang="ru-RU" sz="2400" dirty="0" err="1" smtClean="0">
                <a:solidFill>
                  <a:srgbClr val="FFC000"/>
                </a:solidFill>
              </a:rPr>
              <a:t>initParam</a:t>
            </a:r>
            <a:r>
              <a:rPr lang="en-US" sz="2400" dirty="0" smtClean="0">
                <a:solidFill>
                  <a:srgbClr val="FFC000"/>
                </a:solidFill>
              </a:rPr>
              <a:t>	 </a:t>
            </a:r>
            <a:r>
              <a:rPr lang="ru-RU" sz="2400" dirty="0" smtClean="0"/>
              <a:t>&lt;</a:t>
            </a:r>
            <a:r>
              <a:rPr lang="ru-RU" sz="2400" dirty="0" smtClean="0">
                <a:solidFill>
                  <a:srgbClr val="00B050"/>
                </a:solidFill>
              </a:rPr>
              <a:t>имя парам. контекста</a:t>
            </a:r>
            <a:r>
              <a:rPr lang="ru-RU" sz="2400" dirty="0" smtClean="0"/>
              <a:t>,</a:t>
            </a:r>
            <a:r>
              <a:rPr lang="ru-RU" sz="2400" dirty="0" smtClean="0">
                <a:solidFill>
                  <a:srgbClr val="00B0F0"/>
                </a:solidFill>
              </a:rPr>
              <a:t> значение</a:t>
            </a:r>
            <a:r>
              <a:rPr lang="ru-RU" sz="2400" dirty="0" smtClean="0"/>
              <a:t>&gt;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>
                <a:solidFill>
                  <a:srgbClr val="00B0F0"/>
                </a:solidFill>
              </a:rPr>
              <a:t>массив значений</a:t>
            </a:r>
            <a:r>
              <a:rPr lang="ru-RU" sz="2400" dirty="0" smtClean="0"/>
              <a:t> – массив строк</a:t>
            </a:r>
            <a:endParaRPr lang="en-US" sz="24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3883</TotalTime>
  <Words>456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Техническая</vt:lpstr>
      <vt:lpstr>expression language</vt:lpstr>
      <vt:lpstr>Expression Language</vt:lpstr>
      <vt:lpstr>Синтаксис EL</vt:lpstr>
      <vt:lpstr>Литералы</vt:lpstr>
      <vt:lpstr>Доступ к полям бинов</vt:lpstr>
      <vt:lpstr>Доступ к элементам</vt:lpstr>
      <vt:lpstr>Операторы   []   .</vt:lpstr>
      <vt:lpstr>Контейнеры атрибутов</vt:lpstr>
      <vt:lpstr>Неявные объекты</vt:lpstr>
      <vt:lpstr>Логические операции</vt:lpstr>
      <vt:lpstr>Оператор empty</vt:lpstr>
      <vt:lpstr>Операции сравнения</vt:lpstr>
      <vt:lpstr>Унарный минус</vt:lpstr>
      <vt:lpstr>Условный оператор выбора</vt:lpstr>
      <vt:lpstr>Арифметические операции</vt:lpstr>
      <vt:lpstr>Определение функций</vt:lpstr>
      <vt:lpstr>Пример определения функции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343</cp:revision>
  <dcterms:created xsi:type="dcterms:W3CDTF">2012-05-23T00:00:25Z</dcterms:created>
  <dcterms:modified xsi:type="dcterms:W3CDTF">2013-01-30T16:36:51Z</dcterms:modified>
</cp:coreProperties>
</file>