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94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7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7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212" y="2470814"/>
            <a:ext cx="14634802" cy="219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11" y="2599638"/>
            <a:ext cx="13765878" cy="2087216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7200" spc="18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795501"/>
            <a:ext cx="10972800" cy="157110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40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437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557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23174" y="0"/>
            <a:ext cx="329184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92749" y="329566"/>
            <a:ext cx="2882856" cy="707707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29566"/>
            <a:ext cx="9567949" cy="707707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707425"/>
            <a:ext cx="3291835" cy="438150"/>
          </a:xfrm>
        </p:spPr>
        <p:txBody>
          <a:bodyPr/>
          <a:lstStyle/>
          <a:p>
            <a:fld id="{96DFF08F-DC6B-4601-B491-B0F83F6DD2DA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1363" y="7707425"/>
            <a:ext cx="5135603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87658" y="7707425"/>
            <a:ext cx="1055711" cy="43815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42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64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635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212" y="2470814"/>
            <a:ext cx="14634802" cy="2194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829" y="2650655"/>
            <a:ext cx="12618720" cy="201168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7200" b="0" spc="18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9829" y="4812401"/>
            <a:ext cx="12618720" cy="140956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8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413" y="2414016"/>
            <a:ext cx="5705856" cy="5047488"/>
          </a:xfrm>
        </p:spPr>
        <p:txBody>
          <a:bodyPr/>
          <a:lstStyle>
            <a:lvl1pPr>
              <a:defRPr sz="264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6469" y="2414016"/>
            <a:ext cx="5705856" cy="5047488"/>
          </a:xfrm>
        </p:spPr>
        <p:txBody>
          <a:bodyPr/>
          <a:lstStyle>
            <a:lvl1pPr>
              <a:defRPr sz="264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97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410" y="2296164"/>
            <a:ext cx="5705856" cy="891713"/>
          </a:xfrm>
        </p:spPr>
        <p:txBody>
          <a:bodyPr anchor="ctr">
            <a:normAutofit/>
          </a:bodyPr>
          <a:lstStyle>
            <a:lvl1pPr marL="0" indent="0">
              <a:buNone/>
              <a:defRPr sz="252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410" y="3187879"/>
            <a:ext cx="5705856" cy="4279392"/>
          </a:xfrm>
        </p:spPr>
        <p:txBody>
          <a:bodyPr/>
          <a:lstStyle>
            <a:lvl1pPr>
              <a:defRPr sz="264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7476" y="2296164"/>
            <a:ext cx="5705856" cy="891713"/>
          </a:xfrm>
        </p:spPr>
        <p:txBody>
          <a:bodyPr anchor="ctr">
            <a:normAutofit/>
          </a:bodyPr>
          <a:lstStyle>
            <a:lvl1pPr marL="0" indent="0">
              <a:buNone/>
              <a:defRPr sz="252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7476" y="3187877"/>
            <a:ext cx="5705856" cy="4279392"/>
          </a:xfrm>
        </p:spPr>
        <p:txBody>
          <a:bodyPr/>
          <a:lstStyle>
            <a:lvl1pPr>
              <a:defRPr sz="264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000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882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25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410" y="2544065"/>
            <a:ext cx="7351776" cy="493776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46828" y="2576984"/>
            <a:ext cx="3840480" cy="4118783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416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6192" y="2653793"/>
            <a:ext cx="7351776" cy="4718304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840">
                <a:solidFill>
                  <a:schemeClr val="tx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48826" y="2580745"/>
            <a:ext cx="3840480" cy="41148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227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0" y="211331"/>
            <a:ext cx="14626742" cy="19751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503" y="341011"/>
            <a:ext cx="11740896" cy="1810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503" y="2414016"/>
            <a:ext cx="11740896" cy="504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2719" y="7707425"/>
            <a:ext cx="3601073" cy="4381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26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765" y="7707425"/>
            <a:ext cx="605332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90712" y="7707425"/>
            <a:ext cx="1135517" cy="438150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44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3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48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tx1"/>
        </a:buClr>
        <a:buFont typeface="Wingdings" pitchFamily="2" charset="2"/>
        <a:buChar char="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tx1"/>
        </a:buClr>
        <a:buFont typeface="Wingdings" pitchFamily="2" charset="2"/>
        <a:buChar char="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tx1"/>
        </a:buClr>
        <a:buFont typeface="Wingdings" pitchFamily="2" charset="2"/>
        <a:buChar char="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tx1"/>
        </a:buClr>
        <a:buFont typeface="Wingdings" pitchFamily="2" charset="2"/>
        <a:buChar char="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54152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tx1"/>
        </a:buClr>
        <a:buFont typeface="Wingdings" pitchFamily="2" charset="2"/>
        <a:buChar char="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176616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tx1"/>
        </a:buClr>
        <a:buFont typeface="Wingdings" pitchFamily="2" charset="2"/>
        <a:buChar char="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19548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tx1"/>
        </a:buClr>
        <a:buFont typeface="Wingdings" pitchFamily="2" charset="2"/>
        <a:buChar char="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216744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tx1"/>
        </a:buClr>
        <a:buFont typeface="Wingdings" pitchFamily="2" charset="2"/>
        <a:buChar char="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174901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1557099" y="100113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Компьютерная логическая игра </a:t>
            </a:r>
            <a:r>
              <a:rPr lang="ru-RU" sz="52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«С</a:t>
            </a:r>
            <a:r>
              <a:rPr lang="en-US" sz="52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иджа</a:t>
            </a:r>
            <a:r>
              <a:rPr lang="ru-RU" sz="52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»</a:t>
            </a:r>
            <a:endParaRPr lang="en-US" sz="5249" dirty="0"/>
          </a:p>
        </p:txBody>
      </p:sp>
      <p:sp>
        <p:nvSpPr>
          <p:cNvPr id="7" name="Shape 4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E2933B-E578-4CFC-8515-8617DD9C6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927" r="41927"/>
          <a:stretch/>
        </p:blipFill>
        <p:spPr>
          <a:xfrm>
            <a:off x="6987181" y="411480"/>
            <a:ext cx="7818120" cy="7818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627101" y="650795"/>
            <a:ext cx="131188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1B1B27"/>
                </a:solidFill>
                <a:latin typeface="Raleway" pitchFamily="34" charset="0"/>
              </a:rPr>
              <a:t>Что увидит пользователь запустив приложение?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311481" y="1947386"/>
            <a:ext cx="39584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latin typeface="Raleway" pitchFamily="34" charset="0"/>
              </a:rPr>
              <a:t>Окно «Результат»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311481" y="2550412"/>
            <a:ext cx="4422768" cy="3591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После завершения игры появляется окно «Результат», в котором написано победили вы, или проиграли. Так же, в этом окне, вам предлагается начать игру заново.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 нажатии на «Да», доска очищается и игра начинается заново.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 нажатии на «Нет», приложение через короткий промежуток времени самостоятельно закроется.</a:t>
            </a:r>
          </a:p>
          <a:p>
            <a:pPr marL="0" indent="0">
              <a:lnSpc>
                <a:spcPts val="2799"/>
              </a:lnSpc>
              <a:buNone/>
            </a:pPr>
            <a:endParaRPr lang="ru-RU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7EC5FC-57C6-4B51-BDD1-8533F08659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637" y="1428790"/>
            <a:ext cx="5643282" cy="583512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585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C21F3-7837-45EF-B46E-23377E9E04A8}"/>
              </a:ext>
            </a:extLst>
          </p:cNvPr>
          <p:cNvSpPr txBox="1"/>
          <p:nvPr/>
        </p:nvSpPr>
        <p:spPr>
          <a:xfrm>
            <a:off x="3582649" y="734520"/>
            <a:ext cx="8334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Спасибо за внимание</a:t>
            </a:r>
            <a:r>
              <a:rPr lang="ru-RU" sz="660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  <a:endParaRPr lang="ru-RU" sz="2000" dirty="0">
              <a:solidFill>
                <a:schemeClr val="bg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C1FDE5-810E-4C75-9685-455B30F362B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"/>
          <a:stretch/>
        </p:blipFill>
        <p:spPr bwMode="auto">
          <a:xfrm>
            <a:off x="4493559" y="1985019"/>
            <a:ext cx="5643282" cy="5510061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34134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CF449A1-1596-445C-945E-5EE7919BD734}"/>
              </a:ext>
            </a:extLst>
          </p:cNvPr>
          <p:cNvSpPr/>
          <p:nvPr/>
        </p:nvSpPr>
        <p:spPr>
          <a:xfrm>
            <a:off x="677973" y="2203554"/>
            <a:ext cx="3516935" cy="3822492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Сиджа - африканская игра, известная в Египте и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ru-RU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Судане. Игра ведется на квадратной доске с нечетным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ru-RU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количеством полей на стороне. Традиционная доска имеет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ru-RU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размеры 5х5.</a:t>
            </a:r>
            <a:endParaRPr lang="en-US" sz="1800" dirty="0"/>
          </a:p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C459657-C287-4B4B-ACE5-77E71363F168}"/>
              </a:ext>
            </a:extLst>
          </p:cNvPr>
          <p:cNvSpPr/>
          <p:nvPr/>
        </p:nvSpPr>
        <p:spPr>
          <a:xfrm>
            <a:off x="5334003" y="2243528"/>
            <a:ext cx="3516935" cy="3822492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ts val="2799"/>
              </a:lnSpc>
              <a:buNone/>
            </a:pPr>
            <a:endParaRPr lang="ru-RU" sz="18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ru-RU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Каждый из игроков получает количество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ru-RU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камней равное половине полей доски за вычетом одного.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ru-RU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То есть на доске количество камней у игроков одинаково.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ru-RU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Игра состоит из двух этапов</a:t>
            </a:r>
            <a:endParaRPr lang="en-US" sz="1800" dirty="0"/>
          </a:p>
          <a:p>
            <a:pPr algn="ctr"/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449CE9A-58D5-4CF8-B17B-5F13EE21BCE3}"/>
              </a:ext>
            </a:extLst>
          </p:cNvPr>
          <p:cNvSpPr/>
          <p:nvPr/>
        </p:nvSpPr>
        <p:spPr>
          <a:xfrm>
            <a:off x="9990033" y="2253521"/>
            <a:ext cx="3516935" cy="3822492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ts val="2799"/>
              </a:lnSpc>
              <a:buNone/>
            </a:pPr>
            <a:endParaRPr lang="ru-RU" sz="18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ru-RU" sz="18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Цель игры – удалить все фишки противника с поля зажав их между своими.</a:t>
            </a:r>
            <a:endParaRPr lang="en-US" sz="1800" dirty="0"/>
          </a:p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DDB9C26-32CD-417F-BF18-188128182731}"/>
              </a:ext>
            </a:extLst>
          </p:cNvPr>
          <p:cNvSpPr/>
          <p:nvPr/>
        </p:nvSpPr>
        <p:spPr>
          <a:xfrm>
            <a:off x="0" y="317293"/>
            <a:ext cx="14630400" cy="113925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ts val="546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74" b="0" i="0" u="none" strike="noStrike" kern="1200" cap="none" spc="0" normalizeH="0" baseline="0" noProof="0" dirty="0">
                <a:ln>
                  <a:noFill/>
                </a:ln>
                <a:solidFill>
                  <a:srgbClr val="1B1B27"/>
                </a:solidFill>
                <a:effectLst/>
                <a:uLnTx/>
                <a:uFillTx/>
                <a:latin typeface="Raleway" pitchFamily="34" charset="0"/>
                <a:ea typeface="Raleway" pitchFamily="34" charset="-122"/>
                <a:cs typeface="Raleway" pitchFamily="34" charset="-120"/>
              </a:rPr>
              <a:t>Суть и цель игры</a:t>
            </a:r>
            <a:endParaRPr kumimoji="0" lang="en-US" sz="437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4490799" y="2358032"/>
            <a:ext cx="4542115" cy="2729389"/>
          </a:xfrm>
          <a:prstGeom prst="roundRect">
            <a:avLst>
              <a:gd name="adj" fmla="val 3663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726781" y="2577346"/>
            <a:ext cx="407015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 первом этапе, игроки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выставляют свои камни на поле.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Запрещено выставлять камень только на центральное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поле. Оно остается пустым до начала второй стадии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321243"/>
            <a:ext cx="4542115" cy="2729389"/>
          </a:xfrm>
          <a:prstGeom prst="roundRect">
            <a:avLst>
              <a:gd name="adj" fmla="val 3663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91066" y="2496204"/>
            <a:ext cx="4070152" cy="25406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Вторую стадию игры начинает тот же игрок, который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начинал и первую. На этой стадии, ход заключается в том,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чтобы передвинуть камень на одно поле по горизонтали или вертикали.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272802"/>
            <a:ext cx="9306401" cy="1663184"/>
          </a:xfrm>
          <a:prstGeom prst="roundRect">
            <a:avLst>
              <a:gd name="adj" fmla="val 6012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609087" y="5474019"/>
            <a:ext cx="9069825" cy="15076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Результативным считается ход, после которого, хотя бы один камень противника окажется зажатым по горизонтали или вертикали или между камнем, выполнявшим ход и любым другим своим стоящим на доске. 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F91ABF6-9E76-4A0A-9098-3CF7AE2FC967}"/>
              </a:ext>
            </a:extLst>
          </p:cNvPr>
          <p:cNvSpPr/>
          <p:nvPr/>
        </p:nvSpPr>
        <p:spPr>
          <a:xfrm>
            <a:off x="3657599" y="519675"/>
            <a:ext cx="10972800" cy="113925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Основные</a:t>
            </a: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4374" dirty="0" err="1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правила</a:t>
            </a: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игры</a:t>
            </a:r>
            <a:endParaRPr lang="en-US" sz="4374" dirty="0"/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2349102" y="1953101"/>
            <a:ext cx="45719" cy="2303443"/>
          </a:xfrm>
          <a:prstGeom prst="roundRect">
            <a:avLst>
              <a:gd name="adj" fmla="val 225151"/>
            </a:avLst>
          </a:prstGeom>
          <a:solidFill>
            <a:srgbClr val="C3C3D5"/>
          </a:solidFill>
          <a:ln/>
        </p:spPr>
      </p:sp>
      <p:sp>
        <p:nvSpPr>
          <p:cNvPr id="8" name="Shape 5"/>
          <p:cNvSpPr/>
          <p:nvPr/>
        </p:nvSpPr>
        <p:spPr>
          <a:xfrm>
            <a:off x="2621220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3C3D5"/>
          </a:solidFill>
          <a:ln/>
        </p:spPr>
      </p:sp>
      <p:sp>
        <p:nvSpPr>
          <p:cNvPr id="9" name="Shape 6"/>
          <p:cNvSpPr/>
          <p:nvPr/>
        </p:nvSpPr>
        <p:spPr>
          <a:xfrm>
            <a:off x="2121277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2298799" y="2168366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593306" y="2175272"/>
            <a:ext cx="2545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dirty="0">
                <a:solidFill>
                  <a:srgbClr val="3C3939"/>
                </a:solidFill>
                <a:latin typeface="Raleway" pitchFamily="34" charset="0"/>
              </a:rPr>
              <a:t>Класс </a:t>
            </a:r>
            <a:r>
              <a:rPr lang="en-US" sz="2187" dirty="0">
                <a:solidFill>
                  <a:srgbClr val="3C3939"/>
                </a:solidFill>
                <a:latin typeface="Raleway" pitchFamily="34" charset="0"/>
              </a:rPr>
              <a:t>Game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3593306" y="2655689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Этот класс представляет игру «Сиджа». Он содержит методы для управления игровым процессом, хранит состояние игрового поля.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621220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3C3D5"/>
          </a:solidFill>
          <a:ln/>
        </p:spPr>
      </p:sp>
      <p:sp>
        <p:nvSpPr>
          <p:cNvPr id="14" name="Shape 11"/>
          <p:cNvSpPr/>
          <p:nvPr/>
        </p:nvSpPr>
        <p:spPr>
          <a:xfrm>
            <a:off x="2121277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2283559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593306" y="4033004"/>
            <a:ext cx="3032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dirty="0">
                <a:solidFill>
                  <a:srgbClr val="3C3939"/>
                </a:solidFill>
                <a:latin typeface="Raleway" pitchFamily="34" charset="0"/>
              </a:rPr>
              <a:t>Класс </a:t>
            </a:r>
            <a:r>
              <a:rPr lang="en-US" sz="2187" dirty="0">
                <a:solidFill>
                  <a:srgbClr val="3C3939"/>
                </a:solidFill>
                <a:latin typeface="Raleway" pitchFamily="34" charset="0"/>
              </a:rPr>
              <a:t>Authentication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3593306" y="4513421"/>
            <a:ext cx="8999101" cy="1508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Этот класс представляет окно авторизации/регистрации пользователя. Он содержит методы для отображения окна, проверки данных о зарегистрированных пользователях и последующей авторизации, а также метод регистрации пользователя.</a:t>
            </a:r>
            <a:endParaRPr lang="en-US" sz="175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A579BC4-DDD8-408A-811D-8D848589F00B}"/>
              </a:ext>
            </a:extLst>
          </p:cNvPr>
          <p:cNvSpPr/>
          <p:nvPr/>
        </p:nvSpPr>
        <p:spPr>
          <a:xfrm>
            <a:off x="0" y="317293"/>
            <a:ext cx="14630400" cy="113925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Архитектура и алгоритмы</a:t>
            </a:r>
            <a:endParaRPr lang="en-US" sz="4374" dirty="0"/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36313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8" y="764529"/>
            <a:ext cx="71715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Архитектура и алгоритмы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08537" y="21162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93933" y="2128624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360884" y="2031211"/>
            <a:ext cx="2585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>
                <a:solidFill>
                  <a:schemeClr val="tx2">
                    <a:lumMod val="10000"/>
                  </a:schemeClr>
                </a:solidFill>
                <a:latin typeface="Raleway" pitchFamily="34" charset="0"/>
              </a:rPr>
              <a:t>Класс </a:t>
            </a:r>
            <a:r>
              <a:rPr lang="en-US" sz="2187" dirty="0">
                <a:solidFill>
                  <a:schemeClr val="tx2">
                    <a:lumMod val="10000"/>
                  </a:schemeClr>
                </a:solidFill>
                <a:latin typeface="Raleway" pitchFamily="34" charset="0"/>
              </a:rPr>
              <a:t>Game</a:t>
            </a:r>
            <a:br>
              <a:rPr lang="ru-RU" sz="2187" dirty="0">
                <a:solidFill>
                  <a:schemeClr val="tx2">
                    <a:lumMod val="10000"/>
                  </a:schemeClr>
                </a:solidFill>
                <a:latin typeface="Raleway" pitchFamily="34" charset="0"/>
              </a:rPr>
            </a:br>
            <a:r>
              <a:rPr lang="ru-RU" sz="2187" dirty="0">
                <a:solidFill>
                  <a:schemeClr val="tx2">
                    <a:lumMod val="10000"/>
                  </a:schemeClr>
                </a:solidFill>
                <a:latin typeface="Raleway" pitchFamily="34" charset="0"/>
              </a:rPr>
              <a:t>содержит методы</a:t>
            </a:r>
            <a:r>
              <a:rPr lang="ru-RU" sz="2187" dirty="0">
                <a:solidFill>
                  <a:srgbClr val="3C3939"/>
                </a:solidFill>
                <a:latin typeface="Raleway" pitchFamily="34" charset="0"/>
              </a:rPr>
              <a:t>:</a:t>
            </a:r>
            <a:endParaRPr lang="en-US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372936" y="2784292"/>
            <a:ext cx="3333976" cy="32117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itchFamily="34" charset="-120"/>
              </a:rPr>
              <a:t>__init__ </a:t>
            </a:r>
            <a:endParaRPr lang="ru-RU" sz="1750" dirty="0">
              <a:solidFill>
                <a:schemeClr val="bg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draw_board</a:t>
            </a:r>
            <a:endParaRPr lang="ru-RU" sz="1750" dirty="0">
              <a:solidFill>
                <a:schemeClr val="bg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any_posible_movs</a:t>
            </a:r>
            <a:endParaRPr lang="ru-RU" sz="1750" dirty="0">
              <a:solidFill>
                <a:schemeClr val="bg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ai_turn</a:t>
            </a:r>
            <a:endParaRPr lang="ru-RU" sz="1750" dirty="0">
              <a:solidFill>
                <a:schemeClr val="bg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check_sidzha_winner</a:t>
            </a:r>
            <a:endParaRPr lang="ru-RU" sz="1750" dirty="0">
              <a:solidFill>
                <a:schemeClr val="bg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check_center</a:t>
            </a:r>
            <a:endParaRPr lang="ru-RU" sz="1750" dirty="0">
              <a:solidFill>
                <a:schemeClr val="bg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handle_turn </a:t>
            </a:r>
            <a:endParaRPr lang="ru-RU" sz="1750" dirty="0">
              <a:solidFill>
                <a:schemeClr val="bg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</a:t>
            </a:r>
          </a:p>
        </p:txBody>
      </p:sp>
      <p:sp>
        <p:nvSpPr>
          <p:cNvPr id="10" name="Shape 7"/>
          <p:cNvSpPr/>
          <p:nvPr/>
        </p:nvSpPr>
        <p:spPr>
          <a:xfrm>
            <a:off x="5597485" y="21322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61060" y="213873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019075"/>
            <a:ext cx="3002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87" dirty="0">
                <a:solidFill>
                  <a:schemeClr val="tx2">
                    <a:lumMod val="10000"/>
                  </a:schemeClr>
                </a:solidFill>
                <a:latin typeface="Raleway" pitchFamily="34" charset="0"/>
              </a:rPr>
              <a:t>Класс </a:t>
            </a:r>
            <a:r>
              <a:rPr lang="en-US" sz="2187" dirty="0">
                <a:solidFill>
                  <a:schemeClr val="tx2">
                    <a:lumMod val="10000"/>
                  </a:schemeClr>
                </a:solidFill>
                <a:latin typeface="Raleway" pitchFamily="34" charset="0"/>
              </a:rPr>
              <a:t>Authentication</a:t>
            </a:r>
            <a:br>
              <a:rPr lang="ru-RU" sz="2187" dirty="0">
                <a:solidFill>
                  <a:schemeClr val="tx2">
                    <a:lumMod val="10000"/>
                  </a:schemeClr>
                </a:solidFill>
                <a:latin typeface="Raleway" pitchFamily="34" charset="0"/>
              </a:rPr>
            </a:br>
            <a:r>
              <a:rPr lang="ru-RU" sz="2187" dirty="0">
                <a:solidFill>
                  <a:schemeClr val="tx2">
                    <a:lumMod val="10000"/>
                  </a:schemeClr>
                </a:solidFill>
                <a:latin typeface="Raleway" pitchFamily="34" charset="0"/>
              </a:rPr>
              <a:t>содержит методы</a:t>
            </a:r>
            <a:r>
              <a:rPr lang="ru-RU" sz="2187" dirty="0">
                <a:solidFill>
                  <a:srgbClr val="3C3939"/>
                </a:solidFill>
                <a:latin typeface="Raleway" pitchFamily="34" charset="0"/>
              </a:rPr>
              <a:t>: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227656" y="2784292"/>
            <a:ext cx="3333976" cy="32117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__init__ </a:t>
            </a:r>
            <a:endParaRPr lang="ru-RU" sz="1750" dirty="0">
              <a:solidFill>
                <a:schemeClr val="bg1">
                  <a:lumMod val="90000"/>
                  <a:lumOff val="10000"/>
                </a:schemeClr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</a:t>
            </a:r>
            <a:r>
              <a:rPr lang="en-US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reate_database_file</a:t>
            </a:r>
            <a:endParaRPr lang="ru-RU" sz="1750" dirty="0">
              <a:solidFill>
                <a:schemeClr val="bg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validate_password</a:t>
            </a:r>
            <a:r>
              <a:rPr lang="en-US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lang="ru-RU" sz="1750" dirty="0">
              <a:solidFill>
                <a:schemeClr val="bg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is_username_available</a:t>
            </a:r>
            <a:endParaRPr lang="ru-RU" sz="1750" dirty="0">
              <a:solidFill>
                <a:schemeClr val="bg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register</a:t>
            </a:r>
            <a:endParaRPr lang="ru-RU" sz="1750" dirty="0">
              <a:solidFill>
                <a:schemeClr val="bg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toggle_password_visibility</a:t>
            </a:r>
            <a:endParaRPr lang="en-US" sz="1750" dirty="0">
              <a:solidFill>
                <a:schemeClr val="bg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center_window</a:t>
            </a:r>
            <a:r>
              <a:rPr lang="en-US" sz="1750" dirty="0">
                <a:solidFill>
                  <a:schemeClr val="bg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627101" y="650795"/>
            <a:ext cx="131188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1B1B27"/>
                </a:solidFill>
                <a:latin typeface="Raleway" pitchFamily="34" charset="0"/>
              </a:rPr>
              <a:t>Что увидит пользователь запустив приложение?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311481" y="1947386"/>
            <a:ext cx="39584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latin typeface="Raleway" pitchFamily="34" charset="0"/>
              </a:rPr>
              <a:t>Окно «Вход и регистрация»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311481" y="2550412"/>
            <a:ext cx="4422768" cy="3591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 появившемся окне необходим ввести своё имя пользователя.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Если пользователь не зарегистрирован, ему необходимо придумать своё имя.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Во втором поле необходимо ввести пароль, указанный при регистрации.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Если аккаунт пользователя ещё не создан, то необходимо придумать пароль.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3CDD7C-9853-45F9-B1C9-FE4E76FB8D4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5200" y="1738788"/>
            <a:ext cx="6003719" cy="475202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627101" y="650795"/>
            <a:ext cx="131188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1B1B27"/>
                </a:solidFill>
                <a:latin typeface="Raleway" pitchFamily="34" charset="0"/>
              </a:rPr>
              <a:t>Что увидит пользователь запустив приложение?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311481" y="1947386"/>
            <a:ext cx="39584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latin typeface="Raleway" pitchFamily="34" charset="0"/>
              </a:rPr>
              <a:t>Окно «Авторизация»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311481" y="2550412"/>
            <a:ext cx="4422768" cy="3591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 появившемся окне, приложение уведомит о успешной авторизации пользователя и поприветствует его.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После нажатия кнопки «ОК» появляется окно на котором расположено игровое поле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72CBAF-C7EB-49D1-A056-3D73795889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179" y="2550412"/>
            <a:ext cx="6062740" cy="242696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517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627101" y="650795"/>
            <a:ext cx="131188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1B1B27"/>
                </a:solidFill>
                <a:latin typeface="Raleway" pitchFamily="34" charset="0"/>
              </a:rPr>
              <a:t>Что увидит пользователь запустив приложение?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311481" y="1947386"/>
            <a:ext cx="39584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latin typeface="Raleway" pitchFamily="34" charset="0"/>
              </a:rPr>
              <a:t>Окно «Сиджа»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311481" y="2550412"/>
            <a:ext cx="4422768" cy="3591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 появившемся окне, на котором расположено игровое поле размеров 5x5 клеток, происходит игра.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u-RU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Чтобы игроку сделать ход, необходимо нажать на соответствующую клетку игрового поля. После хода пользователя, автоматически делает ход искусственный интеллект.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335FAD-D715-4C39-9FD4-680C4E5159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637" y="1450099"/>
            <a:ext cx="5643282" cy="583512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925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627101" y="650795"/>
            <a:ext cx="131188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1B1B27"/>
                </a:solidFill>
                <a:latin typeface="Raleway" pitchFamily="34" charset="0"/>
              </a:rPr>
              <a:t>Что увидит пользователь запустив приложение?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311481" y="1947386"/>
            <a:ext cx="39584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latin typeface="Raleway" pitchFamily="34" charset="0"/>
              </a:rPr>
              <a:t>Окно «Сиджа»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311481" y="2550412"/>
            <a:ext cx="4422768" cy="3591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Когда все клетки, кроме центральной, заполнены, автоматически начинается вторая фаза игры, где игрок должен выбрать свою фишку и передвинуть ее на свободную клетку.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F7D19A-0A8E-49BF-9187-BF4706311A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637" y="1428790"/>
            <a:ext cx="5643282" cy="583512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6880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681</TotalTime>
  <Words>567</Words>
  <Application>Microsoft Office PowerPoint</Application>
  <PresentationFormat>Произвольный</PresentationFormat>
  <Paragraphs>83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Raleway</vt:lpstr>
      <vt:lpstr>Roboto</vt:lpstr>
      <vt:lpstr>Wingdings</vt:lpstr>
      <vt:lpstr>Окаймление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Женя Саранцев</cp:lastModifiedBy>
  <cp:revision>14</cp:revision>
  <dcterms:created xsi:type="dcterms:W3CDTF">2024-01-09T13:45:38Z</dcterms:created>
  <dcterms:modified xsi:type="dcterms:W3CDTF">2024-01-10T12:20:28Z</dcterms:modified>
</cp:coreProperties>
</file>