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586705-74A1-40A1-9EFD-1DAACB130C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343118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86705-74A1-40A1-9EFD-1DAACB130C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172041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86705-74A1-40A1-9EFD-1DAACB130C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223339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86705-74A1-40A1-9EFD-1DAACB130C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273729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586705-74A1-40A1-9EFD-1DAACB130CAE}"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68830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586705-74A1-40A1-9EFD-1DAACB130CAE}"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248911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586705-74A1-40A1-9EFD-1DAACB130CAE}"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283751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586705-74A1-40A1-9EFD-1DAACB130CAE}"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219250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86705-74A1-40A1-9EFD-1DAACB130CAE}"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1435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586705-74A1-40A1-9EFD-1DAACB130CAE}"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19845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586705-74A1-40A1-9EFD-1DAACB130CAE}"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209B8-FDAB-4468-B331-661331E96D93}" type="slidenum">
              <a:rPr lang="en-US" smtClean="0"/>
              <a:t>‹#›</a:t>
            </a:fld>
            <a:endParaRPr lang="en-US"/>
          </a:p>
        </p:txBody>
      </p:sp>
    </p:spTree>
    <p:extLst>
      <p:ext uri="{BB962C8B-B14F-4D97-AF65-F5344CB8AC3E}">
        <p14:creationId xmlns:p14="http://schemas.microsoft.com/office/powerpoint/2010/main" val="70657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86705-74A1-40A1-9EFD-1DAACB130CAE}" type="datetimeFigureOut">
              <a:rPr lang="en-US" smtClean="0"/>
              <a:t>5/14/2019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209B8-FDAB-4468-B331-661331E96D93}" type="slidenum">
              <a:rPr lang="en-US" smtClean="0"/>
              <a:t>‹#›</a:t>
            </a:fld>
            <a:endParaRPr lang="en-US"/>
          </a:p>
        </p:txBody>
      </p:sp>
    </p:spTree>
    <p:extLst>
      <p:ext uri="{BB962C8B-B14F-4D97-AF65-F5344CB8AC3E}">
        <p14:creationId xmlns:p14="http://schemas.microsoft.com/office/powerpoint/2010/main" val="127257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53672" y="3789813"/>
            <a:ext cx="3260437" cy="276999"/>
          </a:xfrm>
          <a:prstGeom prst="rect">
            <a:avLst/>
          </a:prstGeom>
          <a:noFill/>
        </p:spPr>
        <p:txBody>
          <a:bodyPr wrap="square" rtlCol="0">
            <a:spAutoFit/>
          </a:bodyPr>
          <a:lstStyle/>
          <a:p>
            <a:r>
              <a:rPr lang="en-US" sz="1200" b="1" dirty="0" smtClean="0"/>
              <a:t>Figure 1</a:t>
            </a:r>
            <a:r>
              <a:rPr lang="en-US" sz="1200" dirty="0" smtClean="0"/>
              <a:t>: Total Injured in NYC by year</a:t>
            </a:r>
            <a:endParaRPr lang="en-US" sz="1200" dirty="0"/>
          </a:p>
        </p:txBody>
      </p:sp>
      <p:sp>
        <p:nvSpPr>
          <p:cNvPr id="8" name="Rectangle 7"/>
          <p:cNvSpPr/>
          <p:nvPr/>
        </p:nvSpPr>
        <p:spPr>
          <a:xfrm>
            <a:off x="7923541" y="3789813"/>
            <a:ext cx="2378280" cy="276999"/>
          </a:xfrm>
          <a:prstGeom prst="rect">
            <a:avLst/>
          </a:prstGeom>
        </p:spPr>
        <p:txBody>
          <a:bodyPr wrap="none">
            <a:spAutoFit/>
          </a:bodyPr>
          <a:lstStyle/>
          <a:p>
            <a:r>
              <a:rPr lang="en-US" sz="1200" b="1" dirty="0"/>
              <a:t>Figure </a:t>
            </a:r>
            <a:r>
              <a:rPr lang="en-US" sz="1200" b="1" dirty="0" smtClean="0"/>
              <a:t>2</a:t>
            </a:r>
            <a:r>
              <a:rPr lang="en-US" sz="1200" dirty="0" smtClean="0"/>
              <a:t>: </a:t>
            </a:r>
            <a:r>
              <a:rPr lang="en-US" sz="1200" dirty="0"/>
              <a:t>Total </a:t>
            </a:r>
            <a:r>
              <a:rPr lang="en-US" sz="1200" dirty="0" smtClean="0"/>
              <a:t>Killed </a:t>
            </a:r>
            <a:r>
              <a:rPr lang="en-US" sz="1200" dirty="0"/>
              <a:t>in </a:t>
            </a:r>
            <a:r>
              <a:rPr lang="en-US" sz="1200" dirty="0" smtClean="0"/>
              <a:t>NYC by year</a:t>
            </a:r>
            <a:endParaRPr lang="en-US" sz="1200" dirty="0"/>
          </a:p>
        </p:txBody>
      </p:sp>
      <p:sp>
        <p:nvSpPr>
          <p:cNvPr id="9" name="TextBox 8"/>
          <p:cNvSpPr txBox="1"/>
          <p:nvPr/>
        </p:nvSpPr>
        <p:spPr>
          <a:xfrm>
            <a:off x="1376218" y="4618182"/>
            <a:ext cx="9919855" cy="1169551"/>
          </a:xfrm>
          <a:prstGeom prst="rect">
            <a:avLst/>
          </a:prstGeom>
          <a:noFill/>
        </p:spPr>
        <p:txBody>
          <a:bodyPr wrap="square" rtlCol="0">
            <a:spAutoFit/>
          </a:bodyPr>
          <a:lstStyle/>
          <a:p>
            <a:r>
              <a:rPr lang="en-US" sz="1400" dirty="0" smtClean="0"/>
              <a:t>In </a:t>
            </a:r>
            <a:r>
              <a:rPr lang="en-US" sz="1400" b="1" dirty="0" smtClean="0"/>
              <a:t>Figure 1</a:t>
            </a:r>
            <a:r>
              <a:rPr lang="en-US" sz="1400" dirty="0" smtClean="0"/>
              <a:t> and </a:t>
            </a:r>
            <a:r>
              <a:rPr lang="en-US" sz="1400" b="1" dirty="0" smtClean="0"/>
              <a:t>Figure 2</a:t>
            </a:r>
            <a:r>
              <a:rPr lang="en-US" sz="1400" dirty="0" smtClean="0"/>
              <a:t>, they show the total number of injuries and deaths from July 2012 to </a:t>
            </a:r>
            <a:r>
              <a:rPr lang="en-US" sz="1400" dirty="0" smtClean="0"/>
              <a:t>May </a:t>
            </a:r>
            <a:r>
              <a:rPr lang="en-US" sz="1400" dirty="0" smtClean="0"/>
              <a:t>2019 across 5 Borough. By looking at the scatter plot, we can conclude that Vision Zero is effective and it has decreased the amount of people who were killed in accidents since 2014. Vision Zero is a program that was adopted by Mayor Bill de </a:t>
            </a:r>
            <a:r>
              <a:rPr lang="en-US" sz="1400" dirty="0" err="1" smtClean="0"/>
              <a:t>Blasio</a:t>
            </a:r>
            <a:r>
              <a:rPr lang="en-US" sz="1400" dirty="0"/>
              <a:t> </a:t>
            </a:r>
            <a:r>
              <a:rPr lang="en-US" sz="1400" dirty="0" smtClean="0"/>
              <a:t>in 2014 and the goal of Vision Zero is to prevent deaths in NYC by 2024. Although Vision Zero did prevent deaths, it did not prevent injuries. The number of injuries across 5 borough has increased through time and it reached the highest on 2018 with </a:t>
            </a:r>
            <a:r>
              <a:rPr lang="en-US" sz="1400" dirty="0" smtClean="0"/>
              <a:t>123817 </a:t>
            </a:r>
            <a:r>
              <a:rPr lang="en-US" sz="1400" dirty="0" smtClean="0"/>
              <a:t>injuries. </a:t>
            </a:r>
            <a:endParaRPr lang="en-US" sz="1400" dirty="0"/>
          </a:p>
        </p:txBody>
      </p:sp>
      <p:pic>
        <p:nvPicPr>
          <p:cNvPr id="2" name="Picture 1"/>
          <p:cNvPicPr>
            <a:picLocks noChangeAspect="1"/>
          </p:cNvPicPr>
          <p:nvPr/>
        </p:nvPicPr>
        <p:blipFill>
          <a:blip r:embed="rId2"/>
          <a:stretch>
            <a:fillRect/>
          </a:stretch>
        </p:blipFill>
        <p:spPr>
          <a:xfrm>
            <a:off x="379531" y="422126"/>
            <a:ext cx="5691219" cy="3367687"/>
          </a:xfrm>
          <a:prstGeom prst="rect">
            <a:avLst/>
          </a:prstGeom>
        </p:spPr>
      </p:pic>
      <p:pic>
        <p:nvPicPr>
          <p:cNvPr id="3" name="Picture 2"/>
          <p:cNvPicPr>
            <a:picLocks noChangeAspect="1"/>
          </p:cNvPicPr>
          <p:nvPr/>
        </p:nvPicPr>
        <p:blipFill>
          <a:blip r:embed="rId3"/>
          <a:stretch>
            <a:fillRect/>
          </a:stretch>
        </p:blipFill>
        <p:spPr>
          <a:xfrm>
            <a:off x="5806285" y="397364"/>
            <a:ext cx="5534440" cy="3392449"/>
          </a:xfrm>
          <a:prstGeom prst="rect">
            <a:avLst/>
          </a:prstGeom>
        </p:spPr>
      </p:pic>
    </p:spTree>
    <p:extLst>
      <p:ext uri="{BB962C8B-B14F-4D97-AF65-F5344CB8AC3E}">
        <p14:creationId xmlns:p14="http://schemas.microsoft.com/office/powerpoint/2010/main" val="394215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3671" y="3953164"/>
            <a:ext cx="4239491" cy="276999"/>
          </a:xfrm>
          <a:prstGeom prst="rect">
            <a:avLst/>
          </a:prstGeom>
          <a:noFill/>
        </p:spPr>
        <p:txBody>
          <a:bodyPr wrap="square" rtlCol="0">
            <a:spAutoFit/>
          </a:bodyPr>
          <a:lstStyle/>
          <a:p>
            <a:r>
              <a:rPr lang="en-US" sz="1200" b="1" dirty="0" smtClean="0"/>
              <a:t>Figure 3</a:t>
            </a:r>
            <a:r>
              <a:rPr lang="en-US" sz="1200" dirty="0" smtClean="0"/>
              <a:t>: Total Killed across 5 Borough</a:t>
            </a:r>
            <a:endParaRPr lang="en-US" sz="1200" dirty="0"/>
          </a:p>
        </p:txBody>
      </p:sp>
      <p:sp>
        <p:nvSpPr>
          <p:cNvPr id="7" name="TextBox 6"/>
          <p:cNvSpPr txBox="1"/>
          <p:nvPr/>
        </p:nvSpPr>
        <p:spPr>
          <a:xfrm>
            <a:off x="7577313" y="3953164"/>
            <a:ext cx="4239491" cy="276999"/>
          </a:xfrm>
          <a:prstGeom prst="rect">
            <a:avLst/>
          </a:prstGeom>
          <a:noFill/>
        </p:spPr>
        <p:txBody>
          <a:bodyPr wrap="square" rtlCol="0">
            <a:spAutoFit/>
          </a:bodyPr>
          <a:lstStyle/>
          <a:p>
            <a:r>
              <a:rPr lang="en-US" sz="1200" b="1" dirty="0" smtClean="0"/>
              <a:t>Figure 4</a:t>
            </a:r>
            <a:r>
              <a:rPr lang="en-US" sz="1200" dirty="0" smtClean="0"/>
              <a:t>: Total Killed across 5 Borough</a:t>
            </a:r>
            <a:endParaRPr lang="en-US" sz="1200" dirty="0"/>
          </a:p>
        </p:txBody>
      </p:sp>
      <p:sp>
        <p:nvSpPr>
          <p:cNvPr id="8" name="TextBox 7"/>
          <p:cNvSpPr txBox="1"/>
          <p:nvPr/>
        </p:nvSpPr>
        <p:spPr>
          <a:xfrm>
            <a:off x="1450109" y="4645891"/>
            <a:ext cx="9587346" cy="1169551"/>
          </a:xfrm>
          <a:prstGeom prst="rect">
            <a:avLst/>
          </a:prstGeom>
          <a:noFill/>
        </p:spPr>
        <p:txBody>
          <a:bodyPr wrap="square" rtlCol="0">
            <a:spAutoFit/>
          </a:bodyPr>
          <a:lstStyle/>
          <a:p>
            <a:r>
              <a:rPr lang="en-US" sz="1400" dirty="0" smtClean="0"/>
              <a:t>After exploring the data sheet on NYC Open Data, I discovered that the most dangerous Borough in NYC is Brooklyn and the safest is Staten Island. In </a:t>
            </a:r>
            <a:r>
              <a:rPr lang="en-US" sz="1400" b="1" dirty="0" smtClean="0"/>
              <a:t>Figure 3</a:t>
            </a:r>
            <a:r>
              <a:rPr lang="en-US" sz="1400" dirty="0" smtClean="0"/>
              <a:t> and </a:t>
            </a:r>
            <a:r>
              <a:rPr lang="en-US" sz="1400" b="1" dirty="0" smtClean="0"/>
              <a:t>Figure 4</a:t>
            </a:r>
            <a:r>
              <a:rPr lang="en-US" sz="1400" dirty="0" smtClean="0"/>
              <a:t>, we can observe that Brooklyn has the highest number of deaths and injuries with </a:t>
            </a:r>
            <a:r>
              <a:rPr lang="en-US" sz="1400" dirty="0" smtClean="0"/>
              <a:t>731 </a:t>
            </a:r>
            <a:r>
              <a:rPr lang="en-US" sz="1400" dirty="0" smtClean="0"/>
              <a:t>and </a:t>
            </a:r>
            <a:r>
              <a:rPr lang="en-US" sz="1400" dirty="0" smtClean="0"/>
              <a:t>187635 </a:t>
            </a:r>
            <a:r>
              <a:rPr lang="en-US" sz="1400" dirty="0" smtClean="0"/>
              <a:t>people, respectively. Furthermore, Staten Island has the lowest number of deaths and injuries with </a:t>
            </a:r>
            <a:r>
              <a:rPr lang="en-US" sz="1400" dirty="0" smtClean="0"/>
              <a:t>128 </a:t>
            </a:r>
            <a:r>
              <a:rPr lang="en-US" sz="1400" dirty="0" smtClean="0"/>
              <a:t>and </a:t>
            </a:r>
            <a:r>
              <a:rPr lang="en-US" sz="1400" dirty="0" smtClean="0"/>
              <a:t>22663 </a:t>
            </a:r>
            <a:r>
              <a:rPr lang="en-US" sz="1400" dirty="0" smtClean="0"/>
              <a:t>people, respectively. One main reason that Brooklyn is dangerous is because Brooklyn is the most populated borough followed by Queens. </a:t>
            </a:r>
            <a:endParaRPr lang="en-US" sz="1400" dirty="0"/>
          </a:p>
        </p:txBody>
      </p:sp>
      <p:pic>
        <p:nvPicPr>
          <p:cNvPr id="2" name="Picture 1"/>
          <p:cNvPicPr>
            <a:picLocks noChangeAspect="1"/>
          </p:cNvPicPr>
          <p:nvPr/>
        </p:nvPicPr>
        <p:blipFill>
          <a:blip r:embed="rId2"/>
          <a:stretch>
            <a:fillRect/>
          </a:stretch>
        </p:blipFill>
        <p:spPr>
          <a:xfrm>
            <a:off x="456298" y="336733"/>
            <a:ext cx="5327688" cy="3574337"/>
          </a:xfrm>
          <a:prstGeom prst="rect">
            <a:avLst/>
          </a:prstGeom>
        </p:spPr>
      </p:pic>
      <p:pic>
        <p:nvPicPr>
          <p:cNvPr id="3" name="Picture 2"/>
          <p:cNvPicPr>
            <a:picLocks noChangeAspect="1"/>
          </p:cNvPicPr>
          <p:nvPr/>
        </p:nvPicPr>
        <p:blipFill>
          <a:blip r:embed="rId3"/>
          <a:stretch>
            <a:fillRect/>
          </a:stretch>
        </p:blipFill>
        <p:spPr>
          <a:xfrm>
            <a:off x="5858692" y="284923"/>
            <a:ext cx="5509086" cy="3677955"/>
          </a:xfrm>
          <a:prstGeom prst="rect">
            <a:avLst/>
          </a:prstGeom>
        </p:spPr>
      </p:pic>
    </p:spTree>
    <p:extLst>
      <p:ext uri="{BB962C8B-B14F-4D97-AF65-F5344CB8AC3E}">
        <p14:creationId xmlns:p14="http://schemas.microsoft.com/office/powerpoint/2010/main" val="113534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127" y="5849838"/>
            <a:ext cx="5209309" cy="276999"/>
          </a:xfrm>
          <a:prstGeom prst="rect">
            <a:avLst/>
          </a:prstGeom>
          <a:noFill/>
        </p:spPr>
        <p:txBody>
          <a:bodyPr wrap="square" rtlCol="0">
            <a:spAutoFit/>
          </a:bodyPr>
          <a:lstStyle/>
          <a:p>
            <a:r>
              <a:rPr lang="en-US" sz="1200" b="1" dirty="0" smtClean="0"/>
              <a:t>Figure 5</a:t>
            </a:r>
            <a:r>
              <a:rPr lang="en-US" sz="1200" dirty="0" smtClean="0"/>
              <a:t>: Total Killed in Different Area of NYC (Zip Code)</a:t>
            </a:r>
            <a:endParaRPr lang="en-US" sz="1200" dirty="0"/>
          </a:p>
        </p:txBody>
      </p:sp>
      <p:sp>
        <p:nvSpPr>
          <p:cNvPr id="6" name="TextBox 5"/>
          <p:cNvSpPr txBox="1"/>
          <p:nvPr/>
        </p:nvSpPr>
        <p:spPr>
          <a:xfrm>
            <a:off x="7749309" y="1330035"/>
            <a:ext cx="3482109" cy="1169551"/>
          </a:xfrm>
          <a:prstGeom prst="rect">
            <a:avLst/>
          </a:prstGeom>
          <a:noFill/>
        </p:spPr>
        <p:txBody>
          <a:bodyPr wrap="square" rtlCol="0">
            <a:spAutoFit/>
          </a:bodyPr>
          <a:lstStyle/>
          <a:p>
            <a:r>
              <a:rPr lang="en-US" sz="1400" dirty="0" smtClean="0"/>
              <a:t>In </a:t>
            </a:r>
            <a:r>
              <a:rPr lang="en-US" sz="1400" b="1" dirty="0" smtClean="0"/>
              <a:t>Figure 5</a:t>
            </a:r>
            <a:r>
              <a:rPr lang="en-US" sz="1400" dirty="0" smtClean="0"/>
              <a:t>, it </a:t>
            </a:r>
            <a:r>
              <a:rPr lang="en-US" sz="1400" dirty="0" smtClean="0"/>
              <a:t>illustrates that most deaths occur in SE of Brooklyn which are Canarsie, East New York, East Flatbush, Brownsville etc.</a:t>
            </a:r>
          </a:p>
          <a:p>
            <a:endParaRPr lang="en-US" sz="1400" dirty="0"/>
          </a:p>
          <a:p>
            <a:r>
              <a:rPr lang="en-US" sz="1400" dirty="0" smtClean="0"/>
              <a:t> </a:t>
            </a:r>
            <a:endParaRPr lang="en-US" sz="1400" dirty="0" smtClean="0"/>
          </a:p>
        </p:txBody>
      </p:sp>
      <p:pic>
        <p:nvPicPr>
          <p:cNvPr id="2" name="Picture 1"/>
          <p:cNvPicPr>
            <a:picLocks noChangeAspect="1"/>
          </p:cNvPicPr>
          <p:nvPr/>
        </p:nvPicPr>
        <p:blipFill>
          <a:blip r:embed="rId2"/>
          <a:stretch>
            <a:fillRect/>
          </a:stretch>
        </p:blipFill>
        <p:spPr>
          <a:xfrm>
            <a:off x="799811" y="315813"/>
            <a:ext cx="6524625" cy="5534025"/>
          </a:xfrm>
          <a:prstGeom prst="rect">
            <a:avLst/>
          </a:prstGeom>
        </p:spPr>
      </p:pic>
    </p:spTree>
    <p:extLst>
      <p:ext uri="{BB962C8B-B14F-4D97-AF65-F5344CB8AC3E}">
        <p14:creationId xmlns:p14="http://schemas.microsoft.com/office/powerpoint/2010/main" val="12491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457" y="6279816"/>
            <a:ext cx="3738588" cy="276999"/>
          </a:xfrm>
          <a:prstGeom prst="rect">
            <a:avLst/>
          </a:prstGeom>
        </p:spPr>
        <p:txBody>
          <a:bodyPr wrap="none">
            <a:spAutoFit/>
          </a:bodyPr>
          <a:lstStyle/>
          <a:p>
            <a:r>
              <a:rPr lang="en-US" sz="1200" b="1" dirty="0"/>
              <a:t>Figure </a:t>
            </a:r>
            <a:r>
              <a:rPr lang="en-US" sz="1200" b="1" dirty="0" smtClean="0"/>
              <a:t>6</a:t>
            </a:r>
            <a:r>
              <a:rPr lang="en-US" sz="1200" dirty="0" smtClean="0"/>
              <a:t>: Total Injured </a:t>
            </a:r>
            <a:r>
              <a:rPr lang="en-US" sz="1200" dirty="0"/>
              <a:t>in Different Area of NYC (Zip Code)</a:t>
            </a:r>
          </a:p>
        </p:txBody>
      </p:sp>
      <p:sp>
        <p:nvSpPr>
          <p:cNvPr id="6" name="Rectangle 5"/>
          <p:cNvSpPr/>
          <p:nvPr/>
        </p:nvSpPr>
        <p:spPr>
          <a:xfrm>
            <a:off x="6834909" y="2136155"/>
            <a:ext cx="4073236" cy="1600438"/>
          </a:xfrm>
          <a:prstGeom prst="rect">
            <a:avLst/>
          </a:prstGeom>
        </p:spPr>
        <p:txBody>
          <a:bodyPr wrap="square">
            <a:spAutoFit/>
          </a:bodyPr>
          <a:lstStyle/>
          <a:p>
            <a:r>
              <a:rPr lang="en-US" sz="1400" dirty="0"/>
              <a:t>In </a:t>
            </a:r>
            <a:r>
              <a:rPr lang="en-US" sz="1400" b="1" dirty="0"/>
              <a:t>Figure </a:t>
            </a:r>
            <a:r>
              <a:rPr lang="en-US" sz="1400" b="1" dirty="0" smtClean="0"/>
              <a:t>6</a:t>
            </a:r>
            <a:r>
              <a:rPr lang="en-US" sz="1400" dirty="0" smtClean="0"/>
              <a:t>, </a:t>
            </a:r>
            <a:r>
              <a:rPr lang="en-US" sz="1400" dirty="0"/>
              <a:t>it illustrates that </a:t>
            </a:r>
            <a:r>
              <a:rPr lang="en-US" sz="1400" dirty="0" smtClean="0"/>
              <a:t>East New York </a:t>
            </a:r>
            <a:r>
              <a:rPr lang="en-US" sz="1400" dirty="0"/>
              <a:t>(Zip code: </a:t>
            </a:r>
            <a:r>
              <a:rPr lang="en-US" sz="1400" dirty="0" smtClean="0"/>
              <a:t>11207) </a:t>
            </a:r>
            <a:r>
              <a:rPr lang="en-US" sz="1400" dirty="0"/>
              <a:t>has the highest number of </a:t>
            </a:r>
            <a:r>
              <a:rPr lang="en-US" sz="1400" dirty="0" smtClean="0"/>
              <a:t>injuries </a:t>
            </a:r>
            <a:r>
              <a:rPr lang="en-US" sz="1400" dirty="0"/>
              <a:t>followed by East Flatbush (Zip code: 11203) </a:t>
            </a:r>
          </a:p>
          <a:p>
            <a:endParaRPr lang="en-US" sz="1400" dirty="0" smtClean="0"/>
          </a:p>
          <a:p>
            <a:r>
              <a:rPr lang="en-US" sz="1400" dirty="0" smtClean="0"/>
              <a:t>In addition, we can also conclude that living in Downtown Manhattan is much safer than living in Midtown. </a:t>
            </a:r>
          </a:p>
        </p:txBody>
      </p:sp>
      <p:pic>
        <p:nvPicPr>
          <p:cNvPr id="2" name="Picture 1"/>
          <p:cNvPicPr>
            <a:picLocks noChangeAspect="1"/>
          </p:cNvPicPr>
          <p:nvPr/>
        </p:nvPicPr>
        <p:blipFill>
          <a:blip r:embed="rId2"/>
          <a:stretch>
            <a:fillRect/>
          </a:stretch>
        </p:blipFill>
        <p:spPr>
          <a:xfrm>
            <a:off x="725986" y="126666"/>
            <a:ext cx="5924550" cy="6153150"/>
          </a:xfrm>
          <a:prstGeom prst="rect">
            <a:avLst/>
          </a:prstGeom>
        </p:spPr>
      </p:pic>
    </p:spTree>
    <p:extLst>
      <p:ext uri="{BB962C8B-B14F-4D97-AF65-F5344CB8AC3E}">
        <p14:creationId xmlns:p14="http://schemas.microsoft.com/office/powerpoint/2010/main" val="160244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71936" y="4168387"/>
            <a:ext cx="2358174" cy="276999"/>
          </a:xfrm>
          <a:prstGeom prst="rect">
            <a:avLst/>
          </a:prstGeom>
          <a:noFill/>
        </p:spPr>
        <p:txBody>
          <a:bodyPr wrap="square" rtlCol="0">
            <a:spAutoFit/>
          </a:bodyPr>
          <a:lstStyle/>
          <a:p>
            <a:r>
              <a:rPr lang="en-US" sz="1200" b="1" dirty="0" smtClean="0"/>
              <a:t>Figure 7</a:t>
            </a:r>
            <a:r>
              <a:rPr lang="en-US" sz="1200" dirty="0" smtClean="0"/>
              <a:t>: Top 5 cause of accidents </a:t>
            </a:r>
            <a:endParaRPr lang="en-US" sz="1200" dirty="0"/>
          </a:p>
        </p:txBody>
      </p:sp>
      <p:pic>
        <p:nvPicPr>
          <p:cNvPr id="2" name="Picture 1"/>
          <p:cNvPicPr>
            <a:picLocks noChangeAspect="1"/>
          </p:cNvPicPr>
          <p:nvPr/>
        </p:nvPicPr>
        <p:blipFill>
          <a:blip r:embed="rId2"/>
          <a:stretch>
            <a:fillRect/>
          </a:stretch>
        </p:blipFill>
        <p:spPr>
          <a:xfrm>
            <a:off x="3182871" y="2340433"/>
            <a:ext cx="5772150" cy="1914525"/>
          </a:xfrm>
          <a:prstGeom prst="rect">
            <a:avLst/>
          </a:prstGeom>
        </p:spPr>
      </p:pic>
    </p:spTree>
    <p:extLst>
      <p:ext uri="{BB962C8B-B14F-4D97-AF65-F5344CB8AC3E}">
        <p14:creationId xmlns:p14="http://schemas.microsoft.com/office/powerpoint/2010/main" val="275377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368</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 LAM</dc:creator>
  <cp:lastModifiedBy>E LAM</cp:lastModifiedBy>
  <cp:revision>16</cp:revision>
  <dcterms:created xsi:type="dcterms:W3CDTF">2019-05-13T17:04:06Z</dcterms:created>
  <dcterms:modified xsi:type="dcterms:W3CDTF">2019-05-15T04:46:25Z</dcterms:modified>
</cp:coreProperties>
</file>