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6" r:id="rId4"/>
    <p:sldId id="259" r:id="rId5"/>
    <p:sldId id="261" r:id="rId6"/>
    <p:sldId id="260"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5" autoAdjust="0"/>
    <p:restoredTop sz="94660"/>
  </p:normalViewPr>
  <p:slideViewPr>
    <p:cSldViewPr snapToGrid="0">
      <p:cViewPr varScale="1">
        <p:scale>
          <a:sx n="68" d="100"/>
          <a:sy n="68"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A5BAF-F7DA-4943-BFCB-8D352088AF04}"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7015F-A6AF-4F3C-A915-8BC9B0385F88}" type="slidenum">
              <a:rPr lang="en-US" smtClean="0"/>
              <a:t>‹#›</a:t>
            </a:fld>
            <a:endParaRPr lang="en-US"/>
          </a:p>
        </p:txBody>
      </p:sp>
    </p:spTree>
    <p:extLst>
      <p:ext uri="{BB962C8B-B14F-4D97-AF65-F5344CB8AC3E}">
        <p14:creationId xmlns:p14="http://schemas.microsoft.com/office/powerpoint/2010/main" val="279163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section contains log in information that allows the user to access the system. Some of the keys features include Username section, password section and a link “Go to Member’s Page” which directs the user to regain access to the system incase they loose the encryption key. </a:t>
            </a:r>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3</a:t>
            </a:fld>
            <a:endParaRPr lang="en-US"/>
          </a:p>
        </p:txBody>
      </p:sp>
    </p:spTree>
    <p:extLst>
      <p:ext uri="{BB962C8B-B14F-4D97-AF65-F5344CB8AC3E}">
        <p14:creationId xmlns:p14="http://schemas.microsoft.com/office/powerpoint/2010/main" val="219915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810" lvl="0" indent="0" fontAlgn="base">
              <a:lnSpc>
                <a:spcPct val="206000"/>
              </a:lnSpc>
              <a:spcBef>
                <a:spcPts val="0"/>
              </a:spcBef>
              <a:spcAft>
                <a:spcPts val="1525"/>
              </a:spcAft>
              <a:buClr>
                <a:srgbClr val="000000"/>
              </a:buClr>
              <a:buSzPts val="1200"/>
              <a:buNone/>
            </a:pPr>
            <a:r>
              <a:rPr lang="en-US" sz="1200"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 User</a:t>
            </a:r>
            <a:r>
              <a:rPr lang="en-US" sz="1200" u="none" strike="noStrike" baseline="0"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panel is a password protected area that enables users to access the system </a:t>
            </a:r>
            <a:r>
              <a:rPr lang="en-US" sz="1200"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using an enrollment key and password provided by the administrator during their registration.  This is an interactive section that allows</a:t>
            </a:r>
            <a:r>
              <a:rPr lang="en-US" sz="1200" u="none" strike="noStrike" baseline="0"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the user to access specific areas of the system hence ensuring security of the system is maintained at all times. User information is also encrypted.</a:t>
            </a:r>
            <a:endParaRPr lang="en-US" sz="1100"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3810" lvl="1" indent="-285750" fontAlgn="base">
              <a:lnSpc>
                <a:spcPct val="206000"/>
              </a:lnSpc>
              <a:spcBef>
                <a:spcPts val="0"/>
              </a:spcBef>
              <a:spcAft>
                <a:spcPts val="130"/>
              </a:spcAft>
              <a:buClr>
                <a:srgbClr val="000000"/>
              </a:buClr>
              <a:buSzPts val="1200"/>
              <a:buFont typeface="Arial" panose="020B0604020202020204" pitchFamily="34" charset="0"/>
              <a:buChar char="●"/>
            </a:pPr>
            <a:r>
              <a:rPr lang="en-US" sz="12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 user can make reservations, borrow and return items to the Lab. </a:t>
            </a:r>
          </a:p>
          <a:p>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4</a:t>
            </a:fld>
            <a:endParaRPr lang="en-US"/>
          </a:p>
        </p:txBody>
      </p:sp>
    </p:spTree>
    <p:extLst>
      <p:ext uri="{BB962C8B-B14F-4D97-AF65-F5344CB8AC3E}">
        <p14:creationId xmlns:p14="http://schemas.microsoft.com/office/powerpoint/2010/main" val="279518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sections in the user panel include the Action area</a:t>
            </a:r>
            <a:r>
              <a:rPr lang="en-US" baseline="0" dirty="0" smtClean="0"/>
              <a:t> and a command section that enables the user to view the document in other forms. This section can also enable the administrator to collect and collate user information in an Excel format. The Action area enables the administrator to edit, deactivate or change passwords. This allows the administrator to have full access to the system and monitor user movement.</a:t>
            </a:r>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5</a:t>
            </a:fld>
            <a:endParaRPr lang="en-US"/>
          </a:p>
        </p:txBody>
      </p:sp>
    </p:spTree>
    <p:extLst>
      <p:ext uri="{BB962C8B-B14F-4D97-AF65-F5344CB8AC3E}">
        <p14:creationId xmlns:p14="http://schemas.microsoft.com/office/powerpoint/2010/main" val="253065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graph section contains graphical representation of each item used, borrowed or returned to the Lab. This allows the admin to keep track of items and understand user preference. </a:t>
            </a:r>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6</a:t>
            </a:fld>
            <a:endParaRPr lang="en-US"/>
          </a:p>
        </p:txBody>
      </p:sp>
    </p:spTree>
    <p:extLst>
      <p:ext uri="{BB962C8B-B14F-4D97-AF65-F5344CB8AC3E}">
        <p14:creationId xmlns:p14="http://schemas.microsoft.com/office/powerpoint/2010/main" val="184263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7</a:t>
            </a:fld>
            <a:endParaRPr lang="en-US"/>
          </a:p>
        </p:txBody>
      </p:sp>
    </p:spTree>
    <p:extLst>
      <p:ext uri="{BB962C8B-B14F-4D97-AF65-F5344CB8AC3E}">
        <p14:creationId xmlns:p14="http://schemas.microsoft.com/office/powerpoint/2010/main" val="83373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inventory section for</a:t>
            </a:r>
            <a:r>
              <a:rPr lang="en-US" baseline="0" dirty="0" smtClean="0"/>
              <a:t> this system has columns that record specific information about the items. This section also enables the administrator to control full access of the inventory and monitor the items. This also enables the admin to check the status of the items if they are damaged or lost. This will allow the administrator  to follow up the status of the item.</a:t>
            </a:r>
            <a:endParaRPr lang="en-US" dirty="0" smtClean="0"/>
          </a:p>
          <a:p>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8</a:t>
            </a:fld>
            <a:endParaRPr lang="en-US"/>
          </a:p>
        </p:txBody>
      </p:sp>
    </p:spTree>
    <p:extLst>
      <p:ext uri="{BB962C8B-B14F-4D97-AF65-F5344CB8AC3E}">
        <p14:creationId xmlns:p14="http://schemas.microsoft.com/office/powerpoint/2010/main" val="96839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Transaction</a:t>
            </a:r>
            <a:r>
              <a:rPr lang="en-US" baseline="0" dirty="0" smtClean="0"/>
              <a:t> panel contain keys areas that helps to monitor movement of items . </a:t>
            </a:r>
            <a:r>
              <a:rPr lang="en-US" baseline="0" dirty="0" smtClean="0"/>
              <a:t>The Reservation section is an area where a user to book and add an item. This section captures user information such as name, item reserved, room allocated, date and action. The “New Section” allows the user to borrow  items to a maximum of five. It also indicates room allocation and time limit of the borrower. The Borrowed Items section contain the borrower’s details such as name, Items borrowed, Date borrowed, room allocation and action taken. The Return section collates user information based on the items they have borrowed and returned.</a:t>
            </a:r>
            <a:endParaRPr lang="en-US" dirty="0"/>
          </a:p>
        </p:txBody>
      </p:sp>
      <p:sp>
        <p:nvSpPr>
          <p:cNvPr id="4" name="Slide Number Placeholder 3"/>
          <p:cNvSpPr>
            <a:spLocks noGrp="1"/>
          </p:cNvSpPr>
          <p:nvPr>
            <p:ph type="sldNum" sz="quarter" idx="10"/>
          </p:nvPr>
        </p:nvSpPr>
        <p:spPr/>
        <p:txBody>
          <a:bodyPr/>
          <a:lstStyle/>
          <a:p>
            <a:fld id="{0BB7015F-A6AF-4F3C-A915-8BC9B0385F88}" type="slidenum">
              <a:rPr lang="en-US" smtClean="0"/>
              <a:t>10</a:t>
            </a:fld>
            <a:endParaRPr lang="en-US"/>
          </a:p>
        </p:txBody>
      </p:sp>
    </p:spTree>
    <p:extLst>
      <p:ext uri="{BB962C8B-B14F-4D97-AF65-F5344CB8AC3E}">
        <p14:creationId xmlns:p14="http://schemas.microsoft.com/office/powerpoint/2010/main" val="1771936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7C5F6-DAE7-4C4E-9FAA-49E4A535BAF0}"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117928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7C5F6-DAE7-4C4E-9FAA-49E4A535BAF0}"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396092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7C5F6-DAE7-4C4E-9FAA-49E4A535BAF0}"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276117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7C5F6-DAE7-4C4E-9FAA-49E4A535BAF0}"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348330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C7C5F6-DAE7-4C4E-9FAA-49E4A535BAF0}"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312689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7C5F6-DAE7-4C4E-9FAA-49E4A535BAF0}"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371024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7C5F6-DAE7-4C4E-9FAA-49E4A535BAF0}"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388761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7C5F6-DAE7-4C4E-9FAA-49E4A535BAF0}"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64965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7C5F6-DAE7-4C4E-9FAA-49E4A535BAF0}"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285988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C7C5F6-DAE7-4C4E-9FAA-49E4A535BAF0}"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69037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C7C5F6-DAE7-4C4E-9FAA-49E4A535BAF0}"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87D05-DAD5-4801-8393-1F04CB185612}" type="slidenum">
              <a:rPr lang="en-US" smtClean="0"/>
              <a:t>‹#›</a:t>
            </a:fld>
            <a:endParaRPr lang="en-US"/>
          </a:p>
        </p:txBody>
      </p:sp>
    </p:spTree>
    <p:extLst>
      <p:ext uri="{BB962C8B-B14F-4D97-AF65-F5344CB8AC3E}">
        <p14:creationId xmlns:p14="http://schemas.microsoft.com/office/powerpoint/2010/main" val="96022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7C5F6-DAE7-4C4E-9FAA-49E4A535BAF0}" type="datetimeFigureOut">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87D05-DAD5-4801-8393-1F04CB185612}" type="slidenum">
              <a:rPr lang="en-US" smtClean="0"/>
              <a:t>‹#›</a:t>
            </a:fld>
            <a:endParaRPr lang="en-US"/>
          </a:p>
        </p:txBody>
      </p:sp>
    </p:spTree>
    <p:extLst>
      <p:ext uri="{BB962C8B-B14F-4D97-AF65-F5344CB8AC3E}">
        <p14:creationId xmlns:p14="http://schemas.microsoft.com/office/powerpoint/2010/main" val="173119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5D30-3A4E-4173-AEE4-1C8B16CA5F0F}"/>
              </a:ext>
            </a:extLst>
          </p:cNvPr>
          <p:cNvSpPr>
            <a:spLocks noGrp="1"/>
          </p:cNvSpPr>
          <p:nvPr>
            <p:ph type="ctrTitle"/>
          </p:nvPr>
        </p:nvSpPr>
        <p:spPr>
          <a:xfrm>
            <a:off x="0" y="1122363"/>
            <a:ext cx="10668000" cy="2387600"/>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Report on </a:t>
            </a:r>
            <a:r>
              <a:rPr lang="en-US"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High School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r>
              <a:rPr lang="en-US"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ab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nventory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anagement System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EF2A86F2-D4C1-45D8-B93C-0330E0E9F6DE}"/>
              </a:ext>
            </a:extLst>
          </p:cNvPr>
          <p:cNvSpPr>
            <a:spLocks noGrp="1"/>
          </p:cNvSpPr>
          <p:nvPr>
            <p:ph type="subTitle" idx="1"/>
          </p:nvPr>
        </p:nvSpPr>
        <p:spPr>
          <a:xfrm>
            <a:off x="438150" y="4146696"/>
            <a:ext cx="10229850" cy="2254103"/>
          </a:xfrm>
        </p:spPr>
        <p:txBody>
          <a:bodyPr>
            <a:normAutofit fontScale="85000" lnSpcReduction="20000"/>
          </a:bodyPr>
          <a:lstStyle/>
          <a:p>
            <a:pPr marL="6350" marR="15875" indent="-6350" algn="ctr">
              <a:lnSpc>
                <a:spcPct val="107000"/>
              </a:lnSpc>
              <a:spcBef>
                <a:spcPts val="0"/>
              </a:spcBef>
              <a:spcAft>
                <a:spcPts val="7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ICT and Engineering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Zetech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University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350" marR="16510" indent="-6350" algn="ctr">
              <a:lnSpc>
                <a:spcPct val="107000"/>
              </a:lnSpc>
              <a:spcBef>
                <a:spcPts val="0"/>
              </a:spcBef>
              <a:spcAft>
                <a:spcPts val="175"/>
              </a:spcAft>
            </a:pPr>
            <a:r>
              <a:rPr lang="en-US" sz="1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NICHOLAS KAVOI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350" marR="14605" indent="-6350" algn="ctr">
              <a:lnSpc>
                <a:spcPct val="107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Lecture, DEPARTMENT OF ICT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Zetech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University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350" marR="3810" indent="-6350" algn="ctr">
              <a:lnSpc>
                <a:spcPct val="107000"/>
              </a:lnSpc>
              <a:spcBef>
                <a:spcPts val="0"/>
              </a:spcBef>
              <a:spcAft>
                <a:spcPts val="175"/>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Submitted By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6350" marR="3810" indent="-6350" algn="ctr">
              <a:lnSpc>
                <a:spcPct val="107000"/>
              </a:lnSpc>
              <a:spcBef>
                <a:spcPts val="0"/>
              </a:spcBef>
              <a:spcAft>
                <a:spcPts val="175"/>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Eugene Kimani DIT-02-0130/2022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830" marR="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4130" marR="0" algn="ctr">
              <a:lnSpc>
                <a:spcPct val="107000"/>
              </a:lnSpc>
              <a:spcBef>
                <a:spcPts val="0"/>
              </a:spcBef>
              <a:spcAft>
                <a:spcPts val="135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350" marR="15875" indent="-6350" algn="ctr">
              <a:lnSpc>
                <a:spcPct val="107000"/>
              </a:lnSpc>
              <a:spcBef>
                <a:spcPts val="0"/>
              </a:spcBef>
              <a:spcAft>
                <a:spcPts val="7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ICT and Engineering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Zetech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University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Zetech University - Wikipedia">
            <a:extLst>
              <a:ext uri="{FF2B5EF4-FFF2-40B4-BE49-F238E27FC236}">
                <a16:creationId xmlns:a16="http://schemas.microsoft.com/office/drawing/2014/main" id="{3D3B325D-2813-4253-BECB-59B9685BE1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43251" y="2488016"/>
            <a:ext cx="3833812" cy="1658680"/>
          </a:xfrm>
          <a:prstGeom prst="rect">
            <a:avLst/>
          </a:prstGeom>
          <a:noFill/>
          <a:ln>
            <a:noFill/>
          </a:ln>
        </p:spPr>
      </p:pic>
    </p:spTree>
    <p:extLst>
      <p:ext uri="{BB962C8B-B14F-4D97-AF65-F5344CB8AC3E}">
        <p14:creationId xmlns:p14="http://schemas.microsoft.com/office/powerpoint/2010/main" val="1554957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48" y="1266092"/>
            <a:ext cx="9871219" cy="4909625"/>
          </a:xfrm>
          <a:prstGeom prst="rect">
            <a:avLst/>
          </a:prstGeom>
        </p:spPr>
      </p:pic>
      <p:sp>
        <p:nvSpPr>
          <p:cNvPr id="4" name="TextBox 3"/>
          <p:cNvSpPr txBox="1"/>
          <p:nvPr/>
        </p:nvSpPr>
        <p:spPr>
          <a:xfrm>
            <a:off x="2158088" y="530340"/>
            <a:ext cx="3822699" cy="461665"/>
          </a:xfrm>
          <a:prstGeom prst="rect">
            <a:avLst/>
          </a:prstGeom>
          <a:noFill/>
        </p:spPr>
        <p:txBody>
          <a:bodyPr wrap="square" rtlCol="0">
            <a:spAutoFit/>
          </a:bodyPr>
          <a:lstStyle/>
          <a:p>
            <a:r>
              <a:rPr lang="en-US" sz="2400" dirty="0" smtClean="0">
                <a:latin typeface="Algerian" panose="04020705040A02060702" pitchFamily="82" charset="0"/>
              </a:rPr>
              <a:t>TRANSACTION PANEL </a:t>
            </a:r>
            <a:endParaRPr lang="en-US" sz="2400" dirty="0">
              <a:latin typeface="Algerian" panose="04020705040A02060702" pitchFamily="82" charset="0"/>
            </a:endParaRPr>
          </a:p>
        </p:txBody>
      </p:sp>
    </p:spTree>
    <p:extLst>
      <p:ext uri="{BB962C8B-B14F-4D97-AF65-F5344CB8AC3E}">
        <p14:creationId xmlns:p14="http://schemas.microsoft.com/office/powerpoint/2010/main" val="178426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940" y="1280160"/>
            <a:ext cx="10058400" cy="4895557"/>
          </a:xfrm>
          <a:prstGeom prst="rect">
            <a:avLst/>
          </a:prstGeom>
        </p:spPr>
      </p:pic>
      <p:sp>
        <p:nvSpPr>
          <p:cNvPr id="3" name="TextBox 2"/>
          <p:cNvSpPr txBox="1"/>
          <p:nvPr/>
        </p:nvSpPr>
        <p:spPr>
          <a:xfrm>
            <a:off x="3277772" y="337624"/>
            <a:ext cx="4389120" cy="461665"/>
          </a:xfrm>
          <a:prstGeom prst="rect">
            <a:avLst/>
          </a:prstGeom>
          <a:noFill/>
        </p:spPr>
        <p:txBody>
          <a:bodyPr wrap="square" rtlCol="0">
            <a:spAutoFit/>
          </a:bodyPr>
          <a:lstStyle/>
          <a:p>
            <a:r>
              <a:rPr lang="en-US" sz="2400" dirty="0" smtClean="0">
                <a:latin typeface="Algerian" panose="04020705040A02060702" pitchFamily="82" charset="0"/>
              </a:rPr>
              <a:t>Item panel</a:t>
            </a:r>
            <a:endParaRPr lang="en-US" sz="2400" dirty="0">
              <a:latin typeface="Algerian" panose="04020705040A02060702" pitchFamily="82" charset="0"/>
            </a:endParaRPr>
          </a:p>
        </p:txBody>
      </p:sp>
    </p:spTree>
    <p:extLst>
      <p:ext uri="{BB962C8B-B14F-4D97-AF65-F5344CB8AC3E}">
        <p14:creationId xmlns:p14="http://schemas.microsoft.com/office/powerpoint/2010/main" val="89415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B0F0"/>
                </a:solidFill>
                <a:latin typeface="Algerian" panose="04020705040A02060702" pitchFamily="82" charset="0"/>
              </a:rPr>
              <a:t>Conclusion</a:t>
            </a:r>
            <a:r>
              <a:rPr lang="en-US" sz="3600" dirty="0" smtClean="0">
                <a:latin typeface="Algerian" panose="04020705040A02060702" pitchFamily="82" charset="0"/>
              </a:rPr>
              <a:t> </a:t>
            </a:r>
            <a:endParaRPr lang="en-US" sz="36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This management system has the potential to serve a local host thanks to the guidance of my instructor. </a:t>
            </a:r>
          </a:p>
          <a:p>
            <a:pPr marL="1828800" lvl="4" indent="0">
              <a:buNone/>
            </a:pPr>
            <a:endParaRPr lang="en-US" sz="2400" dirty="0" smtClean="0">
              <a:solidFill>
                <a:srgbClr val="FF0000"/>
              </a:solidFill>
            </a:endParaRPr>
          </a:p>
          <a:p>
            <a:pPr marL="1828800" lvl="4" indent="0">
              <a:buNone/>
            </a:pPr>
            <a:r>
              <a:rPr lang="en-US" sz="2400" dirty="0" smtClean="0">
                <a:solidFill>
                  <a:srgbClr val="FF0000"/>
                </a:solidFill>
              </a:rPr>
              <a:t>Thank you…!</a:t>
            </a:r>
            <a:endParaRPr lang="en-US" sz="2400" dirty="0">
              <a:solidFill>
                <a:srgbClr val="FF0000"/>
              </a:solidFill>
            </a:endParaRPr>
          </a:p>
          <a:p>
            <a:pPr marL="1828800" lvl="4" indent="0">
              <a:buNone/>
            </a:pPr>
            <a:endParaRPr lang="en-US" sz="2400" dirty="0" smtClean="0">
              <a:solidFill>
                <a:srgbClr val="FF0000"/>
              </a:solidFill>
            </a:endParaRPr>
          </a:p>
          <a:p>
            <a:pPr marL="1828800" lvl="4" indent="0">
              <a:buNone/>
            </a:pPr>
            <a:r>
              <a:rPr lang="en-US" sz="2400" dirty="0" smtClean="0">
                <a:solidFill>
                  <a:srgbClr val="00B0F0"/>
                </a:solidFill>
              </a:rPr>
              <a:t>Designed by: </a:t>
            </a:r>
            <a:r>
              <a:rPr lang="en-US" sz="2400" dirty="0" smtClean="0">
                <a:solidFill>
                  <a:srgbClr val="FF0000"/>
                </a:solidFill>
              </a:rPr>
              <a:t>Eugene Kimani DIT-02-0130/2022</a:t>
            </a:r>
            <a:endParaRPr lang="en-US" sz="2400" dirty="0">
              <a:solidFill>
                <a:srgbClr val="FF0000"/>
              </a:solidFill>
            </a:endParaRPr>
          </a:p>
          <a:p>
            <a:pPr marL="1828800" lvl="4" indent="0">
              <a:buNone/>
            </a:pPr>
            <a:r>
              <a:rPr lang="en-US" sz="2400" dirty="0" smtClean="0">
                <a:solidFill>
                  <a:srgbClr val="7030A0"/>
                </a:solidFill>
              </a:rPr>
              <a:t>Instructor’s Name: </a:t>
            </a:r>
            <a:r>
              <a:rPr lang="en-US" sz="2400" dirty="0" smtClean="0">
                <a:solidFill>
                  <a:srgbClr val="FF0000"/>
                </a:solidFill>
              </a:rPr>
              <a:t>NICHOLAS KAVOI</a:t>
            </a:r>
          </a:p>
          <a:p>
            <a:pPr marL="1828800" lvl="4" indent="0">
              <a:buNone/>
            </a:pPr>
            <a:r>
              <a:rPr lang="en-US" sz="2400" dirty="0" smtClean="0">
                <a:solidFill>
                  <a:srgbClr val="00B050"/>
                </a:solidFill>
              </a:rPr>
              <a:t>Signature:________</a:t>
            </a:r>
            <a:endParaRPr lang="en-US" sz="2400" dirty="0">
              <a:solidFill>
                <a:srgbClr val="00B050"/>
              </a:solidFill>
            </a:endParaRPr>
          </a:p>
        </p:txBody>
      </p:sp>
    </p:spTree>
    <p:extLst>
      <p:ext uri="{BB962C8B-B14F-4D97-AF65-F5344CB8AC3E}">
        <p14:creationId xmlns:p14="http://schemas.microsoft.com/office/powerpoint/2010/main" val="55882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ACKNOWLEDGEMENT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marR="0" indent="0" algn="just">
              <a:lnSpc>
                <a:spcPct val="155000"/>
              </a:lnSpc>
              <a:spcBef>
                <a:spcPts val="0"/>
              </a:spcBef>
              <a:spcAft>
                <a:spcPts val="0"/>
              </a:spcAft>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project ― </a:t>
            </a:r>
            <a:r>
              <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“High School Lab Inventory Management System”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a:t>
            </a:r>
            <a:r>
              <a:rPr lang="en-US"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offered me accumulated knowledge on Computer programming languages as well as their roles in impacting positively on good systems of management in Educational Institutions.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 submitting this project work to the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ICT,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Zetech</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University.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Calibri" panose="020F0502020204030204" pitchFamily="34" charset="0"/>
                <a:ea typeface="Times New Roman" panose="02020603050405020304" pitchFamily="18" charset="0"/>
                <a:cs typeface="Times New Roman" panose="02020603050405020304" pitchFamily="18" charset="0"/>
              </a:rPr>
              <a:t>My </a:t>
            </a:r>
            <a:r>
              <a:rPr lang="en-US" dirty="0" err="1" smtClean="0">
                <a:latin typeface="Calibri" panose="020F0502020204030204" pitchFamily="34" charset="0"/>
                <a:ea typeface="Times New Roman" panose="02020603050405020304" pitchFamily="18" charset="0"/>
                <a:cs typeface="Times New Roman" panose="02020603050405020304" pitchFamily="18" charset="0"/>
              </a:rPr>
              <a:t>gratitutde</a:t>
            </a:r>
            <a:r>
              <a:rPr lang="en-US" dirty="0" smtClean="0">
                <a:latin typeface="Calibri" panose="020F0502020204030204" pitchFamily="34" charset="0"/>
                <a:ea typeface="Times New Roman" panose="02020603050405020304" pitchFamily="18" charset="0"/>
                <a:cs typeface="Times New Roman" panose="02020603050405020304" pitchFamily="18" charset="0"/>
              </a:rPr>
              <a:t> goes to my guide </a:t>
            </a:r>
            <a:r>
              <a:rPr lang="en-US" b="1" dirty="0" err="1" smtClean="0">
                <a:latin typeface="Times New Roman" panose="02020603050405020304" pitchFamily="18" charset="0"/>
                <a:ea typeface="Times New Roman" panose="02020603050405020304" pitchFamily="18" charset="0"/>
                <a:cs typeface="Times New Roman" panose="02020603050405020304" pitchFamily="18" charset="0"/>
              </a:rPr>
              <a:t>Mr</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 Nicholas </a:t>
            </a:r>
            <a:r>
              <a:rPr lang="en-US" b="1" dirty="0" err="1" smtClean="0">
                <a:latin typeface="Times New Roman" panose="02020603050405020304" pitchFamily="18" charset="0"/>
                <a:ea typeface="Times New Roman" panose="02020603050405020304" pitchFamily="18" charset="0"/>
                <a:cs typeface="Times New Roman" panose="02020603050405020304" pitchFamily="18" charset="0"/>
              </a:rPr>
              <a:t>Kavoi</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(Lecture, Department of ICT, </a:t>
            </a:r>
            <a:r>
              <a:rPr lang="en-US" dirty="0" err="1">
                <a:latin typeface="Calibri" panose="020F0502020204030204" pitchFamily="34" charset="0"/>
                <a:ea typeface="Calibri" panose="020F0502020204030204" pitchFamily="34" charset="0"/>
                <a:cs typeface="Times New Roman" panose="02020603050405020304" pitchFamily="18" charset="0"/>
              </a:rPr>
              <a:t>Zetech</a:t>
            </a:r>
            <a:r>
              <a:rPr lang="en-US" dirty="0">
                <a:latin typeface="Calibri" panose="020F0502020204030204" pitchFamily="34" charset="0"/>
                <a:ea typeface="Calibri" panose="020F0502020204030204" pitchFamily="34" charset="0"/>
                <a:cs typeface="Times New Roman" panose="02020603050405020304" pitchFamily="18" charset="0"/>
              </a:rPr>
              <a:t> University)</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smtClean="0">
                <a:latin typeface="Calibri" panose="020F0502020204030204" pitchFamily="34" charset="0"/>
                <a:ea typeface="Calibri" panose="020F0502020204030204" pitchFamily="34" charset="0"/>
                <a:cs typeface="Calibri" panose="020F0502020204030204" pitchFamily="34" charset="0"/>
              </a:rPr>
              <a:t>​ His guidance and follow up during all the phases of this project provided me with valuable advice and continuous assessments that enabled its success. I was also challenged by the prospects that this Management System could offer in Local Hosting in schools.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8000"/>
              </a:lnSpc>
              <a:spcBef>
                <a:spcPts val="0"/>
              </a:spcBef>
              <a:spcAft>
                <a:spcPts val="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8000"/>
              </a:lnSpc>
              <a:spcBef>
                <a:spcPts val="0"/>
              </a:spcBef>
              <a:spcAft>
                <a:spcPts val="0"/>
              </a:spcAft>
              <a:buNone/>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Eugene Kimani</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8000"/>
              </a:lnSpc>
              <a:spcBef>
                <a:spcPts val="0"/>
              </a:spcBef>
              <a:spcAft>
                <a:spcPts val="0"/>
              </a:spcAft>
              <a:buNone/>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 DIT-02-0130/2022</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546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671" y="1365916"/>
            <a:ext cx="10058400" cy="4739462"/>
          </a:xfrm>
          <a:prstGeom prst="rect">
            <a:avLst/>
          </a:prstGeom>
        </p:spPr>
      </p:pic>
      <p:sp>
        <p:nvSpPr>
          <p:cNvPr id="3" name="TextBox 2"/>
          <p:cNvSpPr txBox="1"/>
          <p:nvPr/>
        </p:nvSpPr>
        <p:spPr>
          <a:xfrm>
            <a:off x="3502855" y="211015"/>
            <a:ext cx="4529797" cy="461665"/>
          </a:xfrm>
          <a:prstGeom prst="rect">
            <a:avLst/>
          </a:prstGeom>
          <a:noFill/>
        </p:spPr>
        <p:txBody>
          <a:bodyPr wrap="square" rtlCol="0">
            <a:spAutoFit/>
          </a:bodyPr>
          <a:lstStyle/>
          <a:p>
            <a:r>
              <a:rPr lang="en-US" sz="2400" dirty="0" smtClean="0">
                <a:latin typeface="Algerian" panose="04020705040A02060702" pitchFamily="82" charset="0"/>
              </a:rPr>
              <a:t>DASHBOARD</a:t>
            </a:r>
            <a:endParaRPr lang="en-US" sz="2400" dirty="0">
              <a:latin typeface="Algerian" panose="04020705040A02060702" pitchFamily="82" charset="0"/>
            </a:endParaRPr>
          </a:p>
        </p:txBody>
      </p:sp>
    </p:spTree>
    <p:extLst>
      <p:ext uri="{BB962C8B-B14F-4D97-AF65-F5344CB8AC3E}">
        <p14:creationId xmlns:p14="http://schemas.microsoft.com/office/powerpoint/2010/main" val="172585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Objectives</a:t>
            </a:r>
            <a:endParaRPr lang="en-US" b="1" dirty="0">
              <a:solidFill>
                <a:srgbClr val="00B0F0"/>
              </a:solidFill>
            </a:endParaRPr>
          </a:p>
        </p:txBody>
      </p:sp>
      <p:sp>
        <p:nvSpPr>
          <p:cNvPr id="3" name="Content Placeholder 2"/>
          <p:cNvSpPr>
            <a:spLocks noGrp="1"/>
          </p:cNvSpPr>
          <p:nvPr>
            <p:ph idx="1"/>
          </p:nvPr>
        </p:nvSpPr>
        <p:spPr/>
        <p:txBody>
          <a:bodyPr>
            <a:normAutofit/>
          </a:bodyPr>
          <a:lstStyle/>
          <a:p>
            <a:pPr marL="15240" marR="0" indent="0" algn="ctr">
              <a:lnSpc>
                <a:spcPct val="107000"/>
              </a:lnSpc>
              <a:spcBef>
                <a:spcPts val="0"/>
              </a:spcBef>
              <a:spcAft>
                <a:spcPts val="1350"/>
              </a:spcAft>
              <a:buNone/>
            </a:pP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am supposed to build a High school Lab Inventory Management System. </a:t>
            </a: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6000"/>
              </a:lnSpc>
              <a:spcBef>
                <a:spcPts val="0"/>
              </a:spcBef>
              <a:spcAft>
                <a:spcPts val="135"/>
              </a:spcAft>
              <a:buNone/>
            </a:pP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will be using  </a:t>
            </a:r>
            <a:r>
              <a:rPr lang="en-US" sz="200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MYSQL</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PHP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programming languages throughout this project</a:t>
            </a:r>
            <a:r>
              <a:rPr lang="en-US"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system contains the following section panels: </a:t>
            </a: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810" lvl="0" indent="-342900" fontAlgn="base">
              <a:lnSpc>
                <a:spcPct val="206000"/>
              </a:lnSpc>
              <a:spcBef>
                <a:spcPts val="0"/>
              </a:spcBef>
              <a:spcAft>
                <a:spcPts val="1525"/>
              </a:spcAft>
              <a:buClr>
                <a:srgbClr val="000000"/>
              </a:buClr>
              <a:buSzPts val="1200"/>
              <a:buFont typeface="+mj-lt"/>
              <a:buAutoNum type="arabicPeriod"/>
            </a:pPr>
            <a:r>
              <a:rPr lang="en-US" sz="2000" dirty="0" smtClean="0">
                <a:solidFill>
                  <a:srgbClr val="7030A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User</a:t>
            </a:r>
            <a:r>
              <a:rPr lang="en-US" sz="2000" u="none" strike="noStrike" dirty="0" smtClean="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7030A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
            </a:r>
            <a:r>
              <a:rPr lang="en-US" sz="2000" u="none" strike="noStrike" dirty="0" smtClean="0">
                <a:solidFill>
                  <a:srgbClr val="7030A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anel:  </a:t>
            </a:r>
          </a:p>
          <a:p>
            <a:pPr marR="3810" fontAlgn="base">
              <a:lnSpc>
                <a:spcPct val="206000"/>
              </a:lnSpc>
              <a:spcBef>
                <a:spcPts val="0"/>
              </a:spcBef>
              <a:spcAft>
                <a:spcPts val="1525"/>
              </a:spcAft>
              <a:buClr>
                <a:srgbClr val="000000"/>
              </a:buClr>
              <a:buSzPts val="1200"/>
              <a:buFont typeface="Wingdings" panose="05000000000000000000" pitchFamily="2" charset="2"/>
              <a:buChar char="Ø"/>
            </a:pPr>
            <a:r>
              <a:rPr lang="en-US" sz="20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Allows admins, staff and students to access the system</a:t>
            </a:r>
          </a:p>
          <a:p>
            <a:pPr marR="3810" fontAlgn="base">
              <a:lnSpc>
                <a:spcPct val="206000"/>
              </a:lnSpc>
              <a:spcBef>
                <a:spcPts val="0"/>
              </a:spcBef>
              <a:spcAft>
                <a:spcPts val="1525"/>
              </a:spcAft>
              <a:buClr>
                <a:srgbClr val="000000"/>
              </a:buClr>
              <a:buSzPts val="1200"/>
              <a:buFont typeface="Wingdings" panose="05000000000000000000" pitchFamily="2" charset="2"/>
              <a:buChar char="Ø"/>
            </a:pPr>
            <a:r>
              <a:rPr lang="en-US" sz="20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section is password protected </a:t>
            </a:r>
            <a:endParaRPr lang="en-US" sz="2000"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70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lgerian" panose="04020705040A02060702" pitchFamily="82" charset="0"/>
              </a:rPr>
              <a:t>User Panel </a:t>
            </a:r>
            <a:endParaRPr lang="en-US" sz="2400" dirty="0">
              <a:latin typeface="Algerian" panose="04020705040A02060702" pitchFamily="82"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5425" y="1806575"/>
            <a:ext cx="8448675" cy="3946525"/>
          </a:xfrm>
        </p:spPr>
      </p:pic>
    </p:spTree>
    <p:extLst>
      <p:ext uri="{BB962C8B-B14F-4D97-AF65-F5344CB8AC3E}">
        <p14:creationId xmlns:p14="http://schemas.microsoft.com/office/powerpoint/2010/main" val="252501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64" y="0"/>
            <a:ext cx="10515600" cy="727773"/>
          </a:xfrm>
        </p:spPr>
        <p:txBody>
          <a:bodyPr>
            <a:normAutofit/>
          </a:bodyPr>
          <a:lstStyle/>
          <a:p>
            <a:r>
              <a:rPr lang="en-US" sz="2400" dirty="0" smtClean="0">
                <a:solidFill>
                  <a:srgbClr val="00B0F0"/>
                </a:solidFill>
                <a:latin typeface="Algerian" panose="04020705040A02060702" pitchFamily="82" charset="0"/>
              </a:rPr>
              <a:t>Graph </a:t>
            </a:r>
            <a:r>
              <a:rPr lang="en-US" sz="2400" dirty="0" smtClean="0">
                <a:solidFill>
                  <a:srgbClr val="00B0F0"/>
                </a:solidFill>
                <a:latin typeface="Algerian" panose="04020705040A02060702" pitchFamily="82" charset="0"/>
              </a:rPr>
              <a:t>panel </a:t>
            </a:r>
            <a:endParaRPr lang="en-US" sz="2400" dirty="0">
              <a:solidFill>
                <a:srgbClr val="00B0F0"/>
              </a:solidFill>
              <a:latin typeface="Algerian" panose="04020705040A02060702" pitchFamily="82" charset="0"/>
            </a:endParaRPr>
          </a:p>
        </p:txBody>
      </p:sp>
      <p:sp>
        <p:nvSpPr>
          <p:cNvPr id="3" name="Text Placeholder 2"/>
          <p:cNvSpPr>
            <a:spLocks noGrp="1"/>
          </p:cNvSpPr>
          <p:nvPr>
            <p:ph type="body" idx="1"/>
          </p:nvPr>
        </p:nvSpPr>
        <p:spPr>
          <a:xfrm>
            <a:off x="208764" y="930584"/>
            <a:ext cx="10515600" cy="5316467"/>
          </a:xfrm>
        </p:spPr>
        <p:txBody>
          <a:bodyPr>
            <a:normAutofit/>
          </a:bodyPr>
          <a:lstStyle/>
          <a:p>
            <a:pPr marR="3810" lvl="1" fontAlgn="base">
              <a:lnSpc>
                <a:spcPct val="206000"/>
              </a:lnSpc>
              <a:spcBef>
                <a:spcPts val="0"/>
              </a:spcBef>
              <a:spcAft>
                <a:spcPts val="130"/>
              </a:spcAft>
              <a:buClr>
                <a:srgbClr val="000000"/>
              </a:buClr>
              <a:buSzPts val="1200"/>
            </a:pPr>
            <a:endParaRPr lang="en-US" sz="1200" u="none" strike="noStrike" dirty="0" smtClean="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0" y="1287497"/>
            <a:ext cx="7550265" cy="3859038"/>
          </a:xfrm>
          <a:prstGeom prst="rect">
            <a:avLst/>
          </a:prstGeom>
        </p:spPr>
      </p:pic>
    </p:spTree>
    <p:extLst>
      <p:ext uri="{BB962C8B-B14F-4D97-AF65-F5344CB8AC3E}">
        <p14:creationId xmlns:p14="http://schemas.microsoft.com/office/powerpoint/2010/main" val="115475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17" y="612458"/>
            <a:ext cx="10515600" cy="823069"/>
          </a:xfrm>
        </p:spPr>
        <p:txBody>
          <a:bodyPr>
            <a:normAutofit/>
          </a:bodyPr>
          <a:lstStyle/>
          <a:p>
            <a:r>
              <a:rPr lang="en-US" sz="2400" dirty="0" smtClean="0">
                <a:solidFill>
                  <a:srgbClr val="0070C0"/>
                </a:solidFill>
                <a:latin typeface="Algerian" panose="04020705040A02060702" pitchFamily="82" charset="0"/>
              </a:rPr>
              <a:t>Inventory panel </a:t>
            </a:r>
            <a:endParaRPr lang="en-US" sz="2400" dirty="0">
              <a:solidFill>
                <a:srgbClr val="0070C0"/>
              </a:solidFill>
              <a:latin typeface="Algerian" panose="04020705040A02060702" pitchFamily="82" charset="0"/>
            </a:endParaRPr>
          </a:p>
        </p:txBody>
      </p:sp>
      <p:sp>
        <p:nvSpPr>
          <p:cNvPr id="3" name="Text Placeholder 2"/>
          <p:cNvSpPr>
            <a:spLocks noGrp="1"/>
          </p:cNvSpPr>
          <p:nvPr>
            <p:ph type="body" idx="1"/>
          </p:nvPr>
        </p:nvSpPr>
        <p:spPr>
          <a:xfrm>
            <a:off x="661917" y="1930388"/>
            <a:ext cx="10813376" cy="2933756"/>
          </a:xfrm>
        </p:spPr>
        <p:txBody>
          <a:bodyPr>
            <a:normAutofit/>
          </a:bodyPr>
          <a:lstStyle/>
          <a:p>
            <a:r>
              <a:rPr lang="en-US" sz="3200" dirty="0" smtClean="0"/>
              <a:t>It contains the following sections:</a:t>
            </a:r>
          </a:p>
          <a:p>
            <a:pPr marL="342900" indent="-342900">
              <a:buFont typeface="Wingdings" panose="05000000000000000000" pitchFamily="2" charset="2"/>
              <a:buChar char="Ø"/>
            </a:pPr>
            <a:r>
              <a:rPr lang="en-US" sz="3200" dirty="0" smtClean="0"/>
              <a:t>Model</a:t>
            </a:r>
          </a:p>
          <a:p>
            <a:pPr marL="342900" indent="-342900">
              <a:buFont typeface="Wingdings" panose="05000000000000000000" pitchFamily="2" charset="2"/>
              <a:buChar char="Ø"/>
            </a:pPr>
            <a:r>
              <a:rPr lang="en-US" sz="3200" dirty="0" smtClean="0"/>
              <a:t>Category</a:t>
            </a:r>
            <a:endParaRPr lang="en-US" sz="3200" dirty="0" smtClean="0"/>
          </a:p>
          <a:p>
            <a:pPr marL="342900" indent="-342900">
              <a:buFont typeface="Wingdings" panose="05000000000000000000" pitchFamily="2" charset="2"/>
              <a:buChar char="Ø"/>
            </a:pPr>
            <a:r>
              <a:rPr lang="en-US" sz="3200" dirty="0" smtClean="0"/>
              <a:t>Brand</a:t>
            </a:r>
          </a:p>
          <a:p>
            <a:pPr marL="342900" indent="-342900">
              <a:buFont typeface="Wingdings" panose="05000000000000000000" pitchFamily="2" charset="2"/>
              <a:buChar char="Ø"/>
            </a:pPr>
            <a:r>
              <a:rPr lang="en-US" sz="3200" dirty="0" smtClean="0"/>
              <a:t>Quantity</a:t>
            </a:r>
            <a:endParaRPr lang="en-US" sz="3200" dirty="0"/>
          </a:p>
        </p:txBody>
      </p:sp>
    </p:spTree>
    <p:extLst>
      <p:ext uri="{BB962C8B-B14F-4D97-AF65-F5344CB8AC3E}">
        <p14:creationId xmlns:p14="http://schemas.microsoft.com/office/powerpoint/2010/main" val="342399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3" y="1360290"/>
            <a:ext cx="9636368" cy="4899833"/>
          </a:xfrm>
          <a:prstGeom prst="rect">
            <a:avLst/>
          </a:prstGeom>
        </p:spPr>
      </p:pic>
      <p:sp>
        <p:nvSpPr>
          <p:cNvPr id="2" name="TextBox 1"/>
          <p:cNvSpPr txBox="1"/>
          <p:nvPr/>
        </p:nvSpPr>
        <p:spPr>
          <a:xfrm>
            <a:off x="1645920" y="548640"/>
            <a:ext cx="3559126" cy="523220"/>
          </a:xfrm>
          <a:prstGeom prst="rect">
            <a:avLst/>
          </a:prstGeom>
          <a:noFill/>
        </p:spPr>
        <p:txBody>
          <a:bodyPr wrap="square" rtlCol="0">
            <a:spAutoFit/>
          </a:bodyPr>
          <a:lstStyle/>
          <a:p>
            <a:r>
              <a:rPr lang="en-US" sz="2800" dirty="0" smtClean="0">
                <a:solidFill>
                  <a:srgbClr val="0070C0"/>
                </a:solidFill>
                <a:latin typeface="Algerian" panose="04020705040A02060702" pitchFamily="82" charset="0"/>
              </a:rPr>
              <a:t>Inventory panel</a:t>
            </a:r>
            <a:endParaRPr lang="en-US" sz="28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262865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44" y="358369"/>
            <a:ext cx="10515600" cy="620768"/>
          </a:xfrm>
        </p:spPr>
        <p:txBody>
          <a:bodyPr>
            <a:normAutofit/>
          </a:bodyPr>
          <a:lstStyle/>
          <a:p>
            <a:r>
              <a:rPr lang="en-US" sz="2400" dirty="0" smtClean="0">
                <a:latin typeface="Algerian" panose="04020705040A02060702" pitchFamily="82" charset="0"/>
              </a:rPr>
              <a:t>transaction Panel </a:t>
            </a:r>
            <a:endParaRPr lang="en-US" sz="2400" dirty="0">
              <a:latin typeface="Algerian" panose="04020705040A02060702" pitchFamily="82" charset="0"/>
            </a:endParaRPr>
          </a:p>
        </p:txBody>
      </p:sp>
      <p:sp>
        <p:nvSpPr>
          <p:cNvPr id="4" name="TextBox 3"/>
          <p:cNvSpPr txBox="1"/>
          <p:nvPr/>
        </p:nvSpPr>
        <p:spPr>
          <a:xfrm>
            <a:off x="2143381" y="1340415"/>
            <a:ext cx="5688701" cy="3046988"/>
          </a:xfrm>
          <a:prstGeom prst="rect">
            <a:avLst/>
          </a:prstGeom>
          <a:noFill/>
        </p:spPr>
        <p:txBody>
          <a:bodyPr wrap="square" rtlCol="0">
            <a:spAutoFit/>
          </a:bodyPr>
          <a:lstStyle/>
          <a:p>
            <a:r>
              <a:rPr lang="en-US" sz="3200" dirty="0" smtClean="0"/>
              <a:t>Contains the following drop down menus:</a:t>
            </a:r>
          </a:p>
          <a:p>
            <a:pPr marL="285750" indent="-285750">
              <a:buFont typeface="Wingdings" panose="05000000000000000000" pitchFamily="2" charset="2"/>
              <a:buChar char="v"/>
            </a:pPr>
            <a:r>
              <a:rPr lang="en-US" sz="3200" dirty="0" smtClean="0"/>
              <a:t>Reservation section</a:t>
            </a:r>
          </a:p>
          <a:p>
            <a:pPr marL="285750" indent="-285750">
              <a:buFont typeface="Wingdings" panose="05000000000000000000" pitchFamily="2" charset="2"/>
              <a:buChar char="v"/>
            </a:pPr>
            <a:r>
              <a:rPr lang="en-US" sz="3200" dirty="0" smtClean="0"/>
              <a:t>New </a:t>
            </a:r>
          </a:p>
          <a:p>
            <a:pPr marL="285750" indent="-285750">
              <a:buFont typeface="Wingdings" panose="05000000000000000000" pitchFamily="2" charset="2"/>
              <a:buChar char="v"/>
            </a:pPr>
            <a:r>
              <a:rPr lang="en-US" sz="3200" dirty="0" smtClean="0"/>
              <a:t>Borrowed items</a:t>
            </a:r>
          </a:p>
          <a:p>
            <a:pPr marL="285750" indent="-285750">
              <a:buFont typeface="Wingdings" panose="05000000000000000000" pitchFamily="2" charset="2"/>
              <a:buChar char="v"/>
            </a:pPr>
            <a:r>
              <a:rPr lang="en-US" sz="3200" dirty="0" smtClean="0"/>
              <a:t>Returned items </a:t>
            </a:r>
            <a:endParaRPr lang="en-US" sz="3200" dirty="0"/>
          </a:p>
        </p:txBody>
      </p:sp>
    </p:spTree>
    <p:extLst>
      <p:ext uri="{BB962C8B-B14F-4D97-AF65-F5344CB8AC3E}">
        <p14:creationId xmlns:p14="http://schemas.microsoft.com/office/powerpoint/2010/main" val="290291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719</Words>
  <Application>Microsoft Office PowerPoint</Application>
  <PresentationFormat>Widescreen</PresentationFormat>
  <Paragraphs>60</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Wingdings</vt:lpstr>
      <vt:lpstr>Office Theme</vt:lpstr>
      <vt:lpstr>Project Report on High School Lab Inventory Management System   </vt:lpstr>
      <vt:lpstr>ACKNOWLEDGEMENT</vt:lpstr>
      <vt:lpstr>PowerPoint Presentation</vt:lpstr>
      <vt:lpstr>Objectives</vt:lpstr>
      <vt:lpstr>User Panel </vt:lpstr>
      <vt:lpstr>Graph panel </vt:lpstr>
      <vt:lpstr>Inventory panel </vt:lpstr>
      <vt:lpstr>PowerPoint Presentation</vt:lpstr>
      <vt:lpstr>transaction Panel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23</cp:revision>
  <dcterms:created xsi:type="dcterms:W3CDTF">2022-11-23T09:38:00Z</dcterms:created>
  <dcterms:modified xsi:type="dcterms:W3CDTF">2022-11-24T13:20:48Z</dcterms:modified>
</cp:coreProperties>
</file>