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18" r:id="rId2"/>
    <p:sldId id="400" r:id="rId3"/>
    <p:sldId id="427" r:id="rId4"/>
    <p:sldId id="426" r:id="rId5"/>
    <p:sldId id="424" r:id="rId6"/>
    <p:sldId id="423" r:id="rId7"/>
    <p:sldId id="428" r:id="rId8"/>
    <p:sldId id="429" r:id="rId9"/>
    <p:sldId id="432" r:id="rId10"/>
    <p:sldId id="441" r:id="rId11"/>
    <p:sldId id="41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7"/>
            <p14:sldId id="426"/>
            <p14:sldId id="424"/>
            <p14:sldId id="423"/>
            <p14:sldId id="428"/>
            <p14:sldId id="429"/>
            <p14:sldId id="432"/>
            <p14:sldId id="441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68A"/>
    <a:srgbClr val="6E6E6E"/>
    <a:srgbClr val="008000"/>
    <a:srgbClr val="D04E1D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93" d="100"/>
          <a:sy n="93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12.08.2015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12.08.2015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12.08.2015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45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Условные конструкции.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 Starter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Условные </a:t>
            </a:r>
            <a:r>
              <a:rPr lang="ru-RU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конструкции</a:t>
            </a:r>
            <a:endParaRPr lang="ru-RU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Selection Statements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Условные конструкции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81200" y="1808762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Оператор ветвления </a:t>
            </a:r>
            <a:r>
              <a:rPr lang="ru-RU" dirty="0" smtClean="0"/>
              <a:t>(условный </a:t>
            </a:r>
            <a:r>
              <a:rPr lang="ru-RU" dirty="0"/>
              <a:t>оператор</a:t>
            </a:r>
            <a:r>
              <a:rPr lang="ru-RU" dirty="0" smtClean="0"/>
              <a:t>)—конструкция </a:t>
            </a:r>
            <a:r>
              <a:rPr lang="ru-RU" dirty="0"/>
              <a:t>языка программирования, обеспечивающая выполнение определённой команды (набора команд) только при условии истинности некоторого логического </a:t>
            </a:r>
            <a:r>
              <a:rPr lang="ru-RU" dirty="0" smtClean="0"/>
              <a:t>выражения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894513" y="3295793"/>
            <a:ext cx="726974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ЕСЛИ: </a:t>
            </a:r>
            <a:r>
              <a:rPr lang="ru-RU" sz="2800" b="1" dirty="0" smtClean="0"/>
              <a:t>(</a:t>
            </a:r>
            <a:r>
              <a:rPr lang="ru-RU" sz="2800" i="1" dirty="0" smtClean="0">
                <a:solidFill>
                  <a:srgbClr val="0070C0"/>
                </a:solidFill>
              </a:rPr>
              <a:t>Условие удовлетворяет истинности</a:t>
            </a:r>
            <a:r>
              <a:rPr lang="ru-RU" sz="2800" b="1" dirty="0" smtClean="0"/>
              <a:t>)</a:t>
            </a:r>
          </a:p>
          <a:p>
            <a:endParaRPr lang="ru-RU" sz="2800" dirty="0" smtClean="0"/>
          </a:p>
          <a:p>
            <a:r>
              <a:rPr lang="ru-RU" sz="2800" b="1" dirty="0" smtClean="0">
                <a:solidFill>
                  <a:srgbClr val="008000"/>
                </a:solidFill>
              </a:rPr>
              <a:t>ТО: </a:t>
            </a:r>
            <a:r>
              <a:rPr lang="ru-RU" sz="2800" dirty="0" smtClean="0"/>
              <a:t>Выполнить эту серию инструкций</a:t>
            </a:r>
          </a:p>
          <a:p>
            <a:endParaRPr lang="ru-RU" sz="2800" dirty="0" smtClean="0"/>
          </a:p>
          <a:p>
            <a:r>
              <a:rPr lang="ru-RU" sz="2800" b="1" dirty="0" smtClean="0">
                <a:solidFill>
                  <a:srgbClr val="008000"/>
                </a:solidFill>
              </a:rPr>
              <a:t>ИНАЧЕ: </a:t>
            </a:r>
            <a:r>
              <a:rPr lang="ru-RU" sz="2800" dirty="0" smtClean="0"/>
              <a:t>Выполнить эту серию инструкций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Selection Statements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Условные конструкции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65235" y="2438400"/>
            <a:ext cx="50615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</a:t>
            </a:r>
            <a:r>
              <a:rPr lang="ru-RU" dirty="0" smtClean="0"/>
              <a:t>словный оператор: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ru-RU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ru-RU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Тернарный оператор:  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</a:t>
            </a:r>
            <a:r>
              <a:rPr lang="ru-RU" dirty="0" smtClean="0">
                <a:sym typeface="Wingdings" pitchFamily="2" charset="2"/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…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Оператор </a:t>
            </a:r>
            <a:r>
              <a:rPr lang="ru-RU" dirty="0"/>
              <a:t>многозначного </a:t>
            </a:r>
            <a:r>
              <a:rPr lang="ru-RU" dirty="0" smtClean="0"/>
              <a:t>выбора: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  <a:endParaRPr lang="ru-RU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Условный оператор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if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19300" y="3243786"/>
            <a:ext cx="691727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 = 1, b = 2; </a:t>
            </a:r>
            <a:endParaRPr lang="ru-RU" sz="4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ЕСЛИ: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условие удовлетворяет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истинности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ТО: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выполняем тело условной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конструкции</a:t>
            </a:r>
            <a:r>
              <a:rPr lang="ru-RU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(a &lt; b)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"a меньше b"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7416855" y="2339816"/>
            <a:ext cx="2980062" cy="3512391"/>
            <a:chOff x="5657334" y="1974009"/>
            <a:chExt cx="2980062" cy="3512391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5657334" y="35052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7873069" y="1974009"/>
              <a:ext cx="45719" cy="464391"/>
              <a:chOff x="7755476" y="1819812"/>
              <a:chExt cx="45719" cy="464391"/>
            </a:xfrm>
          </p:grpSpPr>
          <p:cxnSp>
            <p:nvCxnSpPr>
              <p:cNvPr id="32" name="Прямая со стрелкой 31"/>
              <p:cNvCxnSpPr/>
              <p:nvPr/>
            </p:nvCxnSpPr>
            <p:spPr>
              <a:xfrm>
                <a:off x="7778336" y="1865531"/>
                <a:ext cx="0" cy="41867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3" name="Овал 32"/>
              <p:cNvSpPr/>
              <p:nvPr/>
            </p:nvSpPr>
            <p:spPr>
              <a:xfrm>
                <a:off x="7755476" y="1819812"/>
                <a:ext cx="45719" cy="45719"/>
              </a:xfrm>
              <a:prstGeom prst="ellips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4" name="Скругленный прямоугольник 23"/>
            <p:cNvSpPr/>
            <p:nvPr/>
          </p:nvSpPr>
          <p:spPr>
            <a:xfrm rot="2616283">
              <a:off x="7517212" y="2572803"/>
              <a:ext cx="757434" cy="767729"/>
            </a:xfrm>
            <a:prstGeom prst="roundRect">
              <a:avLst>
                <a:gd name="adj" fmla="val 8587"/>
              </a:avLst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>
              <a:off x="7895929" y="3495822"/>
              <a:ext cx="0" cy="19905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7441216" y="2787390"/>
              <a:ext cx="8875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условие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94097" y="3613546"/>
              <a:ext cx="141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Соединительная линия уступом 27"/>
            <p:cNvCxnSpPr>
              <a:endCxn id="17" idx="0"/>
            </p:cNvCxnSpPr>
            <p:nvPr/>
          </p:nvCxnSpPr>
          <p:spPr>
            <a:xfrm rot="10800000" flipV="1">
              <a:off x="6408746" y="2971800"/>
              <a:ext cx="948204" cy="533400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Соединительная линия уступом 28"/>
            <p:cNvCxnSpPr>
              <a:stCxn id="17" idx="2"/>
            </p:cNvCxnSpPr>
            <p:nvPr/>
          </p:nvCxnSpPr>
          <p:spPr>
            <a:xfrm rot="16200000" flipH="1">
              <a:off x="6908353" y="3560838"/>
              <a:ext cx="465109" cy="1464323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6656789" y="2664023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ru-RU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7955799" y="3657600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false</a:t>
              </a:r>
              <a:endParaRPr lang="ru-RU" sz="14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2091117" y="1472076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</a:t>
            </a:r>
            <a:r>
              <a:rPr lang="ru-RU" dirty="0" smtClean="0"/>
              <a:t>еализует </a:t>
            </a:r>
            <a:r>
              <a:rPr lang="ru-RU" dirty="0"/>
              <a:t>выполнение определённых команд при условии, что используемое логическое выражение в </a:t>
            </a:r>
            <a:r>
              <a:rPr lang="ru-RU" dirty="0" smtClean="0"/>
              <a:t>условии</a:t>
            </a:r>
            <a:r>
              <a:rPr lang="en-US" dirty="0" smtClean="0"/>
              <a:t> </a:t>
            </a:r>
            <a:r>
              <a:rPr lang="ru-RU" dirty="0" smtClean="0"/>
              <a:t>удовлетворяет </a:t>
            </a:r>
            <a:r>
              <a:rPr lang="ru-RU" dirty="0"/>
              <a:t>истинности. Результатом вычисления логического выражения должно быть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ru-RU" dirty="0" smtClean="0"/>
              <a:t>.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Условный оператор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if-else</a:t>
            </a: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1968501" y="2776401"/>
            <a:ext cx="6356227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 = 1, b = 2; </a:t>
            </a:r>
            <a:endParaRPr lang="ru-RU" sz="4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ЕСЛИ: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условие удовлетворяет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истинности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ТО: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выполняем тело условной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конструкции</a:t>
            </a:r>
            <a:r>
              <a:rPr lang="ru-RU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(a &lt; b)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"a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 b"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ИНАЧЕ: выполняем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тело блока </a:t>
            </a:r>
            <a:r>
              <a:rPr lang="ru-RU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</a:t>
            </a:r>
            <a:endParaRPr lang="ru-RU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ru-RU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 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 b"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Ветвь 2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            </a:t>
            </a:r>
            <a:endParaRPr lang="ru-RU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4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260418" y="4323973"/>
            <a:ext cx="1502824" cy="555246"/>
          </a:xfrm>
          <a:prstGeom prst="roundRect">
            <a:avLst/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9581791" y="2487982"/>
            <a:ext cx="45719" cy="464391"/>
            <a:chOff x="7755476" y="1819812"/>
            <a:chExt cx="45719" cy="464391"/>
          </a:xfrm>
        </p:grpSpPr>
        <p:cxnSp>
          <p:nvCxnSpPr>
            <p:cNvPr id="40" name="Прямая со стрелкой 39"/>
            <p:cNvCxnSpPr/>
            <p:nvPr/>
          </p:nvCxnSpPr>
          <p:spPr>
            <a:xfrm>
              <a:off x="7778336" y="1865531"/>
              <a:ext cx="0" cy="418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Овал 40"/>
            <p:cNvSpPr/>
            <p:nvPr/>
          </p:nvSpPr>
          <p:spPr>
            <a:xfrm>
              <a:off x="7755476" y="1819812"/>
              <a:ext cx="45719" cy="45719"/>
            </a:xfrm>
            <a:prstGeom prst="ellips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2" name="Скругленный прямоугольник 41"/>
          <p:cNvSpPr/>
          <p:nvPr/>
        </p:nvSpPr>
        <p:spPr>
          <a:xfrm rot="2616283">
            <a:off x="9225934" y="3086776"/>
            <a:ext cx="757434" cy="767729"/>
          </a:xfrm>
          <a:prstGeom prst="roundRect">
            <a:avLst>
              <a:gd name="adj" fmla="val 8587"/>
            </a:avLst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/>
          <p:cNvCxnSpPr>
            <a:stCxn id="51" idx="2"/>
          </p:cNvCxnSpPr>
          <p:nvPr/>
        </p:nvCxnSpPr>
        <p:spPr>
          <a:xfrm flipH="1">
            <a:off x="9604651" y="4879219"/>
            <a:ext cx="7379" cy="11211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9149938" y="3301363"/>
            <a:ext cx="887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условие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221918" y="4432319"/>
            <a:ext cx="1570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Серия команд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Соединительная линия уступом 45"/>
          <p:cNvCxnSpPr>
            <a:endCxn id="38" idx="0"/>
          </p:cNvCxnSpPr>
          <p:nvPr/>
        </p:nvCxnSpPr>
        <p:spPr>
          <a:xfrm rot="10800000" flipV="1">
            <a:off x="8011830" y="3485773"/>
            <a:ext cx="1053842" cy="83820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8" idx="2"/>
          </p:cNvCxnSpPr>
          <p:nvPr/>
        </p:nvCxnSpPr>
        <p:spPr>
          <a:xfrm rot="16200000" flipH="1">
            <a:off x="8570217" y="4320831"/>
            <a:ext cx="465108" cy="158188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8365511" y="317799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664521" y="394297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040318" y="162024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зависимости от условия выполняется только одна из двух серий команд, входящих в команду ветвления. Если условие соблюдено, то надо выполнить серию 1, а если нет то серию 2.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8860618" y="4323973"/>
            <a:ext cx="1502824" cy="555246"/>
          </a:xfrm>
          <a:prstGeom prst="roundRect">
            <a:avLst/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822118" y="4432319"/>
            <a:ext cx="1570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Серия команд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>
            <a:endCxn id="51" idx="0"/>
          </p:cNvCxnSpPr>
          <p:nvPr/>
        </p:nvCxnSpPr>
        <p:spPr>
          <a:xfrm>
            <a:off x="9608340" y="4009796"/>
            <a:ext cx="3690" cy="3141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Тернарный (третичный ) оператор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? 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9930" y="5628078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2060"/>
                </a:solidFill>
              </a:rPr>
              <a:t>Тернарный оператор обязательно должен возвращать значение, иначе будет </a:t>
            </a:r>
            <a:r>
              <a:rPr lang="ru-RU" sz="1600" b="1" dirty="0" smtClean="0">
                <a:solidFill>
                  <a:srgbClr val="002060"/>
                </a:solidFill>
              </a:rPr>
              <a:t>ошибка</a:t>
            </a:r>
            <a:r>
              <a:rPr lang="en-US" sz="1600" b="1" dirty="0" smtClean="0">
                <a:solidFill>
                  <a:srgbClr val="002060"/>
                </a:solidFill>
              </a:rPr>
              <a:t>.</a:t>
            </a:r>
            <a:endParaRPr lang="ru-RU" sz="1600" b="1" dirty="0">
              <a:solidFill>
                <a:srgbClr val="002060"/>
              </a:solidFill>
            </a:endParaRPr>
          </a:p>
        </p:txBody>
      </p:sp>
      <p:pic>
        <p:nvPicPr>
          <p:cNvPr id="15" name="Picture 2" descr="D:\PHOTO\_ИКОНКИ\Vista Icons\Windows Vista 5270 PNG By Wizzard\Alarm\Inf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30" y="560527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/>
        </p:nvGrpSpPr>
        <p:grpSpPr>
          <a:xfrm rot="16200000">
            <a:off x="2528930" y="2011017"/>
            <a:ext cx="45719" cy="464391"/>
            <a:chOff x="7755476" y="1819812"/>
            <a:chExt cx="45719" cy="464391"/>
          </a:xfrm>
        </p:grpSpPr>
        <p:cxnSp>
          <p:nvCxnSpPr>
            <p:cNvPr id="23" name="Прямая со стрелкой 22"/>
            <p:cNvCxnSpPr/>
            <p:nvPr/>
          </p:nvCxnSpPr>
          <p:spPr>
            <a:xfrm>
              <a:off x="7778336" y="1865531"/>
              <a:ext cx="0" cy="418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7755476" y="1819812"/>
              <a:ext cx="45719" cy="45719"/>
            </a:xfrm>
            <a:prstGeom prst="ellips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5" name="Прямая со стрелкой 24"/>
          <p:cNvCxnSpPr>
            <a:stCxn id="34" idx="3"/>
          </p:cNvCxnSpPr>
          <p:nvPr/>
        </p:nvCxnSpPr>
        <p:spPr>
          <a:xfrm>
            <a:off x="8336572" y="2242162"/>
            <a:ext cx="972683" cy="1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4889655" y="1964539"/>
            <a:ext cx="1570762" cy="555246"/>
            <a:chOff x="5715000" y="4114800"/>
            <a:chExt cx="1570762" cy="555246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753500" y="41148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715000" y="4223146"/>
              <a:ext cx="1570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9" name="Соединительная линия уступом 28"/>
          <p:cNvCxnSpPr>
            <a:stCxn id="38" idx="3"/>
            <a:endCxn id="34" idx="2"/>
          </p:cNvCxnSpPr>
          <p:nvPr/>
        </p:nvCxnSpPr>
        <p:spPr>
          <a:xfrm>
            <a:off x="3588051" y="2503356"/>
            <a:ext cx="3997109" cy="16429"/>
          </a:xfrm>
          <a:prstGeom prst="bentConnector4">
            <a:avLst>
              <a:gd name="adj1" fmla="val -24"/>
              <a:gd name="adj2" fmla="val 146245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38" idx="0"/>
            <a:endCxn id="27" idx="0"/>
          </p:cNvCxnSpPr>
          <p:nvPr/>
        </p:nvCxnSpPr>
        <p:spPr>
          <a:xfrm rot="16200000" flipH="1">
            <a:off x="4628893" y="913866"/>
            <a:ext cx="339" cy="2101007"/>
          </a:xfrm>
          <a:prstGeom prst="bentConnector3">
            <a:avLst>
              <a:gd name="adj1" fmla="val -64956342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545444" y="1489480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522258" y="271438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6795248" y="1964539"/>
            <a:ext cx="1570762" cy="555246"/>
            <a:chOff x="7315200" y="4114800"/>
            <a:chExt cx="1570762" cy="555246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7353700" y="41148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7315200" y="4223146"/>
              <a:ext cx="1570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6" name="Прямая со стрелкой 35"/>
          <p:cNvCxnSpPr/>
          <p:nvPr/>
        </p:nvCxnSpPr>
        <p:spPr>
          <a:xfrm>
            <a:off x="8775855" y="1703007"/>
            <a:ext cx="0" cy="5246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2859104" y="1858298"/>
            <a:ext cx="887551" cy="767729"/>
            <a:chOff x="7643020" y="2877603"/>
            <a:chExt cx="887551" cy="767729"/>
          </a:xfrm>
        </p:grpSpPr>
        <p:sp>
          <p:nvSpPr>
            <p:cNvPr id="38" name="Скругленный прямоугольник 37"/>
            <p:cNvSpPr/>
            <p:nvPr/>
          </p:nvSpPr>
          <p:spPr>
            <a:xfrm rot="2616283">
              <a:off x="7719016" y="2877603"/>
              <a:ext cx="757434" cy="767729"/>
            </a:xfrm>
            <a:prstGeom prst="roundRect">
              <a:avLst>
                <a:gd name="adj" fmla="val 8587"/>
              </a:avLst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7643020" y="3092190"/>
              <a:ext cx="8875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условие</a:t>
              </a:r>
            </a:p>
          </p:txBody>
        </p:sp>
      </p:grpSp>
      <p:cxnSp>
        <p:nvCxnSpPr>
          <p:cNvPr id="40" name="Соединительная линия уступом 39"/>
          <p:cNvCxnSpPr>
            <a:stCxn id="27" idx="3"/>
          </p:cNvCxnSpPr>
          <p:nvPr/>
        </p:nvCxnSpPr>
        <p:spPr>
          <a:xfrm flipV="1">
            <a:off x="6430979" y="1703007"/>
            <a:ext cx="2344876" cy="539155"/>
          </a:xfrm>
          <a:prstGeom prst="bentConnector3">
            <a:avLst>
              <a:gd name="adj1" fmla="val 9109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022755" y="3400425"/>
            <a:ext cx="6324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1, b = 2,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0;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ЕСЛИ:  (a &gt; b)  ТО:  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вернуть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a  ИНАЧЕ: вернуть b;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(a &gt; b) ? a : b; 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8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Оператор многозначного выбора (переключатель)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switch-case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21218" y="2656177"/>
            <a:ext cx="52578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ru-RU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ru-RU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ru-RU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 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) — выражение-селектор.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"1"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  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"1" — постоянное выражение.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{           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"Один"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}   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"2"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 </a:t>
            </a:r>
            <a:r>
              <a:rPr lang="ru-RU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— постоянное выражение.</a:t>
            </a:r>
            <a:r>
              <a:rPr lang="ru-RU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{           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"Два"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}          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018" y="1524845"/>
            <a:ext cx="663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Конструкция переключателя </a:t>
            </a:r>
            <a:r>
              <a:rPr lang="en-US" dirty="0" smtClean="0">
                <a:solidFill>
                  <a:srgbClr val="0000FF"/>
                </a:solidFill>
              </a:rPr>
              <a:t>switch</a:t>
            </a:r>
            <a:r>
              <a:rPr lang="ru-RU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case</a:t>
            </a:r>
            <a:r>
              <a:rPr lang="ru-RU" dirty="0" smtClean="0"/>
              <a:t> </a:t>
            </a:r>
            <a:r>
              <a:rPr lang="ru-RU" dirty="0"/>
              <a:t>имеет несколько </a:t>
            </a:r>
            <a:r>
              <a:rPr lang="ru-RU" dirty="0" smtClean="0"/>
              <a:t>ветвей</a:t>
            </a:r>
            <a:r>
              <a:rPr lang="ru-RU" dirty="0"/>
              <a:t>. </a:t>
            </a:r>
            <a:endParaRPr lang="ru-RU" dirty="0">
              <a:solidFill>
                <a:srgbClr val="0000FF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049016" y="2198977"/>
            <a:ext cx="3161784" cy="3962400"/>
            <a:chOff x="5608798" y="2057400"/>
            <a:chExt cx="3161784" cy="3962400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6119386" y="2057400"/>
              <a:ext cx="45719" cy="464391"/>
              <a:chOff x="7755476" y="1819812"/>
              <a:chExt cx="45719" cy="464391"/>
            </a:xfrm>
          </p:grpSpPr>
          <p:cxnSp>
            <p:nvCxnSpPr>
              <p:cNvPr id="43" name="Прямая со стрелкой 42"/>
              <p:cNvCxnSpPr/>
              <p:nvPr/>
            </p:nvCxnSpPr>
            <p:spPr>
              <a:xfrm>
                <a:off x="7778336" y="1865531"/>
                <a:ext cx="0" cy="41867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4" name="Овал 43"/>
              <p:cNvSpPr/>
              <p:nvPr/>
            </p:nvSpPr>
            <p:spPr>
              <a:xfrm>
                <a:off x="7755476" y="1819812"/>
                <a:ext cx="45719" cy="45719"/>
              </a:xfrm>
              <a:prstGeom prst="ellips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4" name="Скругленный прямоугольник 23"/>
            <p:cNvSpPr/>
            <p:nvPr/>
          </p:nvSpPr>
          <p:spPr>
            <a:xfrm rot="2616283">
              <a:off x="5763529" y="2656194"/>
              <a:ext cx="757434" cy="767729"/>
            </a:xfrm>
            <a:prstGeom prst="roundRect">
              <a:avLst>
                <a:gd name="adj" fmla="val 8587"/>
              </a:avLst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608798" y="2892624"/>
              <a:ext cx="1066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выражение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5867620" y="3863179"/>
              <a:ext cx="553346" cy="555246"/>
            </a:xfrm>
            <a:prstGeom prst="ellipse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6855735" y="3886671"/>
              <a:ext cx="1570762" cy="555246"/>
              <a:chOff x="7315200" y="4114800"/>
              <a:chExt cx="1570762" cy="555246"/>
            </a:xfrm>
          </p:grpSpPr>
          <p:sp>
            <p:nvSpPr>
              <p:cNvPr id="41" name="Скругленный прямоугольник 40"/>
              <p:cNvSpPr/>
              <p:nvPr/>
            </p:nvSpPr>
            <p:spPr>
              <a:xfrm>
                <a:off x="7353700" y="4114800"/>
                <a:ext cx="1502824" cy="555246"/>
              </a:xfrm>
              <a:prstGeom prst="roundRect">
                <a:avLst/>
              </a:prstGeom>
              <a:solidFill>
                <a:srgbClr val="F8D542">
                  <a:alpha val="88000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7315200" y="4223146"/>
                <a:ext cx="15707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Серия команд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1</a:t>
                </a:r>
                <a:endPara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6860266" y="4702554"/>
              <a:ext cx="1570762" cy="555246"/>
              <a:chOff x="7315200" y="4114800"/>
              <a:chExt cx="1570762" cy="555246"/>
            </a:xfrm>
          </p:grpSpPr>
          <p:sp>
            <p:nvSpPr>
              <p:cNvPr id="39" name="Скругленный прямоугольник 38"/>
              <p:cNvSpPr/>
              <p:nvPr/>
            </p:nvSpPr>
            <p:spPr>
              <a:xfrm>
                <a:off x="7353700" y="4114800"/>
                <a:ext cx="1502824" cy="555246"/>
              </a:xfrm>
              <a:prstGeom prst="roundRect">
                <a:avLst/>
              </a:prstGeom>
              <a:solidFill>
                <a:srgbClr val="F8D542">
                  <a:alpha val="88000"/>
                </a:srgb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7315200" y="4223146"/>
                <a:ext cx="15707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Серия команд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9" name="Овал 28"/>
            <p:cNvSpPr/>
            <p:nvPr/>
          </p:nvSpPr>
          <p:spPr>
            <a:xfrm>
              <a:off x="5872361" y="4702555"/>
              <a:ext cx="553346" cy="555246"/>
            </a:xfrm>
            <a:prstGeom prst="ellipse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891595" y="4001307"/>
              <a:ext cx="5053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case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896336" y="4826289"/>
              <a:ext cx="5053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case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>
              <a:off x="6464207" y="4991997"/>
              <a:ext cx="39379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Прямая со стрелкой 32"/>
            <p:cNvCxnSpPr>
              <a:endCxn id="26" idx="0"/>
            </p:cNvCxnSpPr>
            <p:nvPr/>
          </p:nvCxnSpPr>
          <p:spPr>
            <a:xfrm>
              <a:off x="6144292" y="3579912"/>
              <a:ext cx="1" cy="28326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6144291" y="4419601"/>
              <a:ext cx="1" cy="28326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Соединительная линия уступом 34"/>
            <p:cNvCxnSpPr>
              <a:stCxn id="42" idx="3"/>
            </p:cNvCxnSpPr>
            <p:nvPr/>
          </p:nvCxnSpPr>
          <p:spPr>
            <a:xfrm>
              <a:off x="8426497" y="4164294"/>
              <a:ext cx="336503" cy="1855506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V="1">
              <a:off x="8420100" y="5003669"/>
              <a:ext cx="315728" cy="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>
              <a:off x="6464207" y="4191001"/>
              <a:ext cx="39379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Соединительная линия уступом 37"/>
            <p:cNvCxnSpPr>
              <a:stCxn id="29" idx="4"/>
            </p:cNvCxnSpPr>
            <p:nvPr/>
          </p:nvCxnSpPr>
          <p:spPr>
            <a:xfrm rot="16200000" flipH="1">
              <a:off x="7307408" y="4099426"/>
              <a:ext cx="304800" cy="2621549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83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Оператор многозначного выбора (переключатель)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switch-case</a:t>
            </a:r>
          </a:p>
        </p:txBody>
      </p:sp>
      <p:sp>
        <p:nvSpPr>
          <p:cNvPr id="109" name="Rectangle 3"/>
          <p:cNvSpPr>
            <a:spLocks noChangeArrowheads="1"/>
          </p:cNvSpPr>
          <p:nvPr/>
        </p:nvSpPr>
        <p:spPr bwMode="auto">
          <a:xfrm>
            <a:off x="2207232" y="2015929"/>
            <a:ext cx="41148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ru-RU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ru-RU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ru-RU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"1"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{        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"Один"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} 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"2"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 </a:t>
            </a:r>
            <a:r>
              <a:rPr lang="ru-RU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{        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"Два"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} 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default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   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{       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ru-RU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"?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    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Ветвь 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break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}                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Группа 109"/>
          <p:cNvGrpSpPr/>
          <p:nvPr/>
        </p:nvGrpSpPr>
        <p:grpSpPr>
          <a:xfrm>
            <a:off x="7529086" y="1833468"/>
            <a:ext cx="45719" cy="464391"/>
            <a:chOff x="7755476" y="1819812"/>
            <a:chExt cx="45719" cy="464391"/>
          </a:xfrm>
        </p:grpSpPr>
        <p:cxnSp>
          <p:nvCxnSpPr>
            <p:cNvPr id="111" name="Прямая со стрелкой 110"/>
            <p:cNvCxnSpPr/>
            <p:nvPr/>
          </p:nvCxnSpPr>
          <p:spPr>
            <a:xfrm>
              <a:off x="7778336" y="1865531"/>
              <a:ext cx="0" cy="418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2" name="Овал 111"/>
            <p:cNvSpPr/>
            <p:nvPr/>
          </p:nvSpPr>
          <p:spPr>
            <a:xfrm>
              <a:off x="7755476" y="1819812"/>
              <a:ext cx="45719" cy="45719"/>
            </a:xfrm>
            <a:prstGeom prst="ellips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3" name="Скругленный прямоугольник 112"/>
          <p:cNvSpPr/>
          <p:nvPr/>
        </p:nvSpPr>
        <p:spPr>
          <a:xfrm rot="2616283">
            <a:off x="7236222" y="2350975"/>
            <a:ext cx="757434" cy="767729"/>
          </a:xfrm>
          <a:prstGeom prst="roundRect">
            <a:avLst>
              <a:gd name="adj" fmla="val 8587"/>
            </a:avLst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7081491" y="2587405"/>
            <a:ext cx="1066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выражение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7277320" y="3639247"/>
            <a:ext cx="553346" cy="555246"/>
          </a:xfrm>
          <a:prstGeom prst="ellipse">
            <a:avLst/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6" name="Группа 115"/>
          <p:cNvGrpSpPr/>
          <p:nvPr/>
        </p:nvGrpSpPr>
        <p:grpSpPr>
          <a:xfrm>
            <a:off x="8265435" y="3662739"/>
            <a:ext cx="1570762" cy="555246"/>
            <a:chOff x="7315200" y="4114800"/>
            <a:chExt cx="1570762" cy="555246"/>
          </a:xfrm>
        </p:grpSpPr>
        <p:sp>
          <p:nvSpPr>
            <p:cNvPr id="117" name="Скругленный прямоугольник 116"/>
            <p:cNvSpPr/>
            <p:nvPr/>
          </p:nvSpPr>
          <p:spPr>
            <a:xfrm>
              <a:off x="7353700" y="41148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7315200" y="4223146"/>
              <a:ext cx="1570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8269966" y="4478622"/>
            <a:ext cx="1570762" cy="555246"/>
            <a:chOff x="7315200" y="4114800"/>
            <a:chExt cx="1570762" cy="555246"/>
          </a:xfrm>
        </p:grpSpPr>
        <p:sp>
          <p:nvSpPr>
            <p:cNvPr id="120" name="Скругленный прямоугольник 119"/>
            <p:cNvSpPr/>
            <p:nvPr/>
          </p:nvSpPr>
          <p:spPr>
            <a:xfrm>
              <a:off x="7353700" y="41148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7315200" y="4223146"/>
              <a:ext cx="1570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2" name="Овал 121"/>
          <p:cNvSpPr/>
          <p:nvPr/>
        </p:nvSpPr>
        <p:spPr>
          <a:xfrm>
            <a:off x="7282061" y="4478623"/>
            <a:ext cx="553346" cy="555246"/>
          </a:xfrm>
          <a:prstGeom prst="ellipse">
            <a:avLst/>
          </a:prstGeom>
          <a:solidFill>
            <a:srgbClr val="F8D542">
              <a:alpha val="88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7301295" y="3777375"/>
            <a:ext cx="505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Прямоугольник 123"/>
          <p:cNvSpPr/>
          <p:nvPr/>
        </p:nvSpPr>
        <p:spPr>
          <a:xfrm>
            <a:off x="7306036" y="4602357"/>
            <a:ext cx="505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7873907" y="4768065"/>
            <a:ext cx="3937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Прямая со стрелкой 125"/>
          <p:cNvCxnSpPr>
            <a:endCxn id="115" idx="0"/>
          </p:cNvCxnSpPr>
          <p:nvPr/>
        </p:nvCxnSpPr>
        <p:spPr>
          <a:xfrm>
            <a:off x="7553992" y="3355980"/>
            <a:ext cx="1" cy="2832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>
            <a:off x="7553991" y="4195669"/>
            <a:ext cx="1" cy="2832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Соединительная линия уступом 127"/>
          <p:cNvCxnSpPr>
            <a:stCxn id="118" idx="3"/>
          </p:cNvCxnSpPr>
          <p:nvPr/>
        </p:nvCxnSpPr>
        <p:spPr>
          <a:xfrm>
            <a:off x="9836197" y="3940362"/>
            <a:ext cx="336503" cy="238890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V="1">
            <a:off x="9829800" y="4779737"/>
            <a:ext cx="315728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>
            <a:off x="7873907" y="3967069"/>
            <a:ext cx="3937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Прямоугольник 130"/>
          <p:cNvSpPr/>
          <p:nvPr/>
        </p:nvSpPr>
        <p:spPr>
          <a:xfrm>
            <a:off x="2207232" y="1446706"/>
            <a:ext cx="777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конструкции переключателя </a:t>
            </a:r>
            <a:r>
              <a:rPr lang="en-US" dirty="0" smtClean="0">
                <a:solidFill>
                  <a:srgbClr val="0000FF"/>
                </a:solidFill>
              </a:rPr>
              <a:t>switch</a:t>
            </a:r>
            <a:r>
              <a:rPr lang="ru-RU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case</a:t>
            </a:r>
            <a:r>
              <a:rPr lang="ru-RU" dirty="0"/>
              <a:t> </a:t>
            </a:r>
            <a:r>
              <a:rPr lang="ru-RU" dirty="0" smtClean="0"/>
              <a:t>может присутствовать блок </a:t>
            </a:r>
            <a:r>
              <a:rPr lang="en-US" dirty="0">
                <a:solidFill>
                  <a:srgbClr val="0000FF"/>
                </a:solidFill>
              </a:rPr>
              <a:t>default</a:t>
            </a:r>
            <a:r>
              <a:rPr lang="ru-RU" dirty="0" smtClean="0"/>
              <a:t>. </a:t>
            </a:r>
            <a:endParaRPr lang="ru-RU" dirty="0">
              <a:solidFill>
                <a:srgbClr val="0000FF"/>
              </a:solidFill>
            </a:endParaRPr>
          </a:p>
        </p:txBody>
      </p:sp>
      <p:grpSp>
        <p:nvGrpSpPr>
          <p:cNvPr id="132" name="Группа 131"/>
          <p:cNvGrpSpPr/>
          <p:nvPr/>
        </p:nvGrpSpPr>
        <p:grpSpPr>
          <a:xfrm>
            <a:off x="8267700" y="5338668"/>
            <a:ext cx="1570762" cy="555246"/>
            <a:chOff x="7315200" y="4114800"/>
            <a:chExt cx="1570762" cy="555246"/>
          </a:xfrm>
        </p:grpSpPr>
        <p:sp>
          <p:nvSpPr>
            <p:cNvPr id="133" name="Скругленный прямоугольник 132"/>
            <p:cNvSpPr/>
            <p:nvPr/>
          </p:nvSpPr>
          <p:spPr>
            <a:xfrm>
              <a:off x="7353700" y="4114800"/>
              <a:ext cx="1502824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7315200" y="4223146"/>
              <a:ext cx="1570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Серия команд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ru-RU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5" name="Прямая со стрелкой 134"/>
          <p:cNvCxnSpPr/>
          <p:nvPr/>
        </p:nvCxnSpPr>
        <p:spPr>
          <a:xfrm flipV="1">
            <a:off x="9827534" y="5639783"/>
            <a:ext cx="315728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6" name="Группа 135"/>
          <p:cNvGrpSpPr/>
          <p:nvPr/>
        </p:nvGrpSpPr>
        <p:grpSpPr>
          <a:xfrm>
            <a:off x="7200900" y="5338668"/>
            <a:ext cx="716852" cy="555246"/>
            <a:chOff x="5747355" y="5257800"/>
            <a:chExt cx="716852" cy="555246"/>
          </a:xfrm>
        </p:grpSpPr>
        <p:sp>
          <p:nvSpPr>
            <p:cNvPr id="137" name="Скругленный прямоугольник 136"/>
            <p:cNvSpPr/>
            <p:nvPr/>
          </p:nvSpPr>
          <p:spPr>
            <a:xfrm>
              <a:off x="5791200" y="5257800"/>
              <a:ext cx="605790" cy="555246"/>
            </a:xfrm>
            <a:prstGeom prst="roundRect">
              <a:avLst/>
            </a:prstGeom>
            <a:solidFill>
              <a:srgbClr val="F8D542">
                <a:alpha val="88000"/>
              </a:srgb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5747355" y="5391879"/>
              <a:ext cx="7168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default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9" name="Прямая со стрелкой 138"/>
          <p:cNvCxnSpPr/>
          <p:nvPr/>
        </p:nvCxnSpPr>
        <p:spPr>
          <a:xfrm>
            <a:off x="7888496" y="5616291"/>
            <a:ext cx="3937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7558734" y="5055401"/>
            <a:ext cx="1" cy="2832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37418</TotalTime>
  <Words>351</Words>
  <Application>Microsoft Office PowerPoint</Application>
  <PresentationFormat>Широкоэкранный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622</cp:revision>
  <dcterms:created xsi:type="dcterms:W3CDTF">2010-11-10T13:30:04Z</dcterms:created>
  <dcterms:modified xsi:type="dcterms:W3CDTF">2015-08-12T13:57:47Z</dcterms:modified>
</cp:coreProperties>
</file>