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6" r:id="rId3"/>
    <p:sldId id="277" r:id="rId4"/>
    <p:sldId id="257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9" r:id="rId13"/>
    <p:sldId id="271" r:id="rId14"/>
    <p:sldId id="272" r:id="rId15"/>
    <p:sldId id="273" r:id="rId16"/>
    <p:sldId id="265" r:id="rId17"/>
    <p:sldId id="259" r:id="rId18"/>
    <p:sldId id="274" r:id="rId19"/>
    <p:sldId id="27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4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0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1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C6A2D7A-3EBC-46D3-99C9-CF0BDBD2401C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B10F937-D18D-47B1-89FF-10F938A86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4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 сервис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55601" y="5891356"/>
            <a:ext cx="8767860" cy="1388165"/>
          </a:xfrm>
        </p:spPr>
        <p:txBody>
          <a:bodyPr/>
          <a:lstStyle/>
          <a:p>
            <a:r>
              <a:rPr lang="ru-RU" dirty="0" smtClean="0"/>
              <a:t>Выполнили </a:t>
            </a:r>
            <a:r>
              <a:rPr lang="en-US" dirty="0" smtClean="0"/>
              <a:t>: </a:t>
            </a:r>
            <a:r>
              <a:rPr lang="ru-RU" dirty="0" smtClean="0"/>
              <a:t>Цыганков Евгений и Ахмедгалиева Милана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4679" y="301089"/>
            <a:ext cx="11819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cap="all" dirty="0">
                <a:solidFill>
                  <a:schemeClr val="bg1"/>
                </a:solidFill>
                <a:latin typeface="Arial" panose="020B0604020202020204" pitchFamily="34" charset="0"/>
              </a:rPr>
              <a:t>НОВОСИБИРСКИЙ ХИМИКО-ТЕХНОЛОГИЧЕСКИЙ КОЛЛЕДЖ ИМ. Д. И. МЕНДЕЛЕЕВА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651" y="6216106"/>
            <a:ext cx="145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Группа 271</a:t>
            </a:r>
          </a:p>
        </p:txBody>
      </p:sp>
    </p:spTree>
    <p:extLst>
      <p:ext uri="{BB962C8B-B14F-4D97-AF65-F5344CB8AC3E}">
        <p14:creationId xmlns:p14="http://schemas.microsoft.com/office/powerpoint/2010/main" val="8589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279305"/>
            <a:ext cx="2937248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  <a:latin typeface="-apple-system"/>
              </a:rPr>
              <a:t>Для клонирования репозитория существующего проекта зайдите на страницу вашего проекта, выберите нужный репозиторий, в открывшемся меню нажмите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Clone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or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download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, затем –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Open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-apple-system"/>
              </a:rPr>
              <a:t>in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 Desktop. 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https://ifmo.su/upload/editor/o_acd862797acd9104020499fd0fd95f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3" y="1193582"/>
            <a:ext cx="8651593" cy="42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094667"/>
            <a:ext cx="11488997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Откроется Git клиент, где вам будет предложено выбрать директорию для скачивания репозитория. После скачивания файлов попробуйте внести изменения в какой-нибудь файл репозитория – они сразу отобразятся в Git клиенте в разделе Changes: 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8" name="Picture 4" descr="https://ifmo.su/upload/editor/o_416ee759591960b9d18b82c69c0199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51027"/>
            <a:ext cx="11357965" cy="323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094667"/>
            <a:ext cx="11488997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Если вы хотите отменить изменения – нажмите правой кнопкой мыши на галочку напротив файла. Появится вкладка Discard changes. Чтобы отменить изменения во всех файлах – нажмите на самую верхнюю галочку, затем Discard all changes.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 descr="https://ifmo.su/upload/editor/o_23f168366342354adb9503b02d29c4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09800"/>
            <a:ext cx="11516189" cy="39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094667"/>
            <a:ext cx="11488997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Также вы можете развернуть локальный репозиторий, который затем можно синхронизировать c GitHub, нажав на кнопку </a:t>
            </a:r>
            <a:r>
              <a:rPr lang="ru-RU" dirty="0" err="1">
                <a:solidFill>
                  <a:schemeClr val="tx1"/>
                </a:solidFill>
              </a:rPr>
              <a:t>Сreate</a:t>
            </a:r>
            <a:r>
              <a:rPr lang="ru-RU" dirty="0">
                <a:solidFill>
                  <a:schemeClr val="tx1"/>
                </a:solidFill>
              </a:rPr>
              <a:t>. Чтобы добавить существующий репозиторий на вашем компьютере – нажмите </a:t>
            </a:r>
            <a:r>
              <a:rPr lang="ru-RU" dirty="0" err="1">
                <a:solidFill>
                  <a:schemeClr val="tx1"/>
                </a:solidFill>
              </a:rPr>
              <a:t>Add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18" y="2451027"/>
            <a:ext cx="9530267" cy="3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32" y="1669097"/>
            <a:ext cx="4026876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>
                <a:solidFill>
                  <a:schemeClr val="tx1"/>
                </a:solidFill>
              </a:rPr>
              <a:t>После клонирования репозитория можно приступить к работе. Сначала выберите ветку, в которой вы будете работать.</a:t>
            </a:r>
            <a:r>
              <a:rPr lang="ru-RU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 descr="https://ifmo.su/upload/editor/o_386df9cf041488dbff548270b86317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46" y="312737"/>
            <a:ext cx="4081513" cy="60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094667"/>
            <a:ext cx="11488997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Для создания новой ветки нажмите на кнопку слева от названия ветки. Новая ветка образуется от той, которая указана; изменения, которые есть в текущей ветке, но отсутствуют в мастере, будут перенесены в новую ветку</a:t>
            </a:r>
            <a:r>
              <a:rPr lang="ru-RU" dirty="0" smtClean="0">
                <a:solidFill>
                  <a:schemeClr val="tx1"/>
                </a:solidFill>
              </a:rPr>
              <a:t>. Для </a:t>
            </a:r>
            <a:r>
              <a:rPr lang="ru-RU" dirty="0">
                <a:solidFill>
                  <a:schemeClr val="tx1"/>
                </a:solidFill>
              </a:rPr>
              <a:t>того чтобы начать работу с последней актуальной версией, нажмите кнопку Sync – ваш локальный репозиторий синхронизируется с удалённым. В локальном репозитории появятся все последние версии файлов.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 descr="https://ifmo.su/upload/editor/o_07d511a8e46a239f5b3713292982ad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146549"/>
            <a:ext cx="6869479" cy="29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 в </a:t>
            </a:r>
            <a:r>
              <a:rPr lang="en-US" b="1" dirty="0" smtClean="0">
                <a:solidFill>
                  <a:schemeClr val="tx1"/>
                </a:solidFill>
              </a:rPr>
              <a:t>GitHub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277229"/>
            <a:ext cx="3974123" cy="50268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Ваш </a:t>
            </a:r>
            <a:r>
              <a:rPr lang="ru-RU" dirty="0" err="1">
                <a:solidFill>
                  <a:schemeClr val="tx1"/>
                </a:solidFill>
              </a:rPr>
              <a:t>реквест</a:t>
            </a:r>
            <a:r>
              <a:rPr lang="ru-RU" dirty="0">
                <a:solidFill>
                  <a:schemeClr val="tx1"/>
                </a:solidFill>
              </a:rPr>
              <a:t> появится во вкладке “</a:t>
            </a:r>
            <a:r>
              <a:rPr lang="ru-RU" dirty="0" err="1">
                <a:solidFill>
                  <a:schemeClr val="tx1"/>
                </a:solidFill>
              </a:rPr>
              <a:t>Рull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requests</a:t>
            </a:r>
            <a:r>
              <a:rPr lang="ru-RU" dirty="0">
                <a:solidFill>
                  <a:schemeClr val="tx1"/>
                </a:solidFill>
              </a:rPr>
              <a:t>” на странице проекта, поделитесь ссылкой на него с другими участниками. Можете снова добавлять </a:t>
            </a:r>
            <a:r>
              <a:rPr lang="ru-RU" dirty="0" err="1">
                <a:solidFill>
                  <a:schemeClr val="tx1"/>
                </a:solidFill>
              </a:rPr>
              <a:t>коммиты</a:t>
            </a:r>
            <a:r>
              <a:rPr lang="ru-RU" dirty="0">
                <a:solidFill>
                  <a:schemeClr val="tx1"/>
                </a:solidFill>
              </a:rPr>
              <a:t> в созданную ранее ветку, они отобразятся в </a:t>
            </a:r>
            <a:r>
              <a:rPr lang="ru-RU" dirty="0" err="1">
                <a:solidFill>
                  <a:schemeClr val="tx1"/>
                </a:solidFill>
              </a:rPr>
              <a:t>пулл-реквесте</a:t>
            </a:r>
            <a:r>
              <a:rPr lang="ru-RU" dirty="0">
                <a:solidFill>
                  <a:schemeClr val="tx1"/>
                </a:solidFill>
              </a:rPr>
              <a:t>. Когда все изменения будут согласованы, ветки </a:t>
            </a:r>
            <a:r>
              <a:rPr lang="ru-RU" dirty="0" err="1">
                <a:solidFill>
                  <a:schemeClr val="tx1"/>
                </a:solidFill>
              </a:rPr>
              <a:t>смёрджат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merge</a:t>
            </a:r>
            <a:r>
              <a:rPr lang="ru-RU" dirty="0">
                <a:solidFill>
                  <a:schemeClr val="tx1"/>
                </a:solidFill>
              </a:rPr>
              <a:t> - операция слияния веток), </a:t>
            </a:r>
            <a:r>
              <a:rPr lang="ru-RU" dirty="0" err="1">
                <a:solidFill>
                  <a:schemeClr val="tx1"/>
                </a:solidFill>
              </a:rPr>
              <a:t>пулл-реквест</a:t>
            </a:r>
            <a:r>
              <a:rPr lang="ru-RU" dirty="0">
                <a:solidFill>
                  <a:schemeClr val="tx1"/>
                </a:solidFill>
              </a:rPr>
              <a:t> будет закрыт и все изменения окажутся в ветке, в которую он был сделан.</a:t>
            </a: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2" name="Picture 4" descr="https://ifmo.su/upload/editor/o_522f3dd4175ac77f459a2d07d4d0fe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77" y="1109003"/>
            <a:ext cx="7461145" cy="38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62414"/>
            <a:ext cx="11796346" cy="112482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Основные команды </a:t>
            </a:r>
            <a:r>
              <a:rPr lang="en-US" b="1" dirty="0" smtClean="0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277229"/>
            <a:ext cx="4440115" cy="502685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Команды для получения существующих проектов и создания одного нового проекта GITHUB</a:t>
            </a:r>
            <a:r>
              <a:rPr lang="ru-RU" dirty="0">
                <a:solidFill>
                  <a:schemeClr val="tx1"/>
                </a:solidFill>
              </a:rPr>
              <a:t> :</a:t>
            </a:r>
          </a:p>
          <a:p>
            <a:r>
              <a:rPr lang="ru-RU" b="1" dirty="0">
                <a:solidFill>
                  <a:schemeClr val="tx1"/>
                </a:solidFill>
              </a:rPr>
              <a:t>Git </a:t>
            </a:r>
            <a:r>
              <a:rPr lang="ru-RU" b="1" dirty="0" err="1">
                <a:solidFill>
                  <a:schemeClr val="tx1"/>
                </a:solidFill>
              </a:rPr>
              <a:t>init</a:t>
            </a:r>
            <a:r>
              <a:rPr lang="ru-RU" dirty="0">
                <a:solidFill>
                  <a:schemeClr val="tx1"/>
                </a:solidFill>
              </a:rPr>
              <a:t> : Предположим, разработчик должен подготовить один новый репозиторий в своей локальной среде. Для инициализации они должны использовать команды инициализации, которые помогают им для локальной инициализации репозитория проекта GitHub.</a:t>
            </a:r>
          </a:p>
          <a:p>
            <a:r>
              <a:rPr lang="ru-RU" b="1" dirty="0">
                <a:solidFill>
                  <a:schemeClr val="tx1"/>
                </a:solidFill>
              </a:rPr>
              <a:t>Git </a:t>
            </a:r>
            <a:r>
              <a:rPr lang="ru-RU" b="1" dirty="0" err="1">
                <a:solidFill>
                  <a:schemeClr val="tx1"/>
                </a:solidFill>
              </a:rPr>
              <a:t>clone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ssh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Предположим</a:t>
            </a:r>
            <a:r>
              <a:rPr lang="ru-RU" dirty="0">
                <a:solidFill>
                  <a:schemeClr val="tx1"/>
                </a:solidFill>
              </a:rPr>
              <a:t>, разработчик должен создать один конкретный репозиторий GITHUB в своей локальной копии из определенного удаленного местоположения. Затем они должны выполнить команду </a:t>
            </a:r>
            <a:r>
              <a:rPr lang="ru-RU" dirty="0" err="1">
                <a:solidFill>
                  <a:schemeClr val="tx1"/>
                </a:solidFill>
              </a:rPr>
              <a:t>clone</a:t>
            </a:r>
            <a:r>
              <a:rPr lang="ru-RU" dirty="0">
                <a:solidFill>
                  <a:schemeClr val="tx1"/>
                </a:solidFill>
              </a:rPr>
              <a:t> для копирования того же удаленного хранилища в локальной среде в определенном месте.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1124828"/>
            <a:ext cx="3977640" cy="22961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b="31534"/>
          <a:stretch/>
        </p:blipFill>
        <p:spPr>
          <a:xfrm>
            <a:off x="6332220" y="3645600"/>
            <a:ext cx="3977640" cy="2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" y="274320"/>
            <a:ext cx="11796346" cy="1124829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chemeClr val="tx1"/>
                </a:solidFill>
              </a:rPr>
              <a:t>Некоторые из основных команд для продолжения работы с GITHUB</a:t>
            </a:r>
            <a:r>
              <a:rPr lang="ru-RU" sz="3100" b="1" dirty="0" smtClean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029536"/>
            <a:ext cx="3833446" cy="502685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b="1" dirty="0">
                <a:solidFill>
                  <a:schemeClr val="tx1"/>
                </a:solidFill>
              </a:rPr>
              <a:t>Состояние Git:</a:t>
            </a:r>
            <a:r>
              <a:rPr lang="ru-RU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Эта </a:t>
            </a:r>
            <a:r>
              <a:rPr lang="ru-RU" dirty="0">
                <a:solidFill>
                  <a:schemeClr val="tx1"/>
                </a:solidFill>
              </a:rPr>
              <a:t>команда GitHub в основном используется для определения статуса созданного GIT в локальном хранилище. Он предоставляет правильную информацию между статусом синхронизации локального и GITHUB-репозитория для конечного пользователя.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56" y="759528"/>
            <a:ext cx="4499169" cy="55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" y="274320"/>
            <a:ext cx="11796346" cy="1124829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chemeClr val="tx1"/>
                </a:solidFill>
              </a:rPr>
              <a:t>Некоторые из основных команд для продолжения работы с GITHUB</a:t>
            </a:r>
            <a:r>
              <a:rPr lang="ru-RU" sz="3100" b="1" dirty="0" smtClean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029536"/>
            <a:ext cx="3833446" cy="502685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Git </a:t>
            </a:r>
            <a:r>
              <a:rPr lang="ru-RU" b="1" dirty="0" err="1" smtClean="0">
                <a:solidFill>
                  <a:schemeClr val="tx1"/>
                </a:solidFill>
              </a:rPr>
              <a:t>add</a:t>
            </a:r>
            <a:r>
              <a:rPr lang="ru-RU" b="1" dirty="0" smtClean="0">
                <a:solidFill>
                  <a:schemeClr val="tx1"/>
                </a:solidFill>
              </a:rPr>
              <a:t> (file_name.doc</a:t>
            </a:r>
            <a:r>
              <a:rPr lang="ru-RU" b="1" dirty="0">
                <a:solidFill>
                  <a:schemeClr val="tx1"/>
                </a:solidFill>
              </a:rPr>
              <a:t>):</a:t>
            </a:r>
            <a:r>
              <a:rPr lang="ru-RU" dirty="0">
                <a:solidFill>
                  <a:schemeClr val="tx1"/>
                </a:solidFill>
              </a:rPr>
              <a:t> используется для добавления одного конкретного файла в промежуточную область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Git </a:t>
            </a:r>
            <a:r>
              <a:rPr lang="ru-RU" b="1" dirty="0" err="1">
                <a:solidFill>
                  <a:schemeClr val="tx1"/>
                </a:solidFill>
              </a:rPr>
              <a:t>commits</a:t>
            </a:r>
            <a:r>
              <a:rPr lang="ru-RU" b="1" dirty="0">
                <a:solidFill>
                  <a:schemeClr val="tx1"/>
                </a:solidFill>
              </a:rPr>
              <a:t> –m («сообщение для </a:t>
            </a:r>
            <a:r>
              <a:rPr lang="ru-RU" b="1" dirty="0" err="1">
                <a:solidFill>
                  <a:schemeClr val="tx1"/>
                </a:solidFill>
              </a:rPr>
              <a:t>коммита</a:t>
            </a:r>
            <a:r>
              <a:rPr lang="ru-RU" b="1" dirty="0">
                <a:solidFill>
                  <a:schemeClr val="tx1"/>
                </a:solidFill>
              </a:rPr>
              <a:t>»): зафиксировать</a:t>
            </a:r>
            <a:r>
              <a:rPr lang="ru-RU" dirty="0">
                <a:solidFill>
                  <a:schemeClr val="tx1"/>
                </a:solidFill>
              </a:rPr>
              <a:t> все необходимые изменения.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299" t="16381" r="5195"/>
          <a:stretch/>
        </p:blipFill>
        <p:spPr>
          <a:xfrm>
            <a:off x="5615939" y="3652381"/>
            <a:ext cx="4809602" cy="213119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39" y="1029536"/>
            <a:ext cx="4805517" cy="18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540" y="274320"/>
            <a:ext cx="9875520" cy="1356360"/>
          </a:xfrm>
        </p:spPr>
        <p:txBody>
          <a:bodyPr/>
          <a:lstStyle/>
          <a:p>
            <a:r>
              <a:rPr lang="ru-RU" b="1" dirty="0" smtClean="0"/>
              <a:t>Содержание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189" y="1562100"/>
            <a:ext cx="9872871" cy="4038600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Что такое </a:t>
            </a:r>
            <a:r>
              <a:rPr lang="ru-RU" sz="3200" b="1" dirty="0" smtClean="0">
                <a:solidFill>
                  <a:schemeClr val="tx1"/>
                </a:solidFill>
              </a:rPr>
              <a:t>веб-сервис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Что такое GitHub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Роль </a:t>
            </a:r>
            <a:r>
              <a:rPr lang="en-US" sz="3200" b="1" dirty="0" smtClean="0">
                <a:solidFill>
                  <a:schemeClr val="tx1"/>
                </a:solidFill>
              </a:rPr>
              <a:t>GitHub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600" b="1" dirty="0">
                <a:solidFill>
                  <a:schemeClr val="tx1"/>
                </a:solidFill>
              </a:rPr>
              <a:t>Услуги </a:t>
            </a:r>
            <a:r>
              <a:rPr lang="en-US" sz="3600" b="1" dirty="0" smtClean="0">
                <a:solidFill>
                  <a:schemeClr val="tx1"/>
                </a:solidFill>
              </a:rPr>
              <a:t>GitHub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</a:rPr>
              <a:t>Основные возможности </a:t>
            </a:r>
            <a:r>
              <a:rPr lang="ru-RU" sz="3200" b="1" dirty="0" smtClean="0">
                <a:solidFill>
                  <a:schemeClr val="tx1"/>
                </a:solidFill>
              </a:rPr>
              <a:t>GitHub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Работа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в </a:t>
            </a:r>
            <a:r>
              <a:rPr lang="en-US" sz="3200" b="1" dirty="0" smtClean="0">
                <a:solidFill>
                  <a:schemeClr val="tx1"/>
                </a:solidFill>
              </a:rPr>
              <a:t>GitHub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</a:rPr>
              <a:t>Основные команды </a:t>
            </a:r>
            <a:r>
              <a:rPr lang="en-US" sz="3200" b="1" dirty="0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" y="274320"/>
            <a:ext cx="11796346" cy="112482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Резюме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4" y="1029536"/>
            <a:ext cx="9895205" cy="5026855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Веб-служба</a:t>
            </a:r>
            <a:r>
              <a:rPr lang="ru-RU" sz="2400" dirty="0">
                <a:solidFill>
                  <a:schemeClr val="tx1"/>
                </a:solidFill>
              </a:rPr>
              <a:t>, </a:t>
            </a:r>
            <a:r>
              <a:rPr lang="ru-RU" sz="2400" b="1" dirty="0">
                <a:solidFill>
                  <a:schemeClr val="tx1"/>
                </a:solidFill>
              </a:rPr>
              <a:t>веб-сервис</a:t>
            </a:r>
            <a:r>
              <a:rPr lang="ru-RU" sz="2400" dirty="0">
                <a:solidFill>
                  <a:schemeClr val="tx1"/>
                </a:solidFill>
              </a:rPr>
              <a:t>  — идентифицируемая уникальным веб-адресом (URL-адресом) программная система со стандартизированными интерфейсами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GitHub</a:t>
            </a:r>
            <a:r>
              <a:rPr lang="ru-RU" sz="2400" dirty="0">
                <a:solidFill>
                  <a:schemeClr val="tx1"/>
                </a:solidFill>
              </a:rPr>
              <a:t> — крупнейший веб-сервис для хостинга IT-проектов и их совместной разработки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Веб-сервис основан на системе контроля версий Git и разработан на </a:t>
            </a:r>
            <a:r>
              <a:rPr lang="ru-RU" sz="2400" dirty="0" err="1">
                <a:solidFill>
                  <a:schemeClr val="tx1"/>
                </a:solidFill>
              </a:rPr>
              <a:t>Ruby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on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Rails</a:t>
            </a:r>
            <a:r>
              <a:rPr lang="ru-RU" sz="2400" dirty="0">
                <a:solidFill>
                  <a:schemeClr val="tx1"/>
                </a:solidFill>
              </a:rPr>
              <a:t> и </a:t>
            </a:r>
            <a:r>
              <a:rPr lang="ru-RU" sz="2400" dirty="0" err="1">
                <a:solidFill>
                  <a:schemeClr val="tx1"/>
                </a:solidFill>
              </a:rPr>
              <a:t>Erlang</a:t>
            </a:r>
            <a:r>
              <a:rPr lang="ru-RU" sz="2400" dirty="0">
                <a:solidFill>
                  <a:schemeClr val="tx1"/>
                </a:solidFill>
              </a:rPr>
              <a:t> компанией GitHub, </a:t>
            </a:r>
            <a:r>
              <a:rPr lang="ru-RU" sz="2400" dirty="0" err="1">
                <a:solidFill>
                  <a:schemeClr val="tx1"/>
                </a:solidFill>
              </a:rPr>
              <a:t>Inc</a:t>
            </a:r>
            <a:r>
              <a:rPr lang="ru-RU" sz="2400" dirty="0">
                <a:solidFill>
                  <a:schemeClr val="tx1"/>
                </a:solidFill>
              </a:rPr>
              <a:t> (ранее </a:t>
            </a:r>
            <a:r>
              <a:rPr lang="ru-RU" sz="2400" dirty="0" err="1">
                <a:solidFill>
                  <a:schemeClr val="tx1"/>
                </a:solidFill>
              </a:rPr>
              <a:t>Logical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Awesome</a:t>
            </a:r>
            <a:r>
              <a:rPr lang="ru-RU" sz="2400" dirty="0">
                <a:solidFill>
                  <a:schemeClr val="tx1"/>
                </a:solidFill>
              </a:rPr>
              <a:t>). </a:t>
            </a:r>
            <a:r>
              <a:rPr lang="ru-RU" sz="2400" dirty="0" smtClean="0">
                <a:solidFill>
                  <a:schemeClr val="tx1"/>
                </a:solidFill>
              </a:rPr>
              <a:t>GitHub </a:t>
            </a:r>
            <a:r>
              <a:rPr lang="ru-RU" sz="2400" dirty="0">
                <a:solidFill>
                  <a:schemeClr val="tx1"/>
                </a:solidFill>
              </a:rPr>
              <a:t>выступает в роли основного коммуникационного центра для всех, кто вовлечен в процесс.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 сервис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55601" y="5891356"/>
            <a:ext cx="8767860" cy="1388165"/>
          </a:xfrm>
        </p:spPr>
        <p:txBody>
          <a:bodyPr/>
          <a:lstStyle/>
          <a:p>
            <a:r>
              <a:rPr lang="ru-RU" dirty="0" smtClean="0"/>
              <a:t>Выполнили </a:t>
            </a:r>
            <a:r>
              <a:rPr lang="en-US" dirty="0" smtClean="0"/>
              <a:t>: </a:t>
            </a:r>
            <a:r>
              <a:rPr lang="ru-RU" dirty="0" smtClean="0"/>
              <a:t>Цыганков Евгений и Ахмедгалиева Милана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4679" y="301089"/>
            <a:ext cx="11819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cap="all" dirty="0">
                <a:solidFill>
                  <a:schemeClr val="bg1"/>
                </a:solidFill>
                <a:latin typeface="Arial" panose="020B0604020202020204" pitchFamily="34" charset="0"/>
              </a:rPr>
              <a:t>НОВОСИБИРСКИЙ ХИМИКО-ТЕХНОЛОГИЧЕСКИЙ КОЛЛЕДЖ ИМ. Д. И. МЕНДЕЛЕЕВА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651" y="6216106"/>
            <a:ext cx="145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Группа 271</a:t>
            </a:r>
          </a:p>
        </p:txBody>
      </p:sp>
    </p:spTree>
    <p:extLst>
      <p:ext uri="{BB962C8B-B14F-4D97-AF65-F5344CB8AC3E}">
        <p14:creationId xmlns:p14="http://schemas.microsoft.com/office/powerpoint/2010/main" val="20893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Что такое веб-сервис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51560"/>
            <a:ext cx="11457831" cy="4038600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Веб-служба</a:t>
            </a:r>
            <a:r>
              <a:rPr lang="ru-RU" sz="2000" dirty="0">
                <a:solidFill>
                  <a:schemeClr val="tx1"/>
                </a:solidFill>
              </a:rPr>
              <a:t>, </a:t>
            </a:r>
            <a:r>
              <a:rPr lang="ru-RU" sz="2000" b="1" dirty="0">
                <a:solidFill>
                  <a:schemeClr val="tx1"/>
                </a:solidFill>
              </a:rPr>
              <a:t>веб-сервис</a:t>
            </a:r>
            <a:r>
              <a:rPr lang="ru-RU" sz="2000" dirty="0">
                <a:solidFill>
                  <a:schemeClr val="tx1"/>
                </a:solidFill>
              </a:rPr>
              <a:t>  — идентифицируемая уникальным веб-адресом (URL-адресом) программная система со стандартизированными интерфейсами.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Веб-службы могут взаимодействовать друг с другом и со сторонними приложениями посредством сообщений, основанных на определённых протоколах 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ru-RU" sz="2000" dirty="0" smtClean="0">
                <a:solidFill>
                  <a:schemeClr val="tx1"/>
                </a:solidFill>
              </a:rPr>
              <a:t>соглашениях. </a:t>
            </a:r>
            <a:r>
              <a:rPr lang="ru-RU" sz="2000" dirty="0">
                <a:solidFill>
                  <a:schemeClr val="tx1"/>
                </a:solidFill>
              </a:rPr>
              <a:t>Веб-служба является единицей модульности при использовании сервис-ориентированной архитектуры приложения.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 обиходе </a:t>
            </a:r>
            <a:r>
              <a:rPr lang="ru-RU" sz="2000" i="1" dirty="0">
                <a:solidFill>
                  <a:schemeClr val="tx1"/>
                </a:solidFill>
              </a:rPr>
              <a:t>веб-сервисами</a:t>
            </a:r>
            <a:r>
              <a:rPr lang="ru-RU" sz="2000" dirty="0">
                <a:solidFill>
                  <a:schemeClr val="tx1"/>
                </a:solidFill>
              </a:rPr>
              <a:t> называют услуги, оказываемые в Интернете. </a:t>
            </a:r>
            <a:endParaRPr lang="ru-RU" sz="2000" dirty="0"/>
          </a:p>
        </p:txBody>
      </p:sp>
      <p:pic>
        <p:nvPicPr>
          <p:cNvPr id="17410" name="Picture 2" descr="Использование механизма Web-сервисов в системе &quot;1С:Предприяти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20" y="3261724"/>
            <a:ext cx="7124433" cy="29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Что это такое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654" y="1277229"/>
            <a:ext cx="5890846" cy="50268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 — </a:t>
            </a:r>
            <a:r>
              <a:rPr lang="ru-RU" dirty="0" smtClean="0">
                <a:solidFill>
                  <a:schemeClr val="tx1"/>
                </a:solidFill>
              </a:rPr>
              <a:t>крупнейший</a:t>
            </a:r>
            <a:r>
              <a:rPr lang="ru-RU" dirty="0">
                <a:solidFill>
                  <a:schemeClr val="tx1"/>
                </a:solidFill>
              </a:rPr>
              <a:t> веб-сервис для хостинга IT-проектов и их совместной разработки.</a:t>
            </a:r>
          </a:p>
          <a:p>
            <a:r>
              <a:rPr lang="ru-RU" dirty="0">
                <a:solidFill>
                  <a:schemeClr val="tx1"/>
                </a:solidFill>
              </a:rPr>
              <a:t>Веб-сервис основан на системе контроля версий Git и разработан на </a:t>
            </a:r>
            <a:r>
              <a:rPr lang="ru-RU" dirty="0" err="1">
                <a:solidFill>
                  <a:schemeClr val="tx1"/>
                </a:solidFill>
              </a:rPr>
              <a:t>Ruby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Rails</a:t>
            </a:r>
            <a:r>
              <a:rPr lang="ru-RU" dirty="0">
                <a:solidFill>
                  <a:schemeClr val="tx1"/>
                </a:solidFill>
              </a:rPr>
              <a:t> и </a:t>
            </a:r>
            <a:r>
              <a:rPr lang="ru-RU" dirty="0" err="1">
                <a:solidFill>
                  <a:schemeClr val="tx1"/>
                </a:solidFill>
              </a:rPr>
              <a:t>Erlang</a:t>
            </a:r>
            <a:r>
              <a:rPr lang="ru-RU" dirty="0">
                <a:solidFill>
                  <a:schemeClr val="tx1"/>
                </a:solidFill>
              </a:rPr>
              <a:t> компанией GitHub, </a:t>
            </a:r>
            <a:r>
              <a:rPr lang="ru-RU" dirty="0" err="1">
                <a:solidFill>
                  <a:schemeClr val="tx1"/>
                </a:solidFill>
              </a:rPr>
              <a:t>Inc</a:t>
            </a:r>
            <a:r>
              <a:rPr lang="ru-RU" dirty="0">
                <a:solidFill>
                  <a:schemeClr val="tx1"/>
                </a:solidFill>
              </a:rPr>
              <a:t> (ранее </a:t>
            </a:r>
            <a:r>
              <a:rPr lang="ru-RU" dirty="0" err="1">
                <a:solidFill>
                  <a:schemeClr val="tx1"/>
                </a:solidFill>
              </a:rPr>
              <a:t>Logical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Awesome</a:t>
            </a:r>
            <a:r>
              <a:rPr lang="ru-RU" dirty="0" smtClean="0">
                <a:solidFill>
                  <a:schemeClr val="tx1"/>
                </a:solidFill>
              </a:rPr>
              <a:t>). </a:t>
            </a:r>
            <a:r>
              <a:rPr lang="ru-RU" dirty="0">
                <a:solidFill>
                  <a:schemeClr val="tx1"/>
                </a:solidFill>
              </a:rPr>
              <a:t>Сервис бесплатен для проектов с открытым исходным кодом и (с 2019 года) небольших частных проектов, предоставляя им все возможности (включая </a:t>
            </a:r>
            <a:r>
              <a:rPr lang="ru-RU" dirty="0" smtClean="0">
                <a:solidFill>
                  <a:schemeClr val="tx1"/>
                </a:solidFill>
              </a:rPr>
              <a:t>SSL), </a:t>
            </a:r>
            <a:r>
              <a:rPr lang="ru-RU" dirty="0">
                <a:solidFill>
                  <a:schemeClr val="tx1"/>
                </a:solidFill>
              </a:rPr>
              <a:t>а для крупных корпоративных проектов предлагаются различные платные тарифные </a:t>
            </a:r>
            <a:r>
              <a:rPr lang="ru-RU" dirty="0" smtClean="0">
                <a:solidFill>
                  <a:schemeClr val="tx1"/>
                </a:solidFill>
              </a:rPr>
              <a:t>планы.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63558"/>
          <a:stretch/>
        </p:blipFill>
        <p:spPr>
          <a:xfrm>
            <a:off x="7931027" y="2668538"/>
            <a:ext cx="3135055" cy="2668393"/>
          </a:xfrm>
          <a:prstGeom prst="rect">
            <a:avLst/>
          </a:prstGeom>
        </p:spPr>
      </p:pic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368"/>
          <a:stretch/>
        </p:blipFill>
        <p:spPr>
          <a:xfrm>
            <a:off x="7877908" y="1356360"/>
            <a:ext cx="248094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939" y="74015"/>
            <a:ext cx="11728938" cy="153748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Роль </a:t>
            </a:r>
            <a:r>
              <a:rPr lang="en-US" b="1" dirty="0" smtClean="0">
                <a:solidFill>
                  <a:schemeClr val="tx1"/>
                </a:solidFill>
              </a:rPr>
              <a:t>GitHub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562" y="1512704"/>
            <a:ext cx="5890846" cy="5026855"/>
          </a:xfrm>
        </p:spPr>
        <p:txBody>
          <a:bodyPr>
            <a:normAutofit fontScale="92500"/>
          </a:bodyPr>
          <a:lstStyle/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Техническое задание. Чтобы запустить новую задачу, все члены команды, задействованные в работе, участвуют в создании технического задания. </a:t>
            </a:r>
          </a:p>
          <a:p>
            <a:r>
              <a:rPr lang="ru-RU" dirty="0">
                <a:solidFill>
                  <a:schemeClr val="tx1"/>
                </a:solidFill>
              </a:rPr>
              <a:t>Иллюстрации, не слова. Картинки стоят тысячи слов, а прототипы стоят даже </a:t>
            </a:r>
            <a:r>
              <a:rPr lang="ru-RU" dirty="0" smtClean="0">
                <a:solidFill>
                  <a:schemeClr val="tx1"/>
                </a:solidFill>
              </a:rPr>
              <a:t>больше.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Цикличный процесс. Каждая функциональность проходит через массу итераций, жёсткое тестирование и научные исследования перед запуском.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Запуск</a:t>
            </a:r>
            <a:r>
              <a:rPr lang="ru-RU" dirty="0">
                <a:solidFill>
                  <a:schemeClr val="tx1"/>
                </a:solidFill>
              </a:rPr>
              <a:t>. Запуск функциональности это только начало пути. Функциональность запускается поэтапно для различных сегментов аудитории.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72562" y="960389"/>
            <a:ext cx="11960225" cy="5026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GitHub выступает в роли основного коммуникационного центра для всех, кто вовлечен в процесс.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10 Useful GitHub Repos for Developers | by Kuldeep Patel | JavaScript in 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8" y="2259148"/>
            <a:ext cx="4932362" cy="3241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7399"/>
          <a:stretch/>
        </p:blipFill>
        <p:spPr>
          <a:xfrm>
            <a:off x="228845" y="808893"/>
            <a:ext cx="8466748" cy="57698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07975" y="187395"/>
            <a:ext cx="3561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Услуги </a:t>
            </a:r>
            <a:r>
              <a:rPr lang="en-US" sz="4000" b="1" dirty="0" smtClean="0"/>
              <a:t>GitHub</a:t>
            </a:r>
            <a:r>
              <a:rPr lang="en-US" sz="4000" b="1" dirty="0"/>
              <a:t>:</a:t>
            </a:r>
            <a:endParaRPr lang="ru-RU" sz="4000" b="1" dirty="0"/>
          </a:p>
        </p:txBody>
      </p:sp>
      <p:pic>
        <p:nvPicPr>
          <p:cNvPr id="3074" name="Picture 2" descr="GitHub заявил, что продолжит работать в России, несмотря на санкц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93" y="2505807"/>
            <a:ext cx="3015761" cy="2010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185" y="141849"/>
            <a:ext cx="9875520" cy="135636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Основные возможности GitHub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185" y="1132990"/>
            <a:ext cx="3736487" cy="502685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b="1" dirty="0" smtClean="0">
                <a:solidFill>
                  <a:schemeClr val="tx1"/>
                </a:solidFill>
              </a:rPr>
              <a:t> Этапы </a:t>
            </a:r>
            <a:r>
              <a:rPr lang="ru-RU" b="1" dirty="0">
                <a:solidFill>
                  <a:schemeClr val="tx1"/>
                </a:solidFill>
              </a:rPr>
              <a:t>разработки</a:t>
            </a:r>
          </a:p>
          <a:p>
            <a:r>
              <a:rPr lang="ru-RU" dirty="0">
                <a:solidFill>
                  <a:schemeClr val="tx1"/>
                </a:solidFill>
              </a:rPr>
              <a:t>С помощью вкладки </a:t>
            </a:r>
            <a:r>
              <a:rPr lang="ru-RU" dirty="0" err="1">
                <a:solidFill>
                  <a:schemeClr val="tx1"/>
                </a:solidFill>
              </a:rPr>
              <a:t>commits</a:t>
            </a:r>
            <a:r>
              <a:rPr lang="ru-RU" dirty="0">
                <a:solidFill>
                  <a:schemeClr val="tx1"/>
                </a:solidFill>
              </a:rPr>
              <a:t> вы можете изучить историю разработки проекта: когда и кем были внесены изменения в какие файлы и строки, как развивался проект в целом. </a:t>
            </a:r>
            <a:r>
              <a:rPr lang="ru-RU" dirty="0" err="1">
                <a:solidFill>
                  <a:schemeClr val="tx1"/>
                </a:solidFill>
              </a:rPr>
              <a:t>Коммиты</a:t>
            </a:r>
            <a:r>
              <a:rPr lang="ru-RU" dirty="0">
                <a:solidFill>
                  <a:schemeClr val="tx1"/>
                </a:solidFill>
              </a:rPr>
              <a:t> (“</a:t>
            </a:r>
            <a:r>
              <a:rPr lang="ru-RU" dirty="0" err="1">
                <a:solidFill>
                  <a:schemeClr val="tx1"/>
                </a:solidFill>
              </a:rPr>
              <a:t>commit</a:t>
            </a:r>
            <a:r>
              <a:rPr lang="ru-RU" dirty="0">
                <a:solidFill>
                  <a:schemeClr val="tx1"/>
                </a:solidFill>
              </a:rPr>
              <a:t>” -  фиксировать) - записи изменений в репозиторий.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https://ifmo.su/upload/editor/o_b3097bfa4c9ffff0364670e91f28e0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50359"/>
            <a:ext cx="7728047" cy="45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114800" y="6159845"/>
            <a:ext cx="8777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6C7580"/>
                </a:solidFill>
                <a:latin typeface="Georgia" panose="02040502050405020303" pitchFamily="18" charset="0"/>
              </a:rPr>
              <a:t>Даты последних изменений в файловом каталоге проекта на сайте GitHub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189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185" y="465137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Контроль версий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185" y="1009673"/>
            <a:ext cx="3736487" cy="548872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Git </a:t>
            </a:r>
            <a:r>
              <a:rPr lang="ru-RU" dirty="0">
                <a:solidFill>
                  <a:schemeClr val="tx1"/>
                </a:solidFill>
              </a:rPr>
              <a:t>позволяет создавать несколько различных, параллельных версий проекта – веток, каждая из которых предназначена для разных целей. Допустим, у вас есть работающий проект. Основная ветка проекта – </a:t>
            </a:r>
            <a:r>
              <a:rPr lang="ru-RU" dirty="0" err="1">
                <a:solidFill>
                  <a:schemeClr val="tx1"/>
                </a:solidFill>
              </a:rPr>
              <a:t>master</a:t>
            </a:r>
            <a:r>
              <a:rPr lang="ru-RU" dirty="0">
                <a:solidFill>
                  <a:schemeClr val="tx1"/>
                </a:solidFill>
              </a:rPr>
              <a:t>. В ней хранится последняя стабильная версия. Для добавления в проект новой функциональности необходимо создать отдельную ветку, при этом данные изменения никак не отразятся на основной версии. Можно переключаться между ветками, что приведёт к изменению файлов локальной версии репозитория.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4" name="Picture 4" descr="https://ifmo.su/upload/editor/o_ef1c62173976b15386a7ef99ac02bc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84" y="465136"/>
            <a:ext cx="6293342" cy="8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079243" y="130048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6C7580"/>
                </a:solidFill>
                <a:latin typeface="Georgia" panose="02040502050405020303" pitchFamily="18" charset="0"/>
              </a:rPr>
              <a:t>Работа с ветками в GitHub Desktop</a:t>
            </a:r>
            <a:endParaRPr lang="ru-RU" dirty="0"/>
          </a:p>
        </p:txBody>
      </p:sp>
      <p:pic>
        <p:nvPicPr>
          <p:cNvPr id="13" name="Picture 4" descr="https://ifmo.su/upload/editor/o_0d6d868a34d8d10de2843b6f302799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08" y="2178176"/>
            <a:ext cx="6365631" cy="37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083784" y="5934670"/>
            <a:ext cx="6706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6C7580"/>
                </a:solidFill>
                <a:latin typeface="Georgia" panose="02040502050405020303" pitchFamily="18" charset="0"/>
              </a:rPr>
              <a:t>Так же </a:t>
            </a:r>
            <a:r>
              <a:rPr lang="ru-RU" i="1" dirty="0">
                <a:solidFill>
                  <a:srgbClr val="6C7580"/>
                </a:solidFill>
                <a:latin typeface="Georgia" panose="02040502050405020303" pitchFamily="18" charset="0"/>
              </a:rPr>
              <a:t>здесь есть история изменений в текущей ветке в клиенте GitHub Desktop.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1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4" y="0"/>
            <a:ext cx="9875520" cy="135636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Чтобы начать работать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GitHub 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277229"/>
            <a:ext cx="3419963" cy="502685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Как </a:t>
            </a:r>
            <a:r>
              <a:rPr lang="ru-RU" b="1" dirty="0">
                <a:solidFill>
                  <a:schemeClr val="tx1"/>
                </a:solidFill>
              </a:rPr>
              <a:t>развернуть локальный репозиторий</a:t>
            </a:r>
          </a:p>
          <a:p>
            <a:r>
              <a:rPr lang="ru-RU" dirty="0">
                <a:solidFill>
                  <a:schemeClr val="tx1"/>
                </a:solidFill>
              </a:rPr>
              <a:t>Начнем с того, что для работы с Git необходима локальная копия (клон) удаленного репозитория – папка на компьютере, в которой будут храниться его файлы. С ними вы будете в дальнейшем работать.    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AutoShape 4" descr="Что такое GitHub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Что такое GitHub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data:image/png;base64,iVBORw0KGgoAAAANSUhEUgAAAZMAAAB9CAMAAABQ+34VAAAAilBMVEX///8XFRYiIiIAAAD8/PwdHR0aGhoREREEBAQYGBja2tpkZGQWFhbn5+cQEBC9vb3v7+83NzdXV1cwMDBDQ0OsrKyPj49LS0vU1NR6enqCgoJQUFC1tbXHx8e/v7/Nzc2jo6NycnIzMzM9PT2YmJhra2uIiIgnJyfq6upfX1+enp5OTU5+fn4lISS90xNpAAAP4UlEQVR4nO1da5uqKhSuUGFMyS6mlWV3a6bz///e0dJaKIga7XazfZ9zPuxJEXldrCvQ6TTFyTTD5WoQY7UMfdPWGrfU4mloJ3NwmWx7mBKUgVhGtButw5aZN8AJD4shRYhSjLsprPh/jGlCUeT13ZaXP4nT/jBO6OgKgUlMzOjot7T8ETjuJp6kaBeLGcl4QWiyN9/d39+P8BgTImPjgXh2m6ycd3f6N0NbTuoQcgNB0bpl5UXQVh4i0hmLKyzbfcvKK7AcIdKAkJSV4b5V96phb+rPWiwru9W73+F3QZs+x0gCgkatDaYO5u5pRhKgrvvuN/kt0Ka4sSJhQdGo1fUqYI8QttRwEouKsXz3+/wChGMl81YGivbvfqOPR4BKolqNgA6tVfwMtD1q4iRKSBm2SqU5tMMLKIlJiex3v9nnYoSUKXcGpCWlKX6UancATKyWlEZYvIqSbuLUtz59fbxIl2Sg6PTuN/w8TJE8k/gMyLa1vmrCfZF6fwD1Wz+lFkKF8RQhKbN3v+VHwSTUYjmhqFmOMQMppPExRt/vfs8PglYwuchidjhHDXlJ+FwcNrP8zRj5737Tz8ExTwndnpK6R3/mkdrxL4q2/eBafzctNDtuVUpFhAXHBE3TnzSzj2u5LQQNg8zqDQtpGHR81zt+GJyoOHYg62Efq+eBCfJC0PCuIGOoTadUwrww5BgxF5xiVr7Sn0D9dgaaqQ2CzuyQbwot0ydjxJoT4/dPgH7Rf0eH3DVmP1YrVzrG581xv14HyzAMV+76e7o5eFdi4ru2bm60lkUBQ/NmvdRCd3qYDMfjKBqPt8Pd6DINlr82iDYiBc+Ekxt0I7Q7zwb2qfiROrY/PXgUHQoiYBY5wXqDwJcTHj0Sm+v6A4ZFKdme1wqqxrUHGl7w9BNyCDjKAgXF6+ywdNbRTI6da0dFUxqdK3ULNu1OEDV6HOgGQQtOX2vh2H9gznlHuz+6/35uUojjgAeM1hVu0DxOjQpSVC53GhYNaYxC+Y0Q7hjpPEJSGGjAXO64+3WtOQ1ZD/Q4dwbIuP9Ozg0kxURf9wZov8INa55Npco6ciYc54aMazXhlTISA8FxDCeIxHovqiE8+NG+PuRxQh7P+moSszMRbEB+PcdcfTUntVoPo69yRno9Ai536e1ync4qDx4Fc+HLObEqcMLTJgo54TOet+rEWEZcPQKBgRu6ovdvvrp3iv82TrbcyIkqfeJw9Ekdyv1IMm/FoGCa2gEG9apK5W/jZMnPLSJFdb48uytp/lLtdmcslZKYk4dtPUDw71Udob+NkxG/MFhV7SLHP0mAaaU8sDax5JTovccN3wT+sHv8EKwfcPPm7l/GiWDMuqS2D8HHStD+PcRZChcO8X3YdOMKPZ3VjNHjhjmFFwLzDiFyRyFf8Jdx8i0KLiI1IaW+iPOfCu1rVkGZGBSNvVGCxSRK9kvQe9A72YvkRAct6X85JwvRmgaeI18fp0iQe8G4QnJrnxcTq7fYh/Zt6tEcMww23phgEKoZwDvw5vHDB3Fi8+siYnd1qEZO9kI5lFuqGlTYiYygQ3HAnOAb9hSaaZD2D+LkKKjowspqsfqCahgaSW/dQ+UQm1G7CqK1frw9AmLyQZxoZ8HUpco9ETmNieUliw5rfcaBx+dKeZd9GojR2SD153ByEsz2zCf2JDgZlNszZArLZigxJhUl1/UQtnB+ff7ncDIQeA+VPeAqOPAfQjzJfVNGw+PKsWRtNd/M3ByDn8NJX+AwKq1jELlASHLfGfqLtKLjL8LHcKL9cIu3aKQ23V3Myd84KVfZpx10TownuwQ5Md7LSRZ/1ZyTbRcqC+wxP0D45DeZR8g3vSQhNR9SQisXtWr8LCvDyTJ3QTNOtOQ/HkHatRfwLwVOtHC+2I2jGEOvv4LX+oIPuGYaUAaNb3pJwitMODGXSRTj6C3u+MnkwfHXMJSp79ILvNTMaMLJYPTAAn5d2gz8crldnMtpmZcfSpPYkJ4EiizkTR/2CD91QnsdxShUQ15BRqWzwByMVE+me+5YJO+a4kqktvy+DBEbENC/0gvSwHETTo7IuINAKdYiK/v7F97dBhtyom9nCLPRbgN599zFiJ/OUl6pKNDyqNThmIB+wzBjOUbgLpJwMke0GDVLkSXDICdbjsm94nAyBQ4tZjgZg0zypMhJT+fEug2SiZog36Qk0gVxEiRRSjnZwihJpShyggInF1wcgTJOdO84z+Hoga48zwkfmZcuUPHKi0f5SfnyYMGpBwaCVv5MnuUk/mRxAVDOXsWJTq+TptPjfr5EfW0h320sNbxMxuyC7NkmB9mM8zwnEryKkx7eJA2b3OWLGKvhAeLC56RsgRDDyRewBO0IpKeyLBVapL9+Lie96/xkUn5QWBERAMUa8SsnZVrCZ6JdIF7p6xyVbXipDffBnFwdfF8QFFbFxAMCTsoMvBAq3jGwBkyeFdWQk6ItLIUSTr7wdW1CziCkPm8h0B/mpCxeIOaEN1JiTma3mY59eZpOeW+RE53i0THwTTOYsSJPXXEUXRkVdwg4KcsIsJwA77ImJ+beddfuGr68PnfTCpbUmvmjnOjjo5m9jj+EzqO1+ZOcCHR8dU6ay0kKaFkX1lr8UU4wrDpjBWgi4uQVdtfsSU6ipzmpGqv/w5x0jkx+2xbJCVW/Awc/Wl/Kic9EIMCX/WpOdA5ex4kNH02WIk5Uh4WT1Qp8P74sAG8yMy0ILZj1bOEUlTnRd5MChipjK7mKWZglijsssLvU1UdkEBVyl9XzMpxAP963ih+vOk70senkobkqY5CsnHRgIUhseJn8CglV5dsP2PwgTqnPyAg1BV1yvPEN0Us44cXqByo5yckJLJiKfVgT1x+qRhDF6svqxB2meo7pUpokdMHbvJgTJiWlVk5g2zEnJ0EMUlH5Nnwun5N12U1wEjcWnAtW4G1eywkvp6WKkyVMC887mqCYt3JSryoE1UTlk+QCKhRelz6UE1rKiSCnpTyBIiqFLN8gcg3jITz6PpSTEjlJYqITQXmXYoUiqFuR5BlDyInFcWU+lJMSOUk4ERS9053a+i7BGhdaXrpvQ4XSs4r8fSgnJTqeroWB4S/FXmNPMHVJysjg8LKvfcPfw4n1BCfQ9yFBfKlgC7saS6UrgF+xJEkzdvLr4AoD+amc5OauOYghkZVQ+WLcU7k981nEiSReYDJJj69JfrA+lJOcnHiww4lxJVx+olBQRBmBrmzZkcZMXj0rv9FJPU5AS/U5kfiMjAVSkxNGaybP5ueautL66joQGML5Xds4AGuuri8zZKV3UIcTJqKpmhMdfi4148JQfofXv4g4IcpMr6loJ2n5trbalokz9gx0WYJuQWNZygmM1BSqxZ7mBOZ3pJwwVQhH8OxbtafDr7rrdi1VtfVLQW1MLCby8HNOUOL3wcNZMFguV6vAvYxh8EXGyQRevMvNmk04YRZbkvX9WieAZHE4Mc5A3ENm34ubXyhYGpIMmZLosClai93FeoXUWXGzFd0i5HpcPWGKPqScwCHUjaF/0jqali3+aMJJwHwv1jppS3Ps7wljLfJqJIyoH55ul7tMxoHcvlLu3l3qSNEmwvbJTn57PD3Jd8CpxknAGHEGGo4Oh9G2al09hxOHlWE6Pm82553F7sbHr1vRLRR5/fj5Y8q+3k2ANPEetZQ8TYpZ3CL3jmqV4tMqxWpVOPEN9vV1w/gyrHRJZSNOdgbbYLKHXf4LEtbc6cnGeUmXoJrL1AW/oiSVlCfjXqEupgRXPMvpUo0UKSfakCNxWQqgCSedaYXKinq1qVn0RJDaSEk5PLFzgfZNS/ZUr+oBaYdKpEg5yRWIpHc9w8myQsfqcPK1uNuUuVWm7L/QeNW0iMUsPQvVqpwPcOay3SCvLy/lxOZszvYUJ53c5MXtVg1OgEsIg7YYdQ3KbINO0aRRPNK+lO6mbpFFdf9nH+tNGS1UyklnjwqtPMeJz5G8rBUxJ6I3IcBtMR87rtDtyjTN1RwOJyZoUlvXL8+S/e2tWlu2+RNUvk2nhe42v5iTzqzwsWacSPfo5HISf878AY7NKl3Aib4TbALL7uDwcFGyGjjnwpyuEUvOeV1ZsTjBzJCemYJrLndfjvLLMh+DaFF0eXhhI8BejpMkpMDnpI6cWGB9vPtV1POxodv37dTKK3ASO5duRAqvYqALu3b7PoC4e7VPv71OEJEvOIYEGT/HIJSYSic/mJ57qMLhdfWPCwpnyTYqrEF7XcesH5jv5fDY0A4VdFZ4jqm9u2mGnn2c9H4P5R64ugK75CG4DUS4SRp8dCjuz3AWJvERci3dR/d1v2kDSZdO+wWi8C4LeXnH4FHBQFFyBIBjJhoxZ8ZimpweMOrvRR94cB4Nye0kATlQg+V5jn/se8kjYj/ewkl/9MliE+R2z3cG7h3LQl81f7MYJmcYxc3QyWKWqtXQBTdxHq2BRl2260mDSZeuHYq8w+BGQnhkWtOC9Obg2iUtnC12SReSgIQxOQeFjoLqK5xusDQ3T7yvPX6s0NOzafXjhBqv9nZsP1ytj/PN7Pg9CM0mR25oSROBOwh9RQd2aHa4XE9nl2kQd6j6Xadw6X7vv0U3wap39F/yHfxsE8eFs/t/STWpYFMKDnC3PadRBiZiT0iqMAsnbMVy4pV9Wpwb+JSU19q1uIKpXyHXRVGm6xTjh+WDaevVTqgjpcy2SMGkUa4msYtWPskriPKCLGEmOS8mytdS/EqwOfNrtmmzilVKLtIi2ZFQmHlnW2l4dNM/ByYxT37Svw5YU0qmB8xKYlIll9Wik2yxBeedm0u3HJtmbHsn5lciL7EpLSmc0PjLsRhUDz62COFaFHrduNxHUUdzz9l5f4upTA9ogvMIGFlrZ67qYOPD1+G3zcRLs9fz+fF4OypWAmF2/0FJlW3qW2SAA3qPUjq9yLxFWzrrkbTQhL/kGoCOVW3v/W9Ao2DmucdQ1v/FSmSXWFwLefGPlJPK2zq2uMEBuVr2TPHwu1rMUMaJ+h30fj18+iiQo00OGy3lxLLUL179BxCAXBTp1S8lKudE7QqKfwZB5rnjJDA/q5vlKOOkpaQpXOi5I5hUrYIyTlpKGiNkAo+xq7jbB6swXAbufChdnCDmBJfurdKiHGHEDOw153sDbc4JVr+P9D8Fe5eNbL5kriknFm2zWE/itBAtQJTFRUSHakStq/g05vxyB0lKS7h1Wn4JTosmCI1kxVs+lSs9i47HCW09RUVwNhxRacIJ6rX5EmUYRIUKr/qcEHRp5y2FsGeIWE9xgpHXKnfFCCesqNTjBKNu7argFnKEYybWUocThKZtSvEl0FYTRPDNBsPSyus7JwSR77Y85WVwwnNaLC/fjOPmx1OEJusGhfMtaiA8jmNaiHxrCf96WbdfrN1voR7L2ei8ll/m9xeH/Em7LWrgfyklR2qFUCEj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https://ifmo.su/upload/editor/o_fcab3ef02b66cd8032f592488d072d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25" y="1500823"/>
            <a:ext cx="7708503" cy="409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103336" y="5143807"/>
            <a:ext cx="7274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7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83</TotalTime>
  <Words>1121</Words>
  <Application>Microsoft Office PowerPoint</Application>
  <PresentationFormat>Широкоэкранный</PresentationFormat>
  <Paragraphs>73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Corbel</vt:lpstr>
      <vt:lpstr>Georgia</vt:lpstr>
      <vt:lpstr>Базис</vt:lpstr>
      <vt:lpstr>Веб сервис GitHub</vt:lpstr>
      <vt:lpstr>Содержание:</vt:lpstr>
      <vt:lpstr>Что такое веб-сервис </vt:lpstr>
      <vt:lpstr>Что это такое </vt:lpstr>
      <vt:lpstr>Роль GitHub </vt:lpstr>
      <vt:lpstr>Презентация PowerPoint</vt:lpstr>
      <vt:lpstr>Основные возможности GitHub </vt:lpstr>
      <vt:lpstr>Контроль версий  </vt:lpstr>
      <vt:lpstr>Чтобы начать работать в GitHub :</vt:lpstr>
      <vt:lpstr>Работа в GitHub</vt:lpstr>
      <vt:lpstr>Работа в GitHub</vt:lpstr>
      <vt:lpstr>Работа в GitHub</vt:lpstr>
      <vt:lpstr>Работа в GitHub</vt:lpstr>
      <vt:lpstr>Работа в GitHub</vt:lpstr>
      <vt:lpstr>Работа в GitHub</vt:lpstr>
      <vt:lpstr>Работа в GitHub</vt:lpstr>
      <vt:lpstr>Основные команды GitHub </vt:lpstr>
      <vt:lpstr>Некоторые из основных команд для продолжения работы с GITHUB: </vt:lpstr>
      <vt:lpstr>Некоторые из основных команд для продолжения работы с GITHUB: </vt:lpstr>
      <vt:lpstr>Резюме </vt:lpstr>
      <vt:lpstr>Веб сервис GitHub</vt:lpstr>
    </vt:vector>
  </TitlesOfParts>
  <Company>Новосибирский химико-технологический колледж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сервис GitHub</dc:title>
  <dc:creator>Цыганков Евгений</dc:creator>
  <cp:lastModifiedBy>Цыганков Евгений</cp:lastModifiedBy>
  <cp:revision>11</cp:revision>
  <dcterms:created xsi:type="dcterms:W3CDTF">2022-04-05T05:33:50Z</dcterms:created>
  <dcterms:modified xsi:type="dcterms:W3CDTF">2022-04-05T06:57:39Z</dcterms:modified>
</cp:coreProperties>
</file>