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271AD9-C62D-485F-B6D8-E09FECCEC133}" v="21" dt="2025-08-03T18:14:06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5" Type="http://schemas.openxmlformats.org/officeDocument/2006/relationships/image" Target="../media/image1.jpe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6B76C4-698F-4AA6-9F90-73EE0D3DCD62}" type="doc">
      <dgm:prSet loTypeId="urn:microsoft.com/office/officeart/2005/8/layout/vProcess5" loCatId="process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DD5171E-9F18-4E60-A2F3-721CADE6CA9A}">
      <dgm:prSet/>
      <dgm:spPr/>
      <dgm:t>
        <a:bodyPr/>
        <a:lstStyle/>
        <a:p>
          <a:r>
            <a:rPr lang="en-GH" b="0" i="0" baseline="0"/>
            <a:t>7,043 customers</a:t>
          </a:r>
          <a:endParaRPr lang="en-US"/>
        </a:p>
      </dgm:t>
    </dgm:pt>
    <dgm:pt modelId="{44122581-4A4B-4D8E-B548-3AF74465CBFF}" type="parTrans" cxnId="{6F8864B5-B148-4CC5-8613-D36B44B1E41E}">
      <dgm:prSet/>
      <dgm:spPr/>
      <dgm:t>
        <a:bodyPr/>
        <a:lstStyle/>
        <a:p>
          <a:endParaRPr lang="en-US"/>
        </a:p>
      </dgm:t>
    </dgm:pt>
    <dgm:pt modelId="{CD184CCD-188C-49B3-AB42-0783640DE071}" type="sibTrans" cxnId="{6F8864B5-B148-4CC5-8613-D36B44B1E41E}">
      <dgm:prSet/>
      <dgm:spPr/>
      <dgm:t>
        <a:bodyPr/>
        <a:lstStyle/>
        <a:p>
          <a:endParaRPr lang="en-US"/>
        </a:p>
      </dgm:t>
    </dgm:pt>
    <dgm:pt modelId="{86B4FEF4-02EC-4795-A416-87FD16FD93F0}">
      <dgm:prSet/>
      <dgm:spPr/>
      <dgm:t>
        <a:bodyPr/>
        <a:lstStyle/>
        <a:p>
          <a:r>
            <a:rPr lang="en-GH" b="0" i="0" baseline="0"/>
            <a:t>Features: demographics, services, tenure, churn flag</a:t>
          </a:r>
          <a:endParaRPr lang="en-US"/>
        </a:p>
      </dgm:t>
    </dgm:pt>
    <dgm:pt modelId="{0CAE844F-33C5-4BD1-820A-9BBA98AE8526}" type="parTrans" cxnId="{DAA2EFAA-0E91-4FF5-B3EA-3468EBDE8965}">
      <dgm:prSet/>
      <dgm:spPr/>
      <dgm:t>
        <a:bodyPr/>
        <a:lstStyle/>
        <a:p>
          <a:endParaRPr lang="en-US"/>
        </a:p>
      </dgm:t>
    </dgm:pt>
    <dgm:pt modelId="{497D4BE6-1EB5-43A7-9514-615145B00EBA}" type="sibTrans" cxnId="{DAA2EFAA-0E91-4FF5-B3EA-3468EBDE8965}">
      <dgm:prSet/>
      <dgm:spPr/>
      <dgm:t>
        <a:bodyPr/>
        <a:lstStyle/>
        <a:p>
          <a:endParaRPr lang="en-US"/>
        </a:p>
      </dgm:t>
    </dgm:pt>
    <dgm:pt modelId="{C9AE3054-E3A6-4311-B317-A33211E52634}">
      <dgm:prSet/>
      <dgm:spPr/>
      <dgm:t>
        <a:bodyPr/>
        <a:lstStyle/>
        <a:p>
          <a:r>
            <a:rPr lang="en-GH" b="0" i="0" baseline="0"/>
            <a:t>Key target: Churn</a:t>
          </a:r>
          <a:endParaRPr lang="en-US"/>
        </a:p>
      </dgm:t>
    </dgm:pt>
    <dgm:pt modelId="{0DCC4EEE-0852-4654-8B37-AE91EDD504F0}" type="parTrans" cxnId="{9D46F61C-A409-4A84-8890-C3385DEC4450}">
      <dgm:prSet/>
      <dgm:spPr/>
      <dgm:t>
        <a:bodyPr/>
        <a:lstStyle/>
        <a:p>
          <a:endParaRPr lang="en-US"/>
        </a:p>
      </dgm:t>
    </dgm:pt>
    <dgm:pt modelId="{C7DD76F7-C92A-4CAB-BF77-CBC613F5AC18}" type="sibTrans" cxnId="{9D46F61C-A409-4A84-8890-C3385DEC4450}">
      <dgm:prSet/>
      <dgm:spPr/>
      <dgm:t>
        <a:bodyPr/>
        <a:lstStyle/>
        <a:p>
          <a:endParaRPr lang="en-US"/>
        </a:p>
      </dgm:t>
    </dgm:pt>
    <dgm:pt modelId="{81B4D595-87D3-4505-9ED2-423A9CEBA99D}" type="pres">
      <dgm:prSet presAssocID="{E36B76C4-698F-4AA6-9F90-73EE0D3DCD62}" presName="outerComposite" presStyleCnt="0">
        <dgm:presLayoutVars>
          <dgm:chMax val="5"/>
          <dgm:dir/>
          <dgm:resizeHandles val="exact"/>
        </dgm:presLayoutVars>
      </dgm:prSet>
      <dgm:spPr/>
    </dgm:pt>
    <dgm:pt modelId="{933514FE-1E3E-4780-A1FE-C55E3BB45343}" type="pres">
      <dgm:prSet presAssocID="{E36B76C4-698F-4AA6-9F90-73EE0D3DCD62}" presName="dummyMaxCanvas" presStyleCnt="0">
        <dgm:presLayoutVars/>
      </dgm:prSet>
      <dgm:spPr/>
    </dgm:pt>
    <dgm:pt modelId="{A091F6DE-3C16-4165-B886-BA7D203FBCE0}" type="pres">
      <dgm:prSet presAssocID="{E36B76C4-698F-4AA6-9F90-73EE0D3DCD62}" presName="ThreeNodes_1" presStyleLbl="node1" presStyleIdx="0" presStyleCnt="3">
        <dgm:presLayoutVars>
          <dgm:bulletEnabled val="1"/>
        </dgm:presLayoutVars>
      </dgm:prSet>
      <dgm:spPr/>
    </dgm:pt>
    <dgm:pt modelId="{C8EC751B-04E1-47EE-B960-94747C132EA5}" type="pres">
      <dgm:prSet presAssocID="{E36B76C4-698F-4AA6-9F90-73EE0D3DCD62}" presName="ThreeNodes_2" presStyleLbl="node1" presStyleIdx="1" presStyleCnt="3">
        <dgm:presLayoutVars>
          <dgm:bulletEnabled val="1"/>
        </dgm:presLayoutVars>
      </dgm:prSet>
      <dgm:spPr/>
    </dgm:pt>
    <dgm:pt modelId="{4723F854-CFC3-4019-AA21-93E1318D61CC}" type="pres">
      <dgm:prSet presAssocID="{E36B76C4-698F-4AA6-9F90-73EE0D3DCD62}" presName="ThreeNodes_3" presStyleLbl="node1" presStyleIdx="2" presStyleCnt="3">
        <dgm:presLayoutVars>
          <dgm:bulletEnabled val="1"/>
        </dgm:presLayoutVars>
      </dgm:prSet>
      <dgm:spPr/>
    </dgm:pt>
    <dgm:pt modelId="{71A0806F-D608-4F2A-B706-BF284623541B}" type="pres">
      <dgm:prSet presAssocID="{E36B76C4-698F-4AA6-9F90-73EE0D3DCD62}" presName="ThreeConn_1-2" presStyleLbl="fgAccFollowNode1" presStyleIdx="0" presStyleCnt="2">
        <dgm:presLayoutVars>
          <dgm:bulletEnabled val="1"/>
        </dgm:presLayoutVars>
      </dgm:prSet>
      <dgm:spPr/>
    </dgm:pt>
    <dgm:pt modelId="{6515FAD0-E5BD-4A93-8015-48795E4168D6}" type="pres">
      <dgm:prSet presAssocID="{E36B76C4-698F-4AA6-9F90-73EE0D3DCD62}" presName="ThreeConn_2-3" presStyleLbl="fgAccFollowNode1" presStyleIdx="1" presStyleCnt="2">
        <dgm:presLayoutVars>
          <dgm:bulletEnabled val="1"/>
        </dgm:presLayoutVars>
      </dgm:prSet>
      <dgm:spPr/>
    </dgm:pt>
    <dgm:pt modelId="{66C4D911-E367-46B8-BB90-7687BF685F80}" type="pres">
      <dgm:prSet presAssocID="{E36B76C4-698F-4AA6-9F90-73EE0D3DCD62}" presName="ThreeNodes_1_text" presStyleLbl="node1" presStyleIdx="2" presStyleCnt="3">
        <dgm:presLayoutVars>
          <dgm:bulletEnabled val="1"/>
        </dgm:presLayoutVars>
      </dgm:prSet>
      <dgm:spPr/>
    </dgm:pt>
    <dgm:pt modelId="{6FD5438A-CD76-4C16-9B43-0AAECEE0CEDB}" type="pres">
      <dgm:prSet presAssocID="{E36B76C4-698F-4AA6-9F90-73EE0D3DCD62}" presName="ThreeNodes_2_text" presStyleLbl="node1" presStyleIdx="2" presStyleCnt="3">
        <dgm:presLayoutVars>
          <dgm:bulletEnabled val="1"/>
        </dgm:presLayoutVars>
      </dgm:prSet>
      <dgm:spPr/>
    </dgm:pt>
    <dgm:pt modelId="{0EA19B6F-E1FE-4A08-8066-413CB1C29BF7}" type="pres">
      <dgm:prSet presAssocID="{E36B76C4-698F-4AA6-9F90-73EE0D3DCD6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F749813-2DE5-413B-BE43-5BD8219B8CCD}" type="presOf" srcId="{86B4FEF4-02EC-4795-A416-87FD16FD93F0}" destId="{6FD5438A-CD76-4C16-9B43-0AAECEE0CEDB}" srcOrd="1" destOrd="0" presId="urn:microsoft.com/office/officeart/2005/8/layout/vProcess5"/>
    <dgm:cxn modelId="{03952D1B-E7D7-4A80-9C29-7C8EA6ECD16D}" type="presOf" srcId="{EDD5171E-9F18-4E60-A2F3-721CADE6CA9A}" destId="{66C4D911-E367-46B8-BB90-7687BF685F80}" srcOrd="1" destOrd="0" presId="urn:microsoft.com/office/officeart/2005/8/layout/vProcess5"/>
    <dgm:cxn modelId="{9D46F61C-A409-4A84-8890-C3385DEC4450}" srcId="{E36B76C4-698F-4AA6-9F90-73EE0D3DCD62}" destId="{C9AE3054-E3A6-4311-B317-A33211E52634}" srcOrd="2" destOrd="0" parTransId="{0DCC4EEE-0852-4654-8B37-AE91EDD504F0}" sibTransId="{C7DD76F7-C92A-4CAB-BF77-CBC613F5AC18}"/>
    <dgm:cxn modelId="{812FEA8F-B2F5-4F31-87B9-0A7940ECE0B0}" type="presOf" srcId="{C9AE3054-E3A6-4311-B317-A33211E52634}" destId="{0EA19B6F-E1FE-4A08-8066-413CB1C29BF7}" srcOrd="1" destOrd="0" presId="urn:microsoft.com/office/officeart/2005/8/layout/vProcess5"/>
    <dgm:cxn modelId="{30A7DDAA-E5B6-49BD-8CF6-0E9EB3AE448F}" type="presOf" srcId="{C9AE3054-E3A6-4311-B317-A33211E52634}" destId="{4723F854-CFC3-4019-AA21-93E1318D61CC}" srcOrd="0" destOrd="0" presId="urn:microsoft.com/office/officeart/2005/8/layout/vProcess5"/>
    <dgm:cxn modelId="{DAA2EFAA-0E91-4FF5-B3EA-3468EBDE8965}" srcId="{E36B76C4-698F-4AA6-9F90-73EE0D3DCD62}" destId="{86B4FEF4-02EC-4795-A416-87FD16FD93F0}" srcOrd="1" destOrd="0" parTransId="{0CAE844F-33C5-4BD1-820A-9BBA98AE8526}" sibTransId="{497D4BE6-1EB5-43A7-9514-615145B00EBA}"/>
    <dgm:cxn modelId="{6F8864B5-B148-4CC5-8613-D36B44B1E41E}" srcId="{E36B76C4-698F-4AA6-9F90-73EE0D3DCD62}" destId="{EDD5171E-9F18-4E60-A2F3-721CADE6CA9A}" srcOrd="0" destOrd="0" parTransId="{44122581-4A4B-4D8E-B548-3AF74465CBFF}" sibTransId="{CD184CCD-188C-49B3-AB42-0783640DE071}"/>
    <dgm:cxn modelId="{2E8E7FC2-61AC-4CA6-8491-18FA9E3338E4}" type="presOf" srcId="{E36B76C4-698F-4AA6-9F90-73EE0D3DCD62}" destId="{81B4D595-87D3-4505-9ED2-423A9CEBA99D}" srcOrd="0" destOrd="0" presId="urn:microsoft.com/office/officeart/2005/8/layout/vProcess5"/>
    <dgm:cxn modelId="{EAAA36C3-98E5-432B-84D6-85F9A65BDF38}" type="presOf" srcId="{497D4BE6-1EB5-43A7-9514-615145B00EBA}" destId="{6515FAD0-E5BD-4A93-8015-48795E4168D6}" srcOrd="0" destOrd="0" presId="urn:microsoft.com/office/officeart/2005/8/layout/vProcess5"/>
    <dgm:cxn modelId="{3D25FCC9-C22B-4192-A928-44FCFE6D1FC5}" type="presOf" srcId="{CD184CCD-188C-49B3-AB42-0783640DE071}" destId="{71A0806F-D608-4F2A-B706-BF284623541B}" srcOrd="0" destOrd="0" presId="urn:microsoft.com/office/officeart/2005/8/layout/vProcess5"/>
    <dgm:cxn modelId="{D8DDE6D1-849E-4D68-93DF-5A164A38144A}" type="presOf" srcId="{86B4FEF4-02EC-4795-A416-87FD16FD93F0}" destId="{C8EC751B-04E1-47EE-B960-94747C132EA5}" srcOrd="0" destOrd="0" presId="urn:microsoft.com/office/officeart/2005/8/layout/vProcess5"/>
    <dgm:cxn modelId="{856B56DA-233B-440B-9F38-5C94B33AF7D3}" type="presOf" srcId="{EDD5171E-9F18-4E60-A2F3-721CADE6CA9A}" destId="{A091F6DE-3C16-4165-B886-BA7D203FBCE0}" srcOrd="0" destOrd="0" presId="urn:microsoft.com/office/officeart/2005/8/layout/vProcess5"/>
    <dgm:cxn modelId="{2438FC85-6339-4E4B-9908-80ED937696AA}" type="presParOf" srcId="{81B4D595-87D3-4505-9ED2-423A9CEBA99D}" destId="{933514FE-1E3E-4780-A1FE-C55E3BB45343}" srcOrd="0" destOrd="0" presId="urn:microsoft.com/office/officeart/2005/8/layout/vProcess5"/>
    <dgm:cxn modelId="{8BF593EA-5447-4FB8-985D-176D26B08E3E}" type="presParOf" srcId="{81B4D595-87D3-4505-9ED2-423A9CEBA99D}" destId="{A091F6DE-3C16-4165-B886-BA7D203FBCE0}" srcOrd="1" destOrd="0" presId="urn:microsoft.com/office/officeart/2005/8/layout/vProcess5"/>
    <dgm:cxn modelId="{2C073AF1-F39B-4AC1-B83F-06EFEC0C8E2B}" type="presParOf" srcId="{81B4D595-87D3-4505-9ED2-423A9CEBA99D}" destId="{C8EC751B-04E1-47EE-B960-94747C132EA5}" srcOrd="2" destOrd="0" presId="urn:microsoft.com/office/officeart/2005/8/layout/vProcess5"/>
    <dgm:cxn modelId="{C9C28A18-414D-49D5-BBC6-E13E901F8BE8}" type="presParOf" srcId="{81B4D595-87D3-4505-9ED2-423A9CEBA99D}" destId="{4723F854-CFC3-4019-AA21-93E1318D61CC}" srcOrd="3" destOrd="0" presId="urn:microsoft.com/office/officeart/2005/8/layout/vProcess5"/>
    <dgm:cxn modelId="{70C6244C-D9D9-4151-8211-1EB24AB1E9A2}" type="presParOf" srcId="{81B4D595-87D3-4505-9ED2-423A9CEBA99D}" destId="{71A0806F-D608-4F2A-B706-BF284623541B}" srcOrd="4" destOrd="0" presId="urn:microsoft.com/office/officeart/2005/8/layout/vProcess5"/>
    <dgm:cxn modelId="{0B3EEE4D-CB4D-42C8-80DB-493CECA36F19}" type="presParOf" srcId="{81B4D595-87D3-4505-9ED2-423A9CEBA99D}" destId="{6515FAD0-E5BD-4A93-8015-48795E4168D6}" srcOrd="5" destOrd="0" presId="urn:microsoft.com/office/officeart/2005/8/layout/vProcess5"/>
    <dgm:cxn modelId="{41318AD1-A498-4447-9266-9E32337BA209}" type="presParOf" srcId="{81B4D595-87D3-4505-9ED2-423A9CEBA99D}" destId="{66C4D911-E367-46B8-BB90-7687BF685F80}" srcOrd="6" destOrd="0" presId="urn:microsoft.com/office/officeart/2005/8/layout/vProcess5"/>
    <dgm:cxn modelId="{75976D02-616E-4DB9-B404-A04D3C99D566}" type="presParOf" srcId="{81B4D595-87D3-4505-9ED2-423A9CEBA99D}" destId="{6FD5438A-CD76-4C16-9B43-0AAECEE0CEDB}" srcOrd="7" destOrd="0" presId="urn:microsoft.com/office/officeart/2005/8/layout/vProcess5"/>
    <dgm:cxn modelId="{F7AC5ECB-5C9D-4070-9D44-020F6EFD6A22}" type="presParOf" srcId="{81B4D595-87D3-4505-9ED2-423A9CEBA99D}" destId="{0EA19B6F-E1FE-4A08-8066-413CB1C29BF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E2FBCF-4BC4-4E2F-B681-81D56DF9800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B8A0810-0080-4593-ABE4-98B7666CC4D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Incentives for high-risk segments.</a:t>
          </a:r>
        </a:p>
      </dgm:t>
    </dgm:pt>
    <dgm:pt modelId="{6A2E7D47-EF64-404C-9A5A-D9D9EA0A6464}" type="parTrans" cxnId="{B23F6FE9-A42D-4182-9F76-7AC6C6EBC027}">
      <dgm:prSet/>
      <dgm:spPr/>
      <dgm:t>
        <a:bodyPr/>
        <a:lstStyle/>
        <a:p>
          <a:endParaRPr lang="en-US"/>
        </a:p>
      </dgm:t>
    </dgm:pt>
    <dgm:pt modelId="{3A62FB88-60CF-4031-9B06-5C96CF102387}" type="sibTrans" cxnId="{B23F6FE9-A42D-4182-9F76-7AC6C6EBC027}">
      <dgm:prSet/>
      <dgm:spPr/>
      <dgm:t>
        <a:bodyPr/>
        <a:lstStyle/>
        <a:p>
          <a:endParaRPr lang="en-US"/>
        </a:p>
      </dgm:t>
    </dgm:pt>
    <dgm:pt modelId="{ED132C12-6384-4B90-88F7-E03A4F9D22B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Upsell to loyal clusters.</a:t>
          </a:r>
        </a:p>
      </dgm:t>
    </dgm:pt>
    <dgm:pt modelId="{092E7B2E-3872-43B3-A818-E4F2A8418C48}" type="parTrans" cxnId="{5915CE50-FD30-4308-BB08-E737069DDD5A}">
      <dgm:prSet/>
      <dgm:spPr/>
      <dgm:t>
        <a:bodyPr/>
        <a:lstStyle/>
        <a:p>
          <a:endParaRPr lang="en-US"/>
        </a:p>
      </dgm:t>
    </dgm:pt>
    <dgm:pt modelId="{7A25AE0C-A585-49C1-A477-AB33C91D997D}" type="sibTrans" cxnId="{5915CE50-FD30-4308-BB08-E737069DDD5A}">
      <dgm:prSet/>
      <dgm:spPr/>
      <dgm:t>
        <a:bodyPr/>
        <a:lstStyle/>
        <a:p>
          <a:endParaRPr lang="en-US"/>
        </a:p>
      </dgm:t>
    </dgm:pt>
    <dgm:pt modelId="{03D9D318-B555-4A4C-ADA2-1F4EF839A7A2}" type="pres">
      <dgm:prSet presAssocID="{A5E2FBCF-4BC4-4E2F-B681-81D56DF98003}" presName="root" presStyleCnt="0">
        <dgm:presLayoutVars>
          <dgm:dir/>
          <dgm:resizeHandles val="exact"/>
        </dgm:presLayoutVars>
      </dgm:prSet>
      <dgm:spPr/>
    </dgm:pt>
    <dgm:pt modelId="{D2D54444-6ED9-48D1-9178-C36EBAFC6C1F}" type="pres">
      <dgm:prSet presAssocID="{4B8A0810-0080-4593-ABE4-98B7666CC4DD}" presName="compNode" presStyleCnt="0"/>
      <dgm:spPr/>
    </dgm:pt>
    <dgm:pt modelId="{76F05F1E-3B1A-4929-A3D1-20010B52D295}" type="pres">
      <dgm:prSet presAssocID="{4B8A0810-0080-4593-ABE4-98B7666CC4DD}" presName="iconBgRect" presStyleLbl="bgShp" presStyleIdx="0" presStyleCnt="2"/>
      <dgm:spPr/>
    </dgm:pt>
    <dgm:pt modelId="{D66B9AA0-7A68-498A-858F-EAE4E578E9A2}" type="pres">
      <dgm:prSet presAssocID="{4B8A0810-0080-4593-ABE4-98B7666CC4D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89BD9891-8092-4765-8727-44CC5904713E}" type="pres">
      <dgm:prSet presAssocID="{4B8A0810-0080-4593-ABE4-98B7666CC4DD}" presName="spaceRect" presStyleCnt="0"/>
      <dgm:spPr/>
    </dgm:pt>
    <dgm:pt modelId="{518C09A8-8E4F-416E-896A-8E673F86CCF8}" type="pres">
      <dgm:prSet presAssocID="{4B8A0810-0080-4593-ABE4-98B7666CC4DD}" presName="textRect" presStyleLbl="revTx" presStyleIdx="0" presStyleCnt="2">
        <dgm:presLayoutVars>
          <dgm:chMax val="1"/>
          <dgm:chPref val="1"/>
        </dgm:presLayoutVars>
      </dgm:prSet>
      <dgm:spPr/>
    </dgm:pt>
    <dgm:pt modelId="{F3439705-4501-4FB1-8B49-5E15E439AE91}" type="pres">
      <dgm:prSet presAssocID="{3A62FB88-60CF-4031-9B06-5C96CF102387}" presName="sibTrans" presStyleCnt="0"/>
      <dgm:spPr/>
    </dgm:pt>
    <dgm:pt modelId="{25FEBC24-6566-4504-A7B4-FB7B199FE10D}" type="pres">
      <dgm:prSet presAssocID="{ED132C12-6384-4B90-88F7-E03A4F9D22B4}" presName="compNode" presStyleCnt="0"/>
      <dgm:spPr/>
    </dgm:pt>
    <dgm:pt modelId="{4832E93C-0489-46C1-B1E4-87BB7FC7F0BB}" type="pres">
      <dgm:prSet presAssocID="{ED132C12-6384-4B90-88F7-E03A4F9D22B4}" presName="iconBgRect" presStyleLbl="bgShp" presStyleIdx="1" presStyleCnt="2"/>
      <dgm:spPr/>
    </dgm:pt>
    <dgm:pt modelId="{EE856D72-9531-49F7-A737-2E6657F52D4B}" type="pres">
      <dgm:prSet presAssocID="{ED132C12-6384-4B90-88F7-E03A4F9D22B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0F92A75-3953-4C7C-BFC2-F877DAF328BF}" type="pres">
      <dgm:prSet presAssocID="{ED132C12-6384-4B90-88F7-E03A4F9D22B4}" presName="spaceRect" presStyleCnt="0"/>
      <dgm:spPr/>
    </dgm:pt>
    <dgm:pt modelId="{119B4F7F-2F88-40FF-9D26-414172A48F70}" type="pres">
      <dgm:prSet presAssocID="{ED132C12-6384-4B90-88F7-E03A4F9D22B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712D608-E437-4F93-8DA4-36D84251A4D8}" type="presOf" srcId="{4B8A0810-0080-4593-ABE4-98B7666CC4DD}" destId="{518C09A8-8E4F-416E-896A-8E673F86CCF8}" srcOrd="0" destOrd="0" presId="urn:microsoft.com/office/officeart/2018/5/layout/IconCircleLabelList"/>
    <dgm:cxn modelId="{5915CE50-FD30-4308-BB08-E737069DDD5A}" srcId="{A5E2FBCF-4BC4-4E2F-B681-81D56DF98003}" destId="{ED132C12-6384-4B90-88F7-E03A4F9D22B4}" srcOrd="1" destOrd="0" parTransId="{092E7B2E-3872-43B3-A818-E4F2A8418C48}" sibTransId="{7A25AE0C-A585-49C1-A477-AB33C91D997D}"/>
    <dgm:cxn modelId="{DE17E9E2-85B9-45D0-9F2B-2C56D2845A78}" type="presOf" srcId="{ED132C12-6384-4B90-88F7-E03A4F9D22B4}" destId="{119B4F7F-2F88-40FF-9D26-414172A48F70}" srcOrd="0" destOrd="0" presId="urn:microsoft.com/office/officeart/2018/5/layout/IconCircleLabelList"/>
    <dgm:cxn modelId="{90B96EE3-2571-4653-B1EC-98944D2ACF0D}" type="presOf" srcId="{A5E2FBCF-4BC4-4E2F-B681-81D56DF98003}" destId="{03D9D318-B555-4A4C-ADA2-1F4EF839A7A2}" srcOrd="0" destOrd="0" presId="urn:microsoft.com/office/officeart/2018/5/layout/IconCircleLabelList"/>
    <dgm:cxn modelId="{B23F6FE9-A42D-4182-9F76-7AC6C6EBC027}" srcId="{A5E2FBCF-4BC4-4E2F-B681-81D56DF98003}" destId="{4B8A0810-0080-4593-ABE4-98B7666CC4DD}" srcOrd="0" destOrd="0" parTransId="{6A2E7D47-EF64-404C-9A5A-D9D9EA0A6464}" sibTransId="{3A62FB88-60CF-4031-9B06-5C96CF102387}"/>
    <dgm:cxn modelId="{35371E10-BDCB-44B8-9F65-C6FB6817C125}" type="presParOf" srcId="{03D9D318-B555-4A4C-ADA2-1F4EF839A7A2}" destId="{D2D54444-6ED9-48D1-9178-C36EBAFC6C1F}" srcOrd="0" destOrd="0" presId="urn:microsoft.com/office/officeart/2018/5/layout/IconCircleLabelList"/>
    <dgm:cxn modelId="{C1C39CD4-CE64-4087-B5A0-5D553F1BAD16}" type="presParOf" srcId="{D2D54444-6ED9-48D1-9178-C36EBAFC6C1F}" destId="{76F05F1E-3B1A-4929-A3D1-20010B52D295}" srcOrd="0" destOrd="0" presId="urn:microsoft.com/office/officeart/2018/5/layout/IconCircleLabelList"/>
    <dgm:cxn modelId="{6F29E454-6DF9-41C5-A74A-A16934FD4571}" type="presParOf" srcId="{D2D54444-6ED9-48D1-9178-C36EBAFC6C1F}" destId="{D66B9AA0-7A68-498A-858F-EAE4E578E9A2}" srcOrd="1" destOrd="0" presId="urn:microsoft.com/office/officeart/2018/5/layout/IconCircleLabelList"/>
    <dgm:cxn modelId="{20610898-342B-4331-A57F-C575192C65BE}" type="presParOf" srcId="{D2D54444-6ED9-48D1-9178-C36EBAFC6C1F}" destId="{89BD9891-8092-4765-8727-44CC5904713E}" srcOrd="2" destOrd="0" presId="urn:microsoft.com/office/officeart/2018/5/layout/IconCircleLabelList"/>
    <dgm:cxn modelId="{5294EEF3-D6D8-42B3-851A-B0313C4D7F64}" type="presParOf" srcId="{D2D54444-6ED9-48D1-9178-C36EBAFC6C1F}" destId="{518C09A8-8E4F-416E-896A-8E673F86CCF8}" srcOrd="3" destOrd="0" presId="urn:microsoft.com/office/officeart/2018/5/layout/IconCircleLabelList"/>
    <dgm:cxn modelId="{B40C35CF-AAD3-4EB5-B226-6E0AE15870A7}" type="presParOf" srcId="{03D9D318-B555-4A4C-ADA2-1F4EF839A7A2}" destId="{F3439705-4501-4FB1-8B49-5E15E439AE91}" srcOrd="1" destOrd="0" presId="urn:microsoft.com/office/officeart/2018/5/layout/IconCircleLabelList"/>
    <dgm:cxn modelId="{34E4A09A-4DEA-4851-8755-D013C9186151}" type="presParOf" srcId="{03D9D318-B555-4A4C-ADA2-1F4EF839A7A2}" destId="{25FEBC24-6566-4504-A7B4-FB7B199FE10D}" srcOrd="2" destOrd="0" presId="urn:microsoft.com/office/officeart/2018/5/layout/IconCircleLabelList"/>
    <dgm:cxn modelId="{95319B14-0E08-4325-B9C2-4BCD8DCD4D4D}" type="presParOf" srcId="{25FEBC24-6566-4504-A7B4-FB7B199FE10D}" destId="{4832E93C-0489-46C1-B1E4-87BB7FC7F0BB}" srcOrd="0" destOrd="0" presId="urn:microsoft.com/office/officeart/2018/5/layout/IconCircleLabelList"/>
    <dgm:cxn modelId="{5EBA3C2E-C33A-40A1-94FC-D7A433166821}" type="presParOf" srcId="{25FEBC24-6566-4504-A7B4-FB7B199FE10D}" destId="{EE856D72-9531-49F7-A737-2E6657F52D4B}" srcOrd="1" destOrd="0" presId="urn:microsoft.com/office/officeart/2018/5/layout/IconCircleLabelList"/>
    <dgm:cxn modelId="{8A890498-A097-4F11-BC0A-BF752FF60D9E}" type="presParOf" srcId="{25FEBC24-6566-4504-A7B4-FB7B199FE10D}" destId="{F0F92A75-3953-4C7C-BFC2-F877DAF328BF}" srcOrd="2" destOrd="0" presId="urn:microsoft.com/office/officeart/2018/5/layout/IconCircleLabelList"/>
    <dgm:cxn modelId="{48764F99-C715-4CBB-8802-E9DAD4867602}" type="presParOf" srcId="{25FEBC24-6566-4504-A7B4-FB7B199FE10D}" destId="{119B4F7F-2F88-40FF-9D26-414172A48F70}" srcOrd="3" destOrd="0" presId="urn:microsoft.com/office/officeart/2018/5/layout/IconCircleLabelList"/>
  </dgm:cxnLst>
  <dgm:bg>
    <a:blipFill>
      <a:blip xmlns:r="http://schemas.openxmlformats.org/officeDocument/2006/relationships" r:embed="rId5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1F6DE-3C16-4165-B886-BA7D203FBCE0}">
      <dsp:nvSpPr>
        <dsp:cNvPr id="0" name=""/>
        <dsp:cNvSpPr/>
      </dsp:nvSpPr>
      <dsp:spPr>
        <a:xfrm>
          <a:off x="0" y="0"/>
          <a:ext cx="3965714" cy="9173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H" sz="1800" b="0" i="0" kern="1200" baseline="0"/>
            <a:t>7,043 customers</a:t>
          </a:r>
          <a:endParaRPr lang="en-US" sz="1800" kern="1200"/>
        </a:p>
      </dsp:txBody>
      <dsp:txXfrm>
        <a:off x="26869" y="26869"/>
        <a:ext cx="2975796" cy="863635"/>
      </dsp:txXfrm>
    </dsp:sp>
    <dsp:sp modelId="{C8EC751B-04E1-47EE-B960-94747C132EA5}">
      <dsp:nvSpPr>
        <dsp:cNvPr id="0" name=""/>
        <dsp:cNvSpPr/>
      </dsp:nvSpPr>
      <dsp:spPr>
        <a:xfrm>
          <a:off x="349915" y="1070268"/>
          <a:ext cx="3965714" cy="9173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H" sz="1800" b="0" i="0" kern="1200" baseline="0"/>
            <a:t>Features: demographics, services, tenure, churn flag</a:t>
          </a:r>
          <a:endParaRPr lang="en-US" sz="1800" kern="1200"/>
        </a:p>
      </dsp:txBody>
      <dsp:txXfrm>
        <a:off x="376784" y="1097137"/>
        <a:ext cx="2965767" cy="863635"/>
      </dsp:txXfrm>
    </dsp:sp>
    <dsp:sp modelId="{4723F854-CFC3-4019-AA21-93E1318D61CC}">
      <dsp:nvSpPr>
        <dsp:cNvPr id="0" name=""/>
        <dsp:cNvSpPr/>
      </dsp:nvSpPr>
      <dsp:spPr>
        <a:xfrm>
          <a:off x="699831" y="2140537"/>
          <a:ext cx="3965714" cy="9173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H" sz="1800" b="0" i="0" kern="1200" baseline="0"/>
            <a:t>Key target: Churn</a:t>
          </a:r>
          <a:endParaRPr lang="en-US" sz="1800" kern="1200"/>
        </a:p>
      </dsp:txBody>
      <dsp:txXfrm>
        <a:off x="726700" y="2167406"/>
        <a:ext cx="2965767" cy="863635"/>
      </dsp:txXfrm>
    </dsp:sp>
    <dsp:sp modelId="{71A0806F-D608-4F2A-B706-BF284623541B}">
      <dsp:nvSpPr>
        <dsp:cNvPr id="0" name=""/>
        <dsp:cNvSpPr/>
      </dsp:nvSpPr>
      <dsp:spPr>
        <a:xfrm>
          <a:off x="3369421" y="695674"/>
          <a:ext cx="596292" cy="59629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3503587" y="695674"/>
        <a:ext cx="327960" cy="448710"/>
      </dsp:txXfrm>
    </dsp:sp>
    <dsp:sp modelId="{6515FAD0-E5BD-4A93-8015-48795E4168D6}">
      <dsp:nvSpPr>
        <dsp:cNvPr id="0" name=""/>
        <dsp:cNvSpPr/>
      </dsp:nvSpPr>
      <dsp:spPr>
        <a:xfrm>
          <a:off x="3719337" y="1759827"/>
          <a:ext cx="596292" cy="59629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3853503" y="1759827"/>
        <a:ext cx="327960" cy="448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05F1E-3B1A-4929-A3D1-20010B52D295}">
      <dsp:nvSpPr>
        <dsp:cNvPr id="0" name=""/>
        <dsp:cNvSpPr/>
      </dsp:nvSpPr>
      <dsp:spPr>
        <a:xfrm>
          <a:off x="2232464" y="1589670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6B9AA0-7A68-498A-858F-EAE4E578E9A2}">
      <dsp:nvSpPr>
        <dsp:cNvPr id="0" name=""/>
        <dsp:cNvSpPr/>
      </dsp:nvSpPr>
      <dsp:spPr>
        <a:xfrm>
          <a:off x="2700464" y="205767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C09A8-8E4F-416E-896A-8E673F86CCF8}">
      <dsp:nvSpPr>
        <dsp:cNvPr id="0" name=""/>
        <dsp:cNvSpPr/>
      </dsp:nvSpPr>
      <dsp:spPr>
        <a:xfrm>
          <a:off x="1530464" y="446967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Incentives for high-risk segments.</a:t>
          </a:r>
        </a:p>
      </dsp:txBody>
      <dsp:txXfrm>
        <a:off x="1530464" y="4469671"/>
        <a:ext cx="3600000" cy="720000"/>
      </dsp:txXfrm>
    </dsp:sp>
    <dsp:sp modelId="{4832E93C-0489-46C1-B1E4-87BB7FC7F0BB}">
      <dsp:nvSpPr>
        <dsp:cNvPr id="0" name=""/>
        <dsp:cNvSpPr/>
      </dsp:nvSpPr>
      <dsp:spPr>
        <a:xfrm>
          <a:off x="6462464" y="1589670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56D72-9531-49F7-A737-2E6657F52D4B}">
      <dsp:nvSpPr>
        <dsp:cNvPr id="0" name=""/>
        <dsp:cNvSpPr/>
      </dsp:nvSpPr>
      <dsp:spPr>
        <a:xfrm>
          <a:off x="6930464" y="2057670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B4F7F-2F88-40FF-9D26-414172A48F70}">
      <dsp:nvSpPr>
        <dsp:cNvPr id="0" name=""/>
        <dsp:cNvSpPr/>
      </dsp:nvSpPr>
      <dsp:spPr>
        <a:xfrm>
          <a:off x="5760464" y="446967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Upsell to loyal clusters.</a:t>
          </a:r>
        </a:p>
      </dsp:txBody>
      <dsp:txXfrm>
        <a:off x="5760464" y="4469671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9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134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6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28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7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4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6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0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2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47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EBBDEE4B-CFDE-5324-01D3-9896B4C3E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600" y="1066800"/>
            <a:ext cx="4681728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18F9C-8717-F6A7-5B75-080030891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9722" y="1562101"/>
            <a:ext cx="3884568" cy="2738530"/>
          </a:xfrm>
        </p:spPr>
        <p:txBody>
          <a:bodyPr anchor="t">
            <a:normAutofit fontScale="90000"/>
          </a:bodyPr>
          <a:lstStyle/>
          <a:p>
            <a:r>
              <a:rPr lang="en-US" sz="4800" dirty="0"/>
              <a:t>Customer Segmentation &amp; Churn Prediction</a:t>
            </a:r>
            <a:br>
              <a:rPr lang="en-US" sz="4800" dirty="0"/>
            </a:br>
            <a:r>
              <a:rPr lang="en-US" sz="4800" dirty="0"/>
              <a:t>Dataset: Telco Customer </a:t>
            </a:r>
            <a:r>
              <a:rPr lang="en-US" sz="1800" dirty="0"/>
              <a:t>Churn</a:t>
            </a:r>
            <a:br>
              <a:rPr lang="en-US" sz="1800" dirty="0"/>
            </a:br>
            <a:r>
              <a:rPr lang="en-US" sz="1800" dirty="0"/>
              <a:t>Author: </a:t>
            </a:r>
            <a:r>
              <a:rPr lang="en-US" sz="1800" i="1" dirty="0"/>
              <a:t>Your Name</a:t>
            </a:r>
            <a:br>
              <a:rPr lang="en-US" sz="4800" dirty="0"/>
            </a:br>
            <a:endParaRPr lang="en-GH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DAA4F-5357-490F-EE36-F538D7A95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9722" y="4321622"/>
            <a:ext cx="3813048" cy="941832"/>
          </a:xfrm>
        </p:spPr>
        <p:txBody>
          <a:bodyPr>
            <a:normAutofit/>
          </a:bodyPr>
          <a:lstStyle/>
          <a:p>
            <a:endParaRPr lang="en-GH" sz="2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619035" y="3435440"/>
            <a:ext cx="0" cy="46908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861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665B5A5F-C395-F181-058E-640B41F120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r="44552" b="-1"/>
          <a:stretch>
            <a:fillRect/>
          </a:stretch>
        </p:blipFill>
        <p:spPr>
          <a:xfrm>
            <a:off x="-4704" y="10"/>
            <a:ext cx="56967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7017262-EEEC-4F5E-917D-A55E68A1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375" y="-480370"/>
            <a:ext cx="4735963" cy="569671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2A8B6-21B8-C14B-C608-E9EE4257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19" y="1371601"/>
            <a:ext cx="4023360" cy="26714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Statement</a:t>
            </a:r>
            <a:br>
              <a:rPr lang="en-US">
                <a:solidFill>
                  <a:srgbClr val="FFFFFF"/>
                </a:solidFill>
              </a:rPr>
            </a:br>
            <a:endParaRPr lang="en-GH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3EDAAA-869E-4AA2-A7CE-BF2C0259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718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72801-3602-192D-2B06-1221778E0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2960" y="1031002"/>
            <a:ext cx="5288049" cy="52669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High churn rates impact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Need segmentation + churn prediction to improve retention.</a:t>
            </a:r>
          </a:p>
        </p:txBody>
      </p:sp>
    </p:spTree>
    <p:extLst>
      <p:ext uri="{BB962C8B-B14F-4D97-AF65-F5344CB8AC3E}">
        <p14:creationId xmlns:p14="http://schemas.microsoft.com/office/powerpoint/2010/main" val="326748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06BD704-01C2-4341-B99A-116CC7EC5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Network connection abstract against a white background">
            <a:extLst>
              <a:ext uri="{FF2B5EF4-FFF2-40B4-BE49-F238E27FC236}">
                <a16:creationId xmlns:a16="http://schemas.microsoft.com/office/drawing/2014/main" id="{5B9426E6-77A6-72C8-4944-7D6CA2EFDC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225C01B-A296-4FAA-AA46-794F27DF6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94" y="979075"/>
            <a:ext cx="5777024" cy="507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CCB6B-D98B-D079-B46C-BA1BA64AD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451" y="1352492"/>
            <a:ext cx="4665540" cy="11430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H" sz="3700"/>
              <a:t>Data Overview</a:t>
            </a:r>
            <a:br>
              <a:rPr lang="en-US" sz="3700"/>
            </a:br>
            <a:endParaRPr lang="en-GH" sz="370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713E66-598D-4B8A-9D2A-67C7AF46E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5673" y="979075"/>
            <a:ext cx="0" cy="5074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332DB2DA-F6D9-B3E7-3202-BE61BD9DB3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315562"/>
              </p:ext>
            </p:extLst>
          </p:nvPr>
        </p:nvGraphicFramePr>
        <p:xfrm>
          <a:off x="1049454" y="2662356"/>
          <a:ext cx="4665546" cy="3057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700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F28D8-79AF-82B9-1AB1-EC1CFCCC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14400"/>
            <a:ext cx="4261104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/>
              <a:t>Segmentation Results</a:t>
            </a:r>
            <a:br>
              <a:rPr lang="en-US" sz="3300"/>
            </a:br>
            <a:endParaRPr lang="en-US" sz="33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C2FD8-7610-15D1-2D5A-3F3C3D2607D0}"/>
              </a:ext>
            </a:extLst>
          </p:cNvPr>
          <p:cNvSpPr txBox="1"/>
          <p:nvPr/>
        </p:nvSpPr>
        <p:spPr>
          <a:xfrm>
            <a:off x="640079" y="2176036"/>
            <a:ext cx="4261104" cy="4121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 b="1"/>
              <a:t>4 customer clusters</a:t>
            </a:r>
            <a:r>
              <a:rPr lang="en-US" sz="1500"/>
              <a:t> identified using K-Means (k=4).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/>
              <a:t>Visual: PCA scatter plot with 4 different colors representing clusters.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 b="1"/>
              <a:t>Key Insights:</a:t>
            </a:r>
            <a:endParaRPr lang="en-US" sz="1500"/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/>
              <a:t>Cluster 0: High-value, frequent purchasers.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/>
              <a:t>Cluster 1: Mid-value customers with moderate frequency.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/>
              <a:t>Cluster 2: Low-value customers with low purchase frequency.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/>
              <a:t>Cluster 3: Price-sensitive or occasional customers.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 descr="A diagram of a customer segment&#10;&#10;AI-generated content may be incorrect.">
            <a:extLst>
              <a:ext uri="{FF2B5EF4-FFF2-40B4-BE49-F238E27FC236}">
                <a16:creationId xmlns:a16="http://schemas.microsoft.com/office/drawing/2014/main" id="{057AC56F-D59E-0A26-C034-723BBA813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220" y="1115137"/>
            <a:ext cx="6497318" cy="5084694"/>
          </a:xfrm>
        </p:spPr>
      </p:pic>
    </p:spTree>
    <p:extLst>
      <p:ext uri="{BB962C8B-B14F-4D97-AF65-F5344CB8AC3E}">
        <p14:creationId xmlns:p14="http://schemas.microsoft.com/office/powerpoint/2010/main" val="17525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etwork connection abstract against a white background">
            <a:extLst>
              <a:ext uri="{FF2B5EF4-FFF2-40B4-BE49-F238E27FC236}">
                <a16:creationId xmlns:a16="http://schemas.microsoft.com/office/drawing/2014/main" id="{81877E07-9C64-F46B-9C6A-7F1187201E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233D0-AEC2-11CC-0293-759C1201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568" y="1371600"/>
            <a:ext cx="5732441" cy="10972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Churn Prediction Results</a:t>
            </a:r>
            <a:br>
              <a:rPr lang="en-US" sz="3400"/>
            </a:br>
            <a:endParaRPr lang="en-GH" sz="3400"/>
          </a:p>
        </p:txBody>
      </p:sp>
      <p:pic>
        <p:nvPicPr>
          <p:cNvPr id="5" name="Picture 4" descr="A graph with numbers and a blue square&#10;&#10;AI-generated content may be incorrect.">
            <a:extLst>
              <a:ext uri="{FF2B5EF4-FFF2-40B4-BE49-F238E27FC236}">
                <a16:creationId xmlns:a16="http://schemas.microsoft.com/office/drawing/2014/main" id="{8BB0B266-D607-B5A3-51F3-E54429B1F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21" y="643465"/>
            <a:ext cx="3025045" cy="266394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D00D77-D299-4699-8F8E-BD436FF71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86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aph of a curve&#10;&#10;AI-generated content may be incorrect.">
            <a:extLst>
              <a:ext uri="{FF2B5EF4-FFF2-40B4-BE49-F238E27FC236}">
                <a16:creationId xmlns:a16="http://schemas.microsoft.com/office/drawing/2014/main" id="{C50F65CA-1DDA-8AA1-F9C0-FD71E24639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75" y="3633965"/>
            <a:ext cx="3329938" cy="26639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5E073-14A5-4A4F-EDC7-B62C693FB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8568" y="2636205"/>
            <a:ext cx="5732441" cy="3661713"/>
          </a:xfrm>
        </p:spPr>
        <p:txBody>
          <a:bodyPr>
            <a:normAutofit/>
          </a:bodyPr>
          <a:lstStyle/>
          <a:p>
            <a:r>
              <a:rPr lang="en-US" dirty="0"/>
              <a:t>Random Forest performed best (F1-score, ROC-AUC).</a:t>
            </a:r>
          </a:p>
          <a:p>
            <a:r>
              <a:rPr lang="en-US" dirty="0"/>
              <a:t>Show </a:t>
            </a:r>
            <a:r>
              <a:rPr lang="en-US" b="1" dirty="0"/>
              <a:t>confusion matrix and ROC curve</a:t>
            </a:r>
            <a:r>
              <a:rPr lang="en-US" dirty="0"/>
              <a:t>.</a:t>
            </a:r>
          </a:p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322049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C5BFD-D535-85B5-7E99-D3D64101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4491547" cy="1704999"/>
          </a:xfrm>
        </p:spPr>
        <p:txBody>
          <a:bodyPr anchor="t">
            <a:normAutofit/>
          </a:bodyPr>
          <a:lstStyle/>
          <a:p>
            <a:r>
              <a:rPr lang="en-US"/>
              <a:t>SHAP Explanations</a:t>
            </a:r>
            <a:br>
              <a:rPr lang="en-US"/>
            </a:br>
            <a:endParaRPr lang="en-GH"/>
          </a:p>
        </p:txBody>
      </p:sp>
      <p:pic>
        <p:nvPicPr>
          <p:cNvPr id="11" name="Picture 10" descr="A blue and red lines&#10;&#10;AI-generated content may be incorrect.">
            <a:extLst>
              <a:ext uri="{FF2B5EF4-FFF2-40B4-BE49-F238E27FC236}">
                <a16:creationId xmlns:a16="http://schemas.microsoft.com/office/drawing/2014/main" id="{E76CB84A-4312-8ADE-0F12-470C7622D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02" y="3142047"/>
            <a:ext cx="2059428" cy="1194467"/>
          </a:xfrm>
          <a:prstGeom prst="rect">
            <a:avLst/>
          </a:prstGeom>
        </p:spPr>
      </p:pic>
      <p:pic>
        <p:nvPicPr>
          <p:cNvPr id="7" name="Picture 6" descr="A blue and red dots on a white background&#10;&#10;AI-generated content may be incorrect.">
            <a:extLst>
              <a:ext uri="{FF2B5EF4-FFF2-40B4-BE49-F238E27FC236}">
                <a16:creationId xmlns:a16="http://schemas.microsoft.com/office/drawing/2014/main" id="{9A140E6C-971A-CF1E-3771-2D53CBB3E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840" y="3162641"/>
            <a:ext cx="2059428" cy="1173873"/>
          </a:xfrm>
          <a:prstGeom prst="rect">
            <a:avLst/>
          </a:prstGeom>
        </p:spPr>
      </p:pic>
      <p:pic>
        <p:nvPicPr>
          <p:cNvPr id="5" name="Picture 4" descr="A red line with black text&#10;&#10;AI-generated content may be incorrect.">
            <a:extLst>
              <a:ext uri="{FF2B5EF4-FFF2-40B4-BE49-F238E27FC236}">
                <a16:creationId xmlns:a16="http://schemas.microsoft.com/office/drawing/2014/main" id="{87AA7394-9BD4-91BE-B847-BE4B108C5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4639236"/>
            <a:ext cx="2059428" cy="473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A481A2-5E4F-6080-8380-E9D9CB46BF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4840" y="4643035"/>
            <a:ext cx="2059428" cy="4530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C3406-4F22-50D4-42CE-0E26CD966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5" y="914401"/>
            <a:ext cx="5057775" cy="5057767"/>
          </a:xfrm>
        </p:spPr>
        <p:txBody>
          <a:bodyPr>
            <a:normAutofit/>
          </a:bodyPr>
          <a:lstStyle/>
          <a:p>
            <a:r>
              <a:rPr lang="en-US"/>
              <a:t>Key drivers of churn: tenure, contract type, services.</a:t>
            </a:r>
          </a:p>
          <a:p>
            <a:r>
              <a:rPr lang="en-US"/>
              <a:t>Insert </a:t>
            </a:r>
            <a:r>
              <a:rPr lang="en-US" b="1"/>
              <a:t>force plot PNG</a:t>
            </a:r>
            <a:r>
              <a:rPr lang="en-US"/>
              <a:t> and </a:t>
            </a:r>
            <a:r>
              <a:rPr lang="en-US" b="1"/>
              <a:t>SHAP summary plot</a:t>
            </a:r>
            <a:r>
              <a:rPr lang="en-US"/>
              <a:t>.</a:t>
            </a:r>
          </a:p>
          <a:p>
            <a:r>
              <a:rPr lang="en-US"/>
              <a:t>Add the </a:t>
            </a:r>
            <a:r>
              <a:rPr lang="en-US" b="1"/>
              <a:t>SHAP force plot</a:t>
            </a:r>
            <a:r>
              <a:rPr lang="en-US"/>
              <a:t> and </a:t>
            </a:r>
            <a:r>
              <a:rPr lang="en-US" b="1"/>
              <a:t>SHAP summary/beeswarm plot</a:t>
            </a:r>
            <a:r>
              <a:rPr lang="en-US"/>
              <a:t> from the </a:t>
            </a:r>
            <a:r>
              <a:rPr lang="en-US" b="1"/>
              <a:t>segmentation project</a:t>
            </a:r>
            <a:r>
              <a:rPr lang="en-US"/>
              <a:t>.</a:t>
            </a:r>
          </a:p>
          <a:p>
            <a:r>
              <a:rPr lang="en-US"/>
              <a:t>Also include the </a:t>
            </a:r>
            <a:r>
              <a:rPr lang="en-US" b="1"/>
              <a:t>SHAP force plot</a:t>
            </a:r>
            <a:r>
              <a:rPr lang="en-US"/>
              <a:t> and </a:t>
            </a:r>
            <a:r>
              <a:rPr lang="en-US" b="1"/>
              <a:t>SHAP summary plot</a:t>
            </a:r>
            <a:r>
              <a:rPr lang="en-US"/>
              <a:t> from the </a:t>
            </a:r>
            <a:r>
              <a:rPr lang="en-US" b="1"/>
              <a:t>churn project</a:t>
            </a:r>
            <a:r>
              <a:rPr lang="en-US"/>
              <a:t>.</a:t>
            </a:r>
          </a:p>
          <a:p>
            <a:endParaRPr lang="en-GH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39EB76-673E-A35D-AB95-6B945984F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84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603A6-B4EC-F7DA-167C-1C3B2563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US" dirty="0"/>
              <a:t>Business Recommendations</a:t>
            </a:r>
            <a:br>
              <a:rPr lang="en-US" dirty="0"/>
            </a:br>
            <a:endParaRPr lang="en-GH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54AFD0-7EC4-E8DB-F3EF-FA6E1E79EB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141728"/>
              </p:ext>
            </p:extLst>
          </p:nvPr>
        </p:nvGraphicFramePr>
        <p:xfrm>
          <a:off x="10814" y="78658"/>
          <a:ext cx="10890929" cy="6779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206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DB54-4F8B-B9F9-ACCF-A516C2B9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 Steps</a:t>
            </a:r>
            <a:br>
              <a:rPr lang="en-US" dirty="0"/>
            </a:b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9119F-2EE4-6E5C-11CC-41BE60155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 churn predictor to a dashboard.</a:t>
            </a:r>
          </a:p>
          <a:p>
            <a:r>
              <a:rPr lang="en-US" dirty="0"/>
              <a:t>Automate retraining on new data.</a:t>
            </a:r>
          </a:p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47917880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7964</TotalTime>
  <Words>222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Grandview Display</vt:lpstr>
      <vt:lpstr>DashVTI</vt:lpstr>
      <vt:lpstr>Customer Segmentation &amp; Churn Prediction Dataset: Telco Customer Churn Author: Your Name </vt:lpstr>
      <vt:lpstr>Problem Statement </vt:lpstr>
      <vt:lpstr>Data Overview </vt:lpstr>
      <vt:lpstr>Segmentation Results </vt:lpstr>
      <vt:lpstr>Churn Prediction Results </vt:lpstr>
      <vt:lpstr>SHAP Explanations </vt:lpstr>
      <vt:lpstr>Business Recommendations </vt:lpstr>
      <vt:lpstr>Next Steps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Euggene Kwesi Acquah</dc:creator>
  <cp:lastModifiedBy>Euggene Kwesi Acquah</cp:lastModifiedBy>
  <cp:revision>2</cp:revision>
  <dcterms:created xsi:type="dcterms:W3CDTF">2025-07-30T08:48:07Z</dcterms:created>
  <dcterms:modified xsi:type="dcterms:W3CDTF">2025-08-05T16:17:25Z</dcterms:modified>
</cp:coreProperties>
</file>