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88" r:id="rId6"/>
    <p:sldId id="260" r:id="rId7"/>
    <p:sldId id="289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ira Sans Condensed" panose="020B0503050000020004" pitchFamily="34" charset="0"/>
      <p:regular r:id="rId14"/>
      <p:bold r:id="rId15"/>
      <p:italic r:id="rId16"/>
      <p:boldItalic r:id="rId17"/>
    </p:embeddedFont>
    <p:embeddedFont>
      <p:font typeface="Fira Sans Condensed Light" panose="020B0403050000020004" pitchFamily="34" charset="0"/>
      <p:regular r:id="rId18"/>
      <p:bold r:id="rId19"/>
      <p:italic r:id="rId20"/>
      <p:boldItalic r:id="rId21"/>
    </p:embeddedFont>
    <p:embeddedFont>
      <p:font typeface="Rajdhani" panose="020B0604020202020204" charset="0"/>
      <p:regular r:id="rId22"/>
      <p:bold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25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Мыльников" initials="АМ" lastIdx="1" clrIdx="0">
    <p:extLst>
      <p:ext uri="{19B8F6BF-5375-455C-9EA6-DF929625EA0E}">
        <p15:presenceInfo xmlns:p15="http://schemas.microsoft.com/office/powerpoint/2012/main" userId="2a978fa15945220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1535E"/>
    <a:srgbClr val="33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61D44B-7A9E-4DF3-B79A-5AAA22ABF51C}">
  <a:tblStyle styleId="{DC61D44B-7A9E-4DF3-B79A-5AAA22ABF5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498" y="252"/>
      </p:cViewPr>
      <p:guideLst>
        <p:guide orient="horz" pos="62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Статистика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84D3-4BC0-ADBA-2F73C405FE9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Лист1!$A$2:$A$5</c:f>
              <c:strCache>
                <c:ptCount val="4"/>
                <c:pt idx="0">
                  <c:v>Прошёл с карточкой</c:v>
                </c:pt>
                <c:pt idx="1">
                  <c:v>Потерял карточку</c:v>
                </c:pt>
                <c:pt idx="2">
                  <c:v>Забыл карточку</c:v>
                </c:pt>
                <c:pt idx="3">
                  <c:v>Сломал карточку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38</c:v>
                </c:pt>
                <c:pt idx="1">
                  <c:v>26</c:v>
                </c:pt>
                <c:pt idx="2">
                  <c:v>32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D3-4BC0-ADBA-2F73C405FE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708a6ee8a1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708a6ee8a1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a87eb8680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a87eb8680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a87eb868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a87eb868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962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8a87eb8680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8a87eb8680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08a6ee8a1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08a6ee8a1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2862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49" y="928938"/>
            <a:ext cx="4291500" cy="29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39125" y="3848863"/>
            <a:ext cx="42915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2062500"/>
            <a:ext cx="85206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255700"/>
            <a:ext cx="8520600" cy="51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634135" y="1434600"/>
            <a:ext cx="3532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115100" y="1152475"/>
            <a:ext cx="6913800" cy="3456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400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2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2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55841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50793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1858635" y="2904500"/>
            <a:ext cx="1701300" cy="44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400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353800" y="3229525"/>
            <a:ext cx="2711100" cy="7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1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1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2487163" y="1434600"/>
            <a:ext cx="33678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400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2800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30228" y="1434600"/>
            <a:ext cx="1967100" cy="22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2422250" y="1418700"/>
            <a:ext cx="4299600" cy="23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522825" y="971850"/>
            <a:ext cx="3787800" cy="31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4799950" y="1954200"/>
            <a:ext cx="19401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4849170" y="1001125"/>
            <a:ext cx="2026800" cy="18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339"/>
            <a:ext cx="9143998" cy="5140822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720100" y="1706850"/>
            <a:ext cx="2759700" cy="17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articles/301096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2.xml"/><Relationship Id="rId5" Type="http://schemas.openxmlformats.org/officeDocument/2006/relationships/hyperlink" Target="https://thecode.media/face-train-2/" TargetMode="External"/><Relationship Id="rId4" Type="http://schemas.openxmlformats.org/officeDocument/2006/relationships/hyperlink" Target="https://pythonist.ru/raspoznavanie-licz-pri-pomoshhi-python-i-opencv/?ysclid=m3ssz9b6e835668797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4224802" y="3692824"/>
            <a:ext cx="4291500" cy="601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Выполнил ученик 10 «Б» класса Мыльников Евгений.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Руководитель: </a:t>
            </a:r>
            <a:r>
              <a:rPr lang="ru-RU" dirty="0" err="1"/>
              <a:t>Бугрышева</a:t>
            </a:r>
            <a:r>
              <a:rPr lang="ru-RU" dirty="0"/>
              <a:t> Татьяна Николаевна.</a:t>
            </a:r>
          </a:p>
        </p:txBody>
      </p:sp>
      <p:pic>
        <p:nvPicPr>
          <p:cNvPr id="59" name="Google Shape;59;p15"/>
          <p:cNvPicPr preferRelativeResize="0"/>
          <p:nvPr/>
        </p:nvPicPr>
        <p:blipFill rotWithShape="1">
          <a:blip r:embed="rId4">
            <a:alphaModFix/>
          </a:blip>
          <a:srcRect l="25302" r="25297"/>
          <a:stretch/>
        </p:blipFill>
        <p:spPr>
          <a:xfrm>
            <a:off x="767950" y="978400"/>
            <a:ext cx="3049450" cy="347232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7;p15">
            <a:extLst>
              <a:ext uri="{FF2B5EF4-FFF2-40B4-BE49-F238E27FC236}">
                <a16:creationId xmlns:a16="http://schemas.microsoft.com/office/drawing/2014/main" id="{6DB2A0A0-4B3E-4164-B800-A50EAB21ED99}"/>
              </a:ext>
            </a:extLst>
          </p:cNvPr>
          <p:cNvSpPr txBox="1">
            <a:spLocks/>
          </p:cNvSpPr>
          <p:nvPr/>
        </p:nvSpPr>
        <p:spPr>
          <a:xfrm>
            <a:off x="3203702" y="618737"/>
            <a:ext cx="5284650" cy="29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7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Font typeface="Rajdhani"/>
              <a:buNone/>
              <a:defRPr sz="52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pPr algn="ctr"/>
            <a:r>
              <a:rPr lang="ru-RU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ПРОГРАММА ДЛЯ РАСПОЗНАВАНИЯ ЛИЦ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58;p15">
            <a:extLst>
              <a:ext uri="{FF2B5EF4-FFF2-40B4-BE49-F238E27FC236}">
                <a16:creationId xmlns:a16="http://schemas.microsoft.com/office/drawing/2014/main" id="{1F8C8544-4990-4129-892D-9E4CDA1724B0}"/>
              </a:ext>
            </a:extLst>
          </p:cNvPr>
          <p:cNvSpPr txBox="1">
            <a:spLocks/>
          </p:cNvSpPr>
          <p:nvPr/>
        </p:nvSpPr>
        <p:spPr>
          <a:xfrm>
            <a:off x="3583154" y="1214079"/>
            <a:ext cx="4291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14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Fira Sans Condensed Light"/>
              <a:buNone/>
              <a:defRPr sz="2800" b="0" i="0" u="none" strike="noStrike" cap="none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pPr marL="0" indent="0"/>
            <a:r>
              <a:rPr lang="ru-RU" dirty="0"/>
              <a:t>ПРОЕКТ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701581" y="1204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КТУАЛЬНОСТЬ ПРОЕКТА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747804" y="1354256"/>
            <a:ext cx="3979296" cy="2434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ru-RU" dirty="0">
                <a:solidFill>
                  <a:schemeClr val="lt2"/>
                </a:solidFill>
              </a:rPr>
              <a:t>В течение недели я ежедневно наблюдал за входом учеников в школу (в первую и вторую смены).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ru-RU" dirty="0">
                <a:solidFill>
                  <a:schemeClr val="lt2"/>
                </a:solidFill>
              </a:rPr>
              <a:t>По итогам наблюдений я выявил статистику, отражённую в диаграмме на рисунке.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lang="ru-RU" dirty="0">
              <a:solidFill>
                <a:schemeClr val="lt2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r>
              <a:rPr lang="ru-RU" dirty="0">
                <a:solidFill>
                  <a:schemeClr val="lt2"/>
                </a:solidFill>
              </a:rPr>
              <a:t>Таким образом, мы видим, что большинство учеников (62%) испытывают сложности с картами доступа к турникетам. </a:t>
            </a: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3E25660-7278-4A98-9065-06954E9E5F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8524145"/>
              </p:ext>
            </p:extLst>
          </p:nvPr>
        </p:nvGraphicFramePr>
        <p:xfrm>
          <a:off x="5176198" y="956070"/>
          <a:ext cx="3743949" cy="3523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20000" y="11586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ПРОБЛЕМА</a:t>
            </a:r>
          </a:p>
        </p:txBody>
      </p:sp>
      <p:sp>
        <p:nvSpPr>
          <p:cNvPr id="76" name="Google Shape;76;p17"/>
          <p:cNvSpPr txBox="1"/>
          <p:nvPr/>
        </p:nvSpPr>
        <p:spPr>
          <a:xfrm>
            <a:off x="2866633" y="981738"/>
            <a:ext cx="3451571" cy="114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Турникеты с ключ-картой не всегда безопасны и удобны для использования.</a:t>
            </a:r>
          </a:p>
        </p:txBody>
      </p:sp>
      <p:sp>
        <p:nvSpPr>
          <p:cNvPr id="19" name="Google Shape;70;p17">
            <a:extLst>
              <a:ext uri="{FF2B5EF4-FFF2-40B4-BE49-F238E27FC236}">
                <a16:creationId xmlns:a16="http://schemas.microsoft.com/office/drawing/2014/main" id="{11E6F696-54A4-4668-82B7-72C869A64AF4}"/>
              </a:ext>
            </a:extLst>
          </p:cNvPr>
          <p:cNvSpPr txBox="1">
            <a:spLocks/>
          </p:cNvSpPr>
          <p:nvPr/>
        </p:nvSpPr>
        <p:spPr>
          <a:xfrm>
            <a:off x="720000" y="238480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Rajdhani"/>
              <a:buNone/>
              <a:defRPr sz="3000" b="1" i="0" u="none" strike="noStrike" cap="none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ru-RU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ЦЕЛЬ</a:t>
            </a:r>
          </a:p>
        </p:txBody>
      </p:sp>
      <p:sp>
        <p:nvSpPr>
          <p:cNvPr id="20" name="Google Shape;76;p17">
            <a:extLst>
              <a:ext uri="{FF2B5EF4-FFF2-40B4-BE49-F238E27FC236}">
                <a16:creationId xmlns:a16="http://schemas.microsoft.com/office/drawing/2014/main" id="{DADB1257-7B08-4E41-9A08-60635DA79E20}"/>
              </a:ext>
            </a:extLst>
          </p:cNvPr>
          <p:cNvSpPr txBox="1"/>
          <p:nvPr/>
        </p:nvSpPr>
        <p:spPr>
          <a:xfrm>
            <a:off x="2070487" y="3201376"/>
            <a:ext cx="5043861" cy="1148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Разработать программу распознавания лиц для биометрического турникета до защиты проекта.</a:t>
            </a:r>
          </a:p>
        </p:txBody>
      </p:sp>
      <p:cxnSp>
        <p:nvCxnSpPr>
          <p:cNvPr id="22" name="Google Shape;97;p18">
            <a:extLst>
              <a:ext uri="{FF2B5EF4-FFF2-40B4-BE49-F238E27FC236}">
                <a16:creationId xmlns:a16="http://schemas.microsoft.com/office/drawing/2014/main" id="{83E62F02-57F3-4640-8DBD-DECBD4E548C7}"/>
              </a:ext>
            </a:extLst>
          </p:cNvPr>
          <p:cNvCxnSpPr>
            <a:cxnSpLocks/>
          </p:cNvCxnSpPr>
          <p:nvPr/>
        </p:nvCxnSpPr>
        <p:spPr>
          <a:xfrm>
            <a:off x="-64818" y="2363968"/>
            <a:ext cx="9229652" cy="0"/>
          </a:xfrm>
          <a:prstGeom prst="straightConnector1">
            <a:avLst/>
          </a:prstGeom>
          <a:noFill/>
          <a:ln w="19050" cap="flat" cmpd="sng">
            <a:solidFill>
              <a:schemeClr val="lt2"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749867" y="2789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ЭТАПЫ РАБОТЫ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7" name="Google Shape;97;p18"/>
          <p:cNvCxnSpPr>
            <a:cxnSpLocks/>
            <a:endCxn id="93" idx="2"/>
          </p:cNvCxnSpPr>
          <p:nvPr/>
        </p:nvCxnSpPr>
        <p:spPr>
          <a:xfrm flipV="1">
            <a:off x="-96712" y="2635200"/>
            <a:ext cx="469137" cy="3226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18"/>
          <p:cNvSpPr/>
          <p:nvPr/>
        </p:nvSpPr>
        <p:spPr>
          <a:xfrm>
            <a:off x="372425" y="2571750"/>
            <a:ext cx="126900" cy="126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93;p18">
            <a:extLst>
              <a:ext uri="{FF2B5EF4-FFF2-40B4-BE49-F238E27FC236}">
                <a16:creationId xmlns:a16="http://schemas.microsoft.com/office/drawing/2014/main" id="{00B6EA7A-E94D-4843-A245-F4B0A4CE6CEE}"/>
              </a:ext>
            </a:extLst>
          </p:cNvPr>
          <p:cNvSpPr/>
          <p:nvPr/>
        </p:nvSpPr>
        <p:spPr>
          <a:xfrm>
            <a:off x="917138" y="2571750"/>
            <a:ext cx="126900" cy="126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93;p18">
            <a:extLst>
              <a:ext uri="{FF2B5EF4-FFF2-40B4-BE49-F238E27FC236}">
                <a16:creationId xmlns:a16="http://schemas.microsoft.com/office/drawing/2014/main" id="{3F4A2720-634F-49FD-8D2A-E45513805D8E}"/>
              </a:ext>
            </a:extLst>
          </p:cNvPr>
          <p:cNvSpPr/>
          <p:nvPr/>
        </p:nvSpPr>
        <p:spPr>
          <a:xfrm>
            <a:off x="1625315" y="2571750"/>
            <a:ext cx="126900" cy="126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93;p18">
            <a:extLst>
              <a:ext uri="{FF2B5EF4-FFF2-40B4-BE49-F238E27FC236}">
                <a16:creationId xmlns:a16="http://schemas.microsoft.com/office/drawing/2014/main" id="{7D391625-C55F-4D69-9EAC-F06843633427}"/>
              </a:ext>
            </a:extLst>
          </p:cNvPr>
          <p:cNvSpPr/>
          <p:nvPr/>
        </p:nvSpPr>
        <p:spPr>
          <a:xfrm>
            <a:off x="2628615" y="2571750"/>
            <a:ext cx="126900" cy="126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93;p18">
            <a:extLst>
              <a:ext uri="{FF2B5EF4-FFF2-40B4-BE49-F238E27FC236}">
                <a16:creationId xmlns:a16="http://schemas.microsoft.com/office/drawing/2014/main" id="{D01685C2-69E7-48F8-8EAF-802A8562F6C6}"/>
              </a:ext>
            </a:extLst>
          </p:cNvPr>
          <p:cNvSpPr/>
          <p:nvPr/>
        </p:nvSpPr>
        <p:spPr>
          <a:xfrm>
            <a:off x="4508550" y="2564697"/>
            <a:ext cx="126900" cy="126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93;p18">
            <a:extLst>
              <a:ext uri="{FF2B5EF4-FFF2-40B4-BE49-F238E27FC236}">
                <a16:creationId xmlns:a16="http://schemas.microsoft.com/office/drawing/2014/main" id="{A7CE08C2-8A01-463F-8042-A1BA6718D02D}"/>
              </a:ext>
            </a:extLst>
          </p:cNvPr>
          <p:cNvSpPr/>
          <p:nvPr/>
        </p:nvSpPr>
        <p:spPr>
          <a:xfrm>
            <a:off x="3836833" y="2571750"/>
            <a:ext cx="126900" cy="126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93;p18">
            <a:extLst>
              <a:ext uri="{FF2B5EF4-FFF2-40B4-BE49-F238E27FC236}">
                <a16:creationId xmlns:a16="http://schemas.microsoft.com/office/drawing/2014/main" id="{9F27A20E-9A24-42CA-90D2-DB48CE465205}"/>
              </a:ext>
            </a:extLst>
          </p:cNvPr>
          <p:cNvSpPr/>
          <p:nvPr/>
        </p:nvSpPr>
        <p:spPr>
          <a:xfrm>
            <a:off x="5226180" y="2571750"/>
            <a:ext cx="126900" cy="126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93;p18">
            <a:extLst>
              <a:ext uri="{FF2B5EF4-FFF2-40B4-BE49-F238E27FC236}">
                <a16:creationId xmlns:a16="http://schemas.microsoft.com/office/drawing/2014/main" id="{74C44AAC-2C35-4689-A6F1-AA265A64AA86}"/>
              </a:ext>
            </a:extLst>
          </p:cNvPr>
          <p:cNvSpPr/>
          <p:nvPr/>
        </p:nvSpPr>
        <p:spPr>
          <a:xfrm>
            <a:off x="6558426" y="2571750"/>
            <a:ext cx="126900" cy="126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93;p18">
            <a:extLst>
              <a:ext uri="{FF2B5EF4-FFF2-40B4-BE49-F238E27FC236}">
                <a16:creationId xmlns:a16="http://schemas.microsoft.com/office/drawing/2014/main" id="{D0199844-15B6-434C-AFA8-2CC6DD2C2EF1}"/>
              </a:ext>
            </a:extLst>
          </p:cNvPr>
          <p:cNvSpPr/>
          <p:nvPr/>
        </p:nvSpPr>
        <p:spPr>
          <a:xfrm>
            <a:off x="7786501" y="2564697"/>
            <a:ext cx="126900" cy="126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93;p18">
            <a:extLst>
              <a:ext uri="{FF2B5EF4-FFF2-40B4-BE49-F238E27FC236}">
                <a16:creationId xmlns:a16="http://schemas.microsoft.com/office/drawing/2014/main" id="{F5E9145D-8CF8-4F20-8BE9-093A32DA6DB2}"/>
              </a:ext>
            </a:extLst>
          </p:cNvPr>
          <p:cNvSpPr/>
          <p:nvPr/>
        </p:nvSpPr>
        <p:spPr>
          <a:xfrm>
            <a:off x="8589397" y="2571750"/>
            <a:ext cx="126900" cy="1269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97;p18">
            <a:extLst>
              <a:ext uri="{FF2B5EF4-FFF2-40B4-BE49-F238E27FC236}">
                <a16:creationId xmlns:a16="http://schemas.microsoft.com/office/drawing/2014/main" id="{EB7DFC73-74DA-4AA4-8A39-756BCCC89DA0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499325" y="2635200"/>
            <a:ext cx="417813" cy="352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97;p18">
            <a:extLst>
              <a:ext uri="{FF2B5EF4-FFF2-40B4-BE49-F238E27FC236}">
                <a16:creationId xmlns:a16="http://schemas.microsoft.com/office/drawing/2014/main" id="{AB48181B-BFC0-4EC4-98DA-272DC5099F3F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1033547" y="2635200"/>
            <a:ext cx="591768" cy="352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" name="Google Shape;97;p18">
            <a:extLst>
              <a:ext uri="{FF2B5EF4-FFF2-40B4-BE49-F238E27FC236}">
                <a16:creationId xmlns:a16="http://schemas.microsoft.com/office/drawing/2014/main" id="{7CCD6F46-E030-4279-94AF-694667D15F9B}"/>
              </a:ext>
            </a:extLst>
          </p:cNvPr>
          <p:cNvCxnSpPr>
            <a:cxnSpLocks/>
            <a:endCxn id="51" idx="2"/>
          </p:cNvCxnSpPr>
          <p:nvPr/>
        </p:nvCxnSpPr>
        <p:spPr>
          <a:xfrm flipV="1">
            <a:off x="1751177" y="2635200"/>
            <a:ext cx="877438" cy="6646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" name="Google Shape;97;p18">
            <a:extLst>
              <a:ext uri="{FF2B5EF4-FFF2-40B4-BE49-F238E27FC236}">
                <a16:creationId xmlns:a16="http://schemas.microsoft.com/office/drawing/2014/main" id="{5C089323-E895-4419-8322-5AB7D8743159}"/>
              </a:ext>
            </a:extLst>
          </p:cNvPr>
          <p:cNvCxnSpPr>
            <a:cxnSpLocks/>
            <a:stCxn id="51" idx="6"/>
            <a:endCxn id="53" idx="2"/>
          </p:cNvCxnSpPr>
          <p:nvPr/>
        </p:nvCxnSpPr>
        <p:spPr>
          <a:xfrm>
            <a:off x="2755515" y="2635200"/>
            <a:ext cx="1081318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97;p18">
            <a:extLst>
              <a:ext uri="{FF2B5EF4-FFF2-40B4-BE49-F238E27FC236}">
                <a16:creationId xmlns:a16="http://schemas.microsoft.com/office/drawing/2014/main" id="{5D91469C-D0AE-4AD5-8987-2F529F9BF53D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3960861" y="2628147"/>
            <a:ext cx="547689" cy="7054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97;p18">
            <a:extLst>
              <a:ext uri="{FF2B5EF4-FFF2-40B4-BE49-F238E27FC236}">
                <a16:creationId xmlns:a16="http://schemas.microsoft.com/office/drawing/2014/main" id="{ABE605D3-E0D5-4660-AE51-890E83EA69F4}"/>
              </a:ext>
            </a:extLst>
          </p:cNvPr>
          <p:cNvCxnSpPr>
            <a:cxnSpLocks/>
            <a:stCxn id="52" idx="6"/>
            <a:endCxn id="54" idx="2"/>
          </p:cNvCxnSpPr>
          <p:nvPr/>
        </p:nvCxnSpPr>
        <p:spPr>
          <a:xfrm>
            <a:off x="4635450" y="2628147"/>
            <a:ext cx="590730" cy="705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" name="Google Shape;97;p18">
            <a:extLst>
              <a:ext uri="{FF2B5EF4-FFF2-40B4-BE49-F238E27FC236}">
                <a16:creationId xmlns:a16="http://schemas.microsoft.com/office/drawing/2014/main" id="{9A76B893-E525-4834-902A-837DBB80115B}"/>
              </a:ext>
            </a:extLst>
          </p:cNvPr>
          <p:cNvCxnSpPr>
            <a:cxnSpLocks/>
            <a:endCxn id="55" idx="2"/>
          </p:cNvCxnSpPr>
          <p:nvPr/>
        </p:nvCxnSpPr>
        <p:spPr>
          <a:xfrm>
            <a:off x="5353080" y="2624620"/>
            <a:ext cx="1205346" cy="1058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97;p18">
            <a:extLst>
              <a:ext uri="{FF2B5EF4-FFF2-40B4-BE49-F238E27FC236}">
                <a16:creationId xmlns:a16="http://schemas.microsoft.com/office/drawing/2014/main" id="{5CC73904-90DF-4A73-B3A9-4A359A3DF762}"/>
              </a:ext>
            </a:extLst>
          </p:cNvPr>
          <p:cNvCxnSpPr>
            <a:cxnSpLocks/>
          </p:cNvCxnSpPr>
          <p:nvPr/>
        </p:nvCxnSpPr>
        <p:spPr>
          <a:xfrm flipV="1">
            <a:off x="6683834" y="2631372"/>
            <a:ext cx="1101175" cy="705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97;p18">
            <a:extLst>
              <a:ext uri="{FF2B5EF4-FFF2-40B4-BE49-F238E27FC236}">
                <a16:creationId xmlns:a16="http://schemas.microsoft.com/office/drawing/2014/main" id="{206106B8-8C61-452C-BAB4-E91779336A3D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7913401" y="2631372"/>
            <a:ext cx="675996" cy="382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97;p18">
            <a:extLst>
              <a:ext uri="{FF2B5EF4-FFF2-40B4-BE49-F238E27FC236}">
                <a16:creationId xmlns:a16="http://schemas.microsoft.com/office/drawing/2014/main" id="{C63F91EA-06D7-45FA-BA55-A7A233CE53C2}"/>
              </a:ext>
            </a:extLst>
          </p:cNvPr>
          <p:cNvCxnSpPr>
            <a:cxnSpLocks/>
          </p:cNvCxnSpPr>
          <p:nvPr/>
        </p:nvCxnSpPr>
        <p:spPr>
          <a:xfrm>
            <a:off x="8716297" y="2636512"/>
            <a:ext cx="675996" cy="3828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76;p17">
            <a:extLst>
              <a:ext uri="{FF2B5EF4-FFF2-40B4-BE49-F238E27FC236}">
                <a16:creationId xmlns:a16="http://schemas.microsoft.com/office/drawing/2014/main" id="{3D606013-9F37-4BFD-8200-8C2E68E88C08}"/>
              </a:ext>
            </a:extLst>
          </p:cNvPr>
          <p:cNvSpPr txBox="1"/>
          <p:nvPr/>
        </p:nvSpPr>
        <p:spPr>
          <a:xfrm rot="19738317">
            <a:off x="-26538" y="1924323"/>
            <a:ext cx="1291642" cy="57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 03.11.2024</a:t>
            </a:r>
          </a:p>
        </p:txBody>
      </p:sp>
      <p:sp>
        <p:nvSpPr>
          <p:cNvPr id="138" name="Google Shape;76;p17">
            <a:extLst>
              <a:ext uri="{FF2B5EF4-FFF2-40B4-BE49-F238E27FC236}">
                <a16:creationId xmlns:a16="http://schemas.microsoft.com/office/drawing/2014/main" id="{1BEFFD7F-C722-49B6-B3AB-C66FC12D5DCE}"/>
              </a:ext>
            </a:extLst>
          </p:cNvPr>
          <p:cNvSpPr txBox="1"/>
          <p:nvPr/>
        </p:nvSpPr>
        <p:spPr>
          <a:xfrm rot="19738317">
            <a:off x="570299" y="1956731"/>
            <a:ext cx="1291642" cy="57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 15.11.2024</a:t>
            </a:r>
          </a:p>
        </p:txBody>
      </p:sp>
      <p:sp>
        <p:nvSpPr>
          <p:cNvPr id="139" name="Google Shape;76;p17">
            <a:extLst>
              <a:ext uri="{FF2B5EF4-FFF2-40B4-BE49-F238E27FC236}">
                <a16:creationId xmlns:a16="http://schemas.microsoft.com/office/drawing/2014/main" id="{6776F669-4993-4972-896B-8B41D460BEE4}"/>
              </a:ext>
            </a:extLst>
          </p:cNvPr>
          <p:cNvSpPr txBox="1"/>
          <p:nvPr/>
        </p:nvSpPr>
        <p:spPr>
          <a:xfrm rot="19738317">
            <a:off x="1253525" y="1956730"/>
            <a:ext cx="1291642" cy="57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 30.11.2024</a:t>
            </a:r>
          </a:p>
        </p:txBody>
      </p:sp>
      <p:sp>
        <p:nvSpPr>
          <p:cNvPr id="140" name="Google Shape;76;p17">
            <a:extLst>
              <a:ext uri="{FF2B5EF4-FFF2-40B4-BE49-F238E27FC236}">
                <a16:creationId xmlns:a16="http://schemas.microsoft.com/office/drawing/2014/main" id="{4B66BEB3-E330-45F1-84FC-8CD2A855A444}"/>
              </a:ext>
            </a:extLst>
          </p:cNvPr>
          <p:cNvSpPr txBox="1"/>
          <p:nvPr/>
        </p:nvSpPr>
        <p:spPr>
          <a:xfrm rot="19738317">
            <a:off x="2162455" y="1956731"/>
            <a:ext cx="1291642" cy="57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 20.12.2024</a:t>
            </a:r>
          </a:p>
        </p:txBody>
      </p:sp>
      <p:sp>
        <p:nvSpPr>
          <p:cNvPr id="141" name="Google Shape;76;p17">
            <a:extLst>
              <a:ext uri="{FF2B5EF4-FFF2-40B4-BE49-F238E27FC236}">
                <a16:creationId xmlns:a16="http://schemas.microsoft.com/office/drawing/2014/main" id="{AEDA3334-CC64-4A16-864F-8560217B7355}"/>
              </a:ext>
            </a:extLst>
          </p:cNvPr>
          <p:cNvSpPr txBox="1"/>
          <p:nvPr/>
        </p:nvSpPr>
        <p:spPr>
          <a:xfrm rot="19738317">
            <a:off x="3365608" y="1924322"/>
            <a:ext cx="1291642" cy="57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 01.02.2025</a:t>
            </a:r>
          </a:p>
        </p:txBody>
      </p:sp>
      <p:sp>
        <p:nvSpPr>
          <p:cNvPr id="142" name="Google Shape;76;p17">
            <a:extLst>
              <a:ext uri="{FF2B5EF4-FFF2-40B4-BE49-F238E27FC236}">
                <a16:creationId xmlns:a16="http://schemas.microsoft.com/office/drawing/2014/main" id="{6C68D66A-1773-4037-B0FC-EDEFF62D3A7D}"/>
              </a:ext>
            </a:extLst>
          </p:cNvPr>
          <p:cNvSpPr txBox="1"/>
          <p:nvPr/>
        </p:nvSpPr>
        <p:spPr>
          <a:xfrm rot="19738317">
            <a:off x="4074689" y="1956732"/>
            <a:ext cx="1291642" cy="57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 05.02.2025</a:t>
            </a:r>
          </a:p>
        </p:txBody>
      </p:sp>
      <p:sp>
        <p:nvSpPr>
          <p:cNvPr id="143" name="Google Shape;76;p17">
            <a:extLst>
              <a:ext uri="{FF2B5EF4-FFF2-40B4-BE49-F238E27FC236}">
                <a16:creationId xmlns:a16="http://schemas.microsoft.com/office/drawing/2014/main" id="{871DA9DE-A03F-4696-83F3-8FE9409C983E}"/>
              </a:ext>
            </a:extLst>
          </p:cNvPr>
          <p:cNvSpPr txBox="1"/>
          <p:nvPr/>
        </p:nvSpPr>
        <p:spPr>
          <a:xfrm rot="19738317">
            <a:off x="4815846" y="1954160"/>
            <a:ext cx="1291642" cy="57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 10.02.2025</a:t>
            </a:r>
          </a:p>
        </p:txBody>
      </p:sp>
      <p:sp>
        <p:nvSpPr>
          <p:cNvPr id="144" name="Google Shape;76;p17">
            <a:extLst>
              <a:ext uri="{FF2B5EF4-FFF2-40B4-BE49-F238E27FC236}">
                <a16:creationId xmlns:a16="http://schemas.microsoft.com/office/drawing/2014/main" id="{215A4446-EBF4-48F4-910F-52F4C1AEAB6B}"/>
              </a:ext>
            </a:extLst>
          </p:cNvPr>
          <p:cNvSpPr txBox="1"/>
          <p:nvPr/>
        </p:nvSpPr>
        <p:spPr>
          <a:xfrm rot="19738317">
            <a:off x="6074184" y="1951587"/>
            <a:ext cx="1291642" cy="57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 30.03.2025</a:t>
            </a:r>
          </a:p>
        </p:txBody>
      </p:sp>
      <p:sp>
        <p:nvSpPr>
          <p:cNvPr id="145" name="Google Shape;76;p17">
            <a:extLst>
              <a:ext uri="{FF2B5EF4-FFF2-40B4-BE49-F238E27FC236}">
                <a16:creationId xmlns:a16="http://schemas.microsoft.com/office/drawing/2014/main" id="{4BD96F81-7379-4479-8C19-116236A8493D}"/>
              </a:ext>
            </a:extLst>
          </p:cNvPr>
          <p:cNvSpPr txBox="1"/>
          <p:nvPr/>
        </p:nvSpPr>
        <p:spPr>
          <a:xfrm rot="19738317">
            <a:off x="7265869" y="1956729"/>
            <a:ext cx="1291642" cy="57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 15.03.2025</a:t>
            </a:r>
          </a:p>
        </p:txBody>
      </p:sp>
      <p:sp>
        <p:nvSpPr>
          <p:cNvPr id="146" name="Google Shape;76;p17">
            <a:extLst>
              <a:ext uri="{FF2B5EF4-FFF2-40B4-BE49-F238E27FC236}">
                <a16:creationId xmlns:a16="http://schemas.microsoft.com/office/drawing/2014/main" id="{CDDE3147-DAD7-4E96-BA34-AA9BB0C0B380}"/>
              </a:ext>
            </a:extLst>
          </p:cNvPr>
          <p:cNvSpPr txBox="1"/>
          <p:nvPr/>
        </p:nvSpPr>
        <p:spPr>
          <a:xfrm rot="19738317">
            <a:off x="8007026" y="1998452"/>
            <a:ext cx="1291642" cy="574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 18.03.2025</a:t>
            </a:r>
          </a:p>
        </p:txBody>
      </p:sp>
      <p:sp>
        <p:nvSpPr>
          <p:cNvPr id="147" name="Google Shape;76;p17">
            <a:extLst>
              <a:ext uri="{FF2B5EF4-FFF2-40B4-BE49-F238E27FC236}">
                <a16:creationId xmlns:a16="http://schemas.microsoft.com/office/drawing/2014/main" id="{0A95C5B9-D679-4760-8149-074F961F634C}"/>
              </a:ext>
            </a:extLst>
          </p:cNvPr>
          <p:cNvSpPr txBox="1"/>
          <p:nvPr/>
        </p:nvSpPr>
        <p:spPr>
          <a:xfrm rot="16200000">
            <a:off x="-465387" y="3292030"/>
            <a:ext cx="1678565" cy="32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Изучение работы распознавания лиц</a:t>
            </a:r>
          </a:p>
        </p:txBody>
      </p:sp>
      <p:sp>
        <p:nvSpPr>
          <p:cNvPr id="149" name="Google Shape;76;p17">
            <a:extLst>
              <a:ext uri="{FF2B5EF4-FFF2-40B4-BE49-F238E27FC236}">
                <a16:creationId xmlns:a16="http://schemas.microsoft.com/office/drawing/2014/main" id="{0498974D-4E26-4DB9-9F32-ADB1869F9C86}"/>
              </a:ext>
            </a:extLst>
          </p:cNvPr>
          <p:cNvSpPr txBox="1"/>
          <p:nvPr/>
        </p:nvSpPr>
        <p:spPr>
          <a:xfrm rot="16200000">
            <a:off x="118416" y="3314413"/>
            <a:ext cx="1678565" cy="32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Изучение фреймворков</a:t>
            </a:r>
          </a:p>
        </p:txBody>
      </p:sp>
      <p:sp>
        <p:nvSpPr>
          <p:cNvPr id="150" name="Google Shape;76;p17">
            <a:extLst>
              <a:ext uri="{FF2B5EF4-FFF2-40B4-BE49-F238E27FC236}">
                <a16:creationId xmlns:a16="http://schemas.microsoft.com/office/drawing/2014/main" id="{F6A486E9-8A01-4EA1-8643-8F722DEF802D}"/>
              </a:ext>
            </a:extLst>
          </p:cNvPr>
          <p:cNvSpPr txBox="1"/>
          <p:nvPr/>
        </p:nvSpPr>
        <p:spPr>
          <a:xfrm rot="16200000">
            <a:off x="860716" y="3305897"/>
            <a:ext cx="1622608" cy="32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Изучение документации к фреймворку</a:t>
            </a:r>
          </a:p>
        </p:txBody>
      </p:sp>
      <p:sp>
        <p:nvSpPr>
          <p:cNvPr id="151" name="Google Shape;76;p17">
            <a:extLst>
              <a:ext uri="{FF2B5EF4-FFF2-40B4-BE49-F238E27FC236}">
                <a16:creationId xmlns:a16="http://schemas.microsoft.com/office/drawing/2014/main" id="{F4BCB62F-5520-4250-A2B2-AFEFC9F93A7C}"/>
              </a:ext>
            </a:extLst>
          </p:cNvPr>
          <p:cNvSpPr txBox="1"/>
          <p:nvPr/>
        </p:nvSpPr>
        <p:spPr>
          <a:xfrm rot="16200000">
            <a:off x="1800615" y="3292028"/>
            <a:ext cx="1678565" cy="32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метода </a:t>
            </a:r>
            <a:r>
              <a:rPr lang="ru-RU" sz="1050" dirty="0" err="1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распозавания</a:t>
            </a:r>
            <a:r>
              <a:rPr lang="ru-RU" sz="10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лиц</a:t>
            </a:r>
          </a:p>
        </p:txBody>
      </p:sp>
      <p:sp>
        <p:nvSpPr>
          <p:cNvPr id="152" name="Google Shape;76;p17">
            <a:extLst>
              <a:ext uri="{FF2B5EF4-FFF2-40B4-BE49-F238E27FC236}">
                <a16:creationId xmlns:a16="http://schemas.microsoft.com/office/drawing/2014/main" id="{EF2D0E3C-4605-4496-8A86-36308F99FCE3}"/>
              </a:ext>
            </a:extLst>
          </p:cNvPr>
          <p:cNvSpPr txBox="1"/>
          <p:nvPr/>
        </p:nvSpPr>
        <p:spPr>
          <a:xfrm rot="16200000">
            <a:off x="2950315" y="3292027"/>
            <a:ext cx="1678565" cy="32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Обучение нейросет</a:t>
            </a:r>
            <a:r>
              <a:rPr lang="ru-RU" sz="105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ru-RU" sz="1050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запомиаинию</a:t>
            </a:r>
            <a:r>
              <a:rPr lang="ru-RU" sz="105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лиц</a:t>
            </a:r>
            <a:endParaRPr lang="ru-RU" sz="1050" dirty="0">
              <a:solidFill>
                <a:srgbClr val="FF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3" name="Google Shape;76;p17">
            <a:extLst>
              <a:ext uri="{FF2B5EF4-FFF2-40B4-BE49-F238E27FC236}">
                <a16:creationId xmlns:a16="http://schemas.microsoft.com/office/drawing/2014/main" id="{1F106FA6-F32E-43B7-AAEA-C9BE3D8C699D}"/>
              </a:ext>
            </a:extLst>
          </p:cNvPr>
          <p:cNvSpPr txBox="1"/>
          <p:nvPr/>
        </p:nvSpPr>
        <p:spPr>
          <a:xfrm rot="16200000">
            <a:off x="3599495" y="3382273"/>
            <a:ext cx="1812111" cy="32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базы данных для хранения изображений</a:t>
            </a:r>
          </a:p>
        </p:txBody>
      </p:sp>
      <p:sp>
        <p:nvSpPr>
          <p:cNvPr id="154" name="Google Shape;76;p17">
            <a:extLst>
              <a:ext uri="{FF2B5EF4-FFF2-40B4-BE49-F238E27FC236}">
                <a16:creationId xmlns:a16="http://schemas.microsoft.com/office/drawing/2014/main" id="{13F6E6F8-6171-4F1B-970D-CB1304240177}"/>
              </a:ext>
            </a:extLst>
          </p:cNvPr>
          <p:cNvSpPr txBox="1"/>
          <p:nvPr/>
        </p:nvSpPr>
        <p:spPr>
          <a:xfrm rot="16200000">
            <a:off x="4371948" y="3315500"/>
            <a:ext cx="1678565" cy="32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Создание базы данных для хранения истории</a:t>
            </a:r>
          </a:p>
        </p:txBody>
      </p:sp>
      <p:sp>
        <p:nvSpPr>
          <p:cNvPr id="155" name="Google Shape;76;p17">
            <a:extLst>
              <a:ext uri="{FF2B5EF4-FFF2-40B4-BE49-F238E27FC236}">
                <a16:creationId xmlns:a16="http://schemas.microsoft.com/office/drawing/2014/main" id="{E9E26166-703F-48B4-B536-ECFFDE449528}"/>
              </a:ext>
            </a:extLst>
          </p:cNvPr>
          <p:cNvSpPr txBox="1"/>
          <p:nvPr/>
        </p:nvSpPr>
        <p:spPr>
          <a:xfrm rot="16200000">
            <a:off x="5711778" y="3292026"/>
            <a:ext cx="1678565" cy="32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Добавление способов загрузки изображений</a:t>
            </a:r>
          </a:p>
        </p:txBody>
      </p:sp>
      <p:sp>
        <p:nvSpPr>
          <p:cNvPr id="156" name="Google Shape;76;p17">
            <a:extLst>
              <a:ext uri="{FF2B5EF4-FFF2-40B4-BE49-F238E27FC236}">
                <a16:creationId xmlns:a16="http://schemas.microsoft.com/office/drawing/2014/main" id="{3FB5F05D-4BDE-40A8-ABA3-850C84FA5B53}"/>
              </a:ext>
            </a:extLst>
          </p:cNvPr>
          <p:cNvSpPr txBox="1"/>
          <p:nvPr/>
        </p:nvSpPr>
        <p:spPr>
          <a:xfrm rot="16200000">
            <a:off x="7031353" y="3198752"/>
            <a:ext cx="1678565" cy="32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Оптимизация кода</a:t>
            </a:r>
          </a:p>
        </p:txBody>
      </p:sp>
      <p:sp>
        <p:nvSpPr>
          <p:cNvPr id="157" name="Google Shape;76;p17">
            <a:extLst>
              <a:ext uri="{FF2B5EF4-FFF2-40B4-BE49-F238E27FC236}">
                <a16:creationId xmlns:a16="http://schemas.microsoft.com/office/drawing/2014/main" id="{8C94A3D7-0E51-4197-9307-2225E464FC55}"/>
              </a:ext>
            </a:extLst>
          </p:cNvPr>
          <p:cNvSpPr txBox="1"/>
          <p:nvPr/>
        </p:nvSpPr>
        <p:spPr>
          <a:xfrm rot="16200000">
            <a:off x="7811854" y="3240685"/>
            <a:ext cx="1678565" cy="32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Сборка и компиляция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701581" y="1204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ИСТОЧНИКИ ИНФОРМАЦИИ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1196364" y="1060258"/>
            <a:ext cx="6714434" cy="2872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lt2"/>
              </a:buClr>
              <a:buFont typeface="Fira Sans Condensed"/>
              <a:buChar char="●"/>
            </a:pPr>
            <a:r>
              <a:rPr lang="ru-RU" dirty="0">
                <a:solidFill>
                  <a:schemeClr val="lt2"/>
                </a:solidFill>
              </a:rPr>
              <a:t>Статья об алгоритмах распознавания лиц (</a:t>
            </a:r>
            <a:r>
              <a:rPr lang="en-US" dirty="0">
                <a:hlinkClick r:id="rId3"/>
              </a:rPr>
              <a:t>https://habr.com/ru/articles/301096/</a:t>
            </a:r>
            <a:r>
              <a:rPr lang="ru-RU" dirty="0">
                <a:solidFill>
                  <a:schemeClr val="lt2"/>
                </a:solidFill>
              </a:rPr>
              <a:t>)</a:t>
            </a:r>
          </a:p>
          <a:p>
            <a:pPr>
              <a:buClr>
                <a:schemeClr val="lt2"/>
              </a:buClr>
              <a:buFont typeface="Fira Sans Condensed"/>
              <a:buChar char="●"/>
            </a:pPr>
            <a:endParaRPr lang="en-US" dirty="0">
              <a:solidFill>
                <a:schemeClr val="lt2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  <a:p>
            <a:pPr>
              <a:buClr>
                <a:schemeClr val="lt2"/>
              </a:buClr>
              <a:buFont typeface="Fira Sans Condensed"/>
              <a:buChar char="●"/>
            </a:pPr>
            <a:r>
              <a:rPr lang="ru-RU" dirty="0">
                <a:solidFill>
                  <a:schemeClr val="lt2"/>
                </a:solidFill>
              </a:rPr>
              <a:t>Статья о признаках отличительных черт лиц (</a:t>
            </a:r>
            <a:r>
              <a:rPr lang="en-US" dirty="0">
                <a:hlinkClick r:id="rId4"/>
              </a:rPr>
              <a:t>https://pythonist.ru/raspoznavanie-licz-pri-pomoshhi-python-i-opencv/?ysclid=m3ssz9b6e8356687970</a:t>
            </a:r>
            <a:r>
              <a:rPr lang="ru-RU" dirty="0">
                <a:solidFill>
                  <a:schemeClr val="lt2"/>
                </a:solidFill>
              </a:rPr>
              <a:t>)</a:t>
            </a:r>
          </a:p>
          <a:p>
            <a:pPr>
              <a:buClr>
                <a:schemeClr val="lt2"/>
              </a:buClr>
              <a:buFont typeface="Fira Sans Condensed"/>
              <a:buChar char="●"/>
            </a:pPr>
            <a:endParaRPr lang="ru-RU" dirty="0">
              <a:solidFill>
                <a:schemeClr val="lt2"/>
              </a:solidFill>
            </a:endParaRPr>
          </a:p>
          <a:p>
            <a:pPr>
              <a:buClr>
                <a:schemeClr val="lt2"/>
              </a:buClr>
              <a:buFont typeface="Fira Sans Condensed"/>
              <a:buChar char="●"/>
            </a:pPr>
            <a:r>
              <a:rPr lang="ru-RU" dirty="0">
                <a:solidFill>
                  <a:schemeClr val="lt2"/>
                </a:solidFill>
              </a:rPr>
              <a:t>Статья о фреймворке распознавания лиц (</a:t>
            </a:r>
            <a:r>
              <a:rPr lang="en-US" dirty="0">
                <a:hlinkClick r:id="rId5"/>
              </a:rPr>
              <a:t>https://thecode.media/face-train-2/</a:t>
            </a:r>
            <a:r>
              <a:rPr lang="ru-RU" dirty="0">
                <a:solidFill>
                  <a:schemeClr val="lt2"/>
                </a:solidFill>
              </a:rPr>
              <a:t>)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lang="ru-RU" dirty="0">
              <a:solidFill>
                <a:schemeClr val="lt2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lang="ru-RU" dirty="0">
              <a:solidFill>
                <a:schemeClr val="lt2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lang="ru-RU" dirty="0">
              <a:solidFill>
                <a:schemeClr val="lt2"/>
              </a:solidFill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3E25660-7278-4A98-9065-06954E9E5FD9}"/>
              </a:ext>
            </a:extLst>
          </p:cNvPr>
          <p:cNvGraphicFramePr/>
          <p:nvPr/>
        </p:nvGraphicFramePr>
        <p:xfrm>
          <a:off x="5176198" y="956070"/>
          <a:ext cx="3743949" cy="3523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73624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719975" y="10791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Результаты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F0DF5D9-752D-48CE-ADF9-C87E6408B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663" y="2978816"/>
            <a:ext cx="2712624" cy="196174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A71192-3E0C-43E9-AF93-7E0E38AE3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832" y="936973"/>
            <a:ext cx="2648154" cy="19151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9C0DBD7-1FE4-464C-876B-219E3957E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486" y="805210"/>
            <a:ext cx="1844704" cy="17665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740AE93-A374-4434-B077-A16C42CCF7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6117" t="162" r="16117" b="-162"/>
          <a:stretch/>
        </p:blipFill>
        <p:spPr>
          <a:xfrm>
            <a:off x="6562845" y="1054173"/>
            <a:ext cx="2014315" cy="1689023"/>
          </a:xfrm>
          <a:prstGeom prst="rect">
            <a:avLst/>
          </a:prstGeom>
        </p:spPr>
      </p:pic>
      <p:sp>
        <p:nvSpPr>
          <p:cNvPr id="20" name="Google Shape;76;p17">
            <a:extLst>
              <a:ext uri="{FF2B5EF4-FFF2-40B4-BE49-F238E27FC236}">
                <a16:creationId xmlns:a16="http://schemas.microsoft.com/office/drawing/2014/main" id="{3BB4E48B-DEF1-485A-8026-A553EDE6C2D4}"/>
              </a:ext>
            </a:extLst>
          </p:cNvPr>
          <p:cNvSpPr txBox="1"/>
          <p:nvPr/>
        </p:nvSpPr>
        <p:spPr>
          <a:xfrm>
            <a:off x="597145" y="2852097"/>
            <a:ext cx="2083528" cy="32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Главное меню программы</a:t>
            </a:r>
          </a:p>
        </p:txBody>
      </p:sp>
      <p:sp>
        <p:nvSpPr>
          <p:cNvPr id="21" name="Google Shape;76;p17">
            <a:extLst>
              <a:ext uri="{FF2B5EF4-FFF2-40B4-BE49-F238E27FC236}">
                <a16:creationId xmlns:a16="http://schemas.microsoft.com/office/drawing/2014/main" id="{498B7A8D-11DF-465C-BD2F-62A1267E1279}"/>
              </a:ext>
            </a:extLst>
          </p:cNvPr>
          <p:cNvSpPr txBox="1"/>
          <p:nvPr/>
        </p:nvSpPr>
        <p:spPr>
          <a:xfrm>
            <a:off x="3544927" y="2571750"/>
            <a:ext cx="2685821" cy="32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Процесс анализа изображения нейросетью</a:t>
            </a:r>
          </a:p>
        </p:txBody>
      </p:sp>
      <p:sp>
        <p:nvSpPr>
          <p:cNvPr id="22" name="Google Shape;76;p17">
            <a:extLst>
              <a:ext uri="{FF2B5EF4-FFF2-40B4-BE49-F238E27FC236}">
                <a16:creationId xmlns:a16="http://schemas.microsoft.com/office/drawing/2014/main" id="{BE5FE8AA-7BC4-43E6-961C-19DDFABDF8E1}"/>
              </a:ext>
            </a:extLst>
          </p:cNvPr>
          <p:cNvSpPr txBox="1"/>
          <p:nvPr/>
        </p:nvSpPr>
        <p:spPr>
          <a:xfrm>
            <a:off x="6405803" y="2688803"/>
            <a:ext cx="2685821" cy="32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Работоспособность программы</a:t>
            </a:r>
          </a:p>
        </p:txBody>
      </p:sp>
      <p:sp>
        <p:nvSpPr>
          <p:cNvPr id="23" name="Google Shape;76;p17">
            <a:extLst>
              <a:ext uri="{FF2B5EF4-FFF2-40B4-BE49-F238E27FC236}">
                <a16:creationId xmlns:a16="http://schemas.microsoft.com/office/drawing/2014/main" id="{FFD54E13-C5D2-445B-8B84-46C8B53BF516}"/>
              </a:ext>
            </a:extLst>
          </p:cNvPr>
          <p:cNvSpPr txBox="1"/>
          <p:nvPr/>
        </p:nvSpPr>
        <p:spPr>
          <a:xfrm>
            <a:off x="3242466" y="4379959"/>
            <a:ext cx="2685821" cy="32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sz="105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Сохранённая история данных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701581" y="12049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ВЫВОД</a:t>
            </a:r>
            <a:endParaRPr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1196364" y="1182949"/>
            <a:ext cx="6714434" cy="2872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Clr>
                <a:schemeClr val="lt2"/>
              </a:buClr>
              <a:buNone/>
            </a:pPr>
            <a:r>
              <a:rPr lang="ru-RU" sz="1800" dirty="0">
                <a:solidFill>
                  <a:schemeClr val="lt2"/>
                </a:solidFill>
              </a:rPr>
              <a:t>Таким образом, в ходе работы над проектом мне удалось создать программу для распознавания лиц, которую в дальнейшем можно использовать в школьных турникетах.</a:t>
            </a:r>
          </a:p>
          <a:p>
            <a:pPr marL="139700" indent="0">
              <a:buClr>
                <a:schemeClr val="lt2"/>
              </a:buClr>
              <a:buNone/>
            </a:pPr>
            <a:endParaRPr lang="ru-RU" sz="1800" dirty="0">
              <a:solidFill>
                <a:schemeClr val="lt2"/>
              </a:solidFill>
            </a:endParaRPr>
          </a:p>
          <a:p>
            <a:pPr marL="139700" indent="0">
              <a:buClr>
                <a:schemeClr val="lt2"/>
              </a:buClr>
              <a:buNone/>
            </a:pPr>
            <a:r>
              <a:rPr lang="ru-RU" sz="1800" dirty="0">
                <a:solidFill>
                  <a:schemeClr val="lt2"/>
                </a:solidFill>
              </a:rPr>
              <a:t>В процессе работы над проектом я научился работать с новыми для себя фреймворками в языке программирования </a:t>
            </a:r>
            <a:r>
              <a:rPr lang="en-US" sz="1800" dirty="0">
                <a:solidFill>
                  <a:schemeClr val="lt2"/>
                </a:solidFill>
              </a:rPr>
              <a:t>Python, </a:t>
            </a:r>
            <a:r>
              <a:rPr lang="ru-RU" sz="1800" dirty="0">
                <a:solidFill>
                  <a:schemeClr val="lt2"/>
                </a:solidFill>
              </a:rPr>
              <a:t>а также грамотно распределять своё время, чтобы выполнять в сроки поставленные для проекта задачи.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lang="ru-RU" dirty="0">
              <a:solidFill>
                <a:schemeClr val="lt2"/>
              </a:solidFill>
            </a:endParaRP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</a:pPr>
            <a:endParaRPr lang="ru-RU" dirty="0">
              <a:solidFill>
                <a:schemeClr val="lt2"/>
              </a:solidFill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03E25660-7278-4A98-9065-06954E9E5F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221967"/>
              </p:ext>
            </p:extLst>
          </p:nvPr>
        </p:nvGraphicFramePr>
        <p:xfrm>
          <a:off x="1611196" y="-138895"/>
          <a:ext cx="3743949" cy="3523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0363809"/>
      </p:ext>
    </p:extLst>
  </p:cSld>
  <p:clrMapOvr>
    <a:masterClrMapping/>
  </p:clrMapOvr>
</p:sld>
</file>

<file path=ppt/theme/theme1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288</Words>
  <Application>Microsoft Office PowerPoint</Application>
  <PresentationFormat>Экран (16:9)</PresentationFormat>
  <Paragraphs>51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Rajdhani</vt:lpstr>
      <vt:lpstr>Fira Sans Condensed</vt:lpstr>
      <vt:lpstr>Fira Sans Condensed Light</vt:lpstr>
      <vt:lpstr>Arial</vt:lpstr>
      <vt:lpstr>Roboto Condensed Light</vt:lpstr>
      <vt:lpstr>Anaheim</vt:lpstr>
      <vt:lpstr>Calibri</vt:lpstr>
      <vt:lpstr>AI Tech Agency Infographics by Slidesgo</vt:lpstr>
      <vt:lpstr>Презентация PowerPoint</vt:lpstr>
      <vt:lpstr>АКТУАЛЬНОСТЬ ПРОЕКТА</vt:lpstr>
      <vt:lpstr>ПРОБЛЕМА</vt:lpstr>
      <vt:lpstr>ЭТАПЫ РАБОТЫ</vt:lpstr>
      <vt:lpstr>ИСТОЧНИКИ ИНФОРМАЦИИ</vt:lpstr>
      <vt:lpstr>Результаты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Алексей Мыльников</cp:lastModifiedBy>
  <cp:revision>16</cp:revision>
  <dcterms:modified xsi:type="dcterms:W3CDTF">2025-02-24T19:53:00Z</dcterms:modified>
</cp:coreProperties>
</file>