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Lst>
  <p:notesMasterIdLst>
    <p:notesMasterId r:id="rId25"/>
  </p:notesMasterIdLst>
  <p:handoutMasterIdLst>
    <p:handoutMasterId r:id="rId26"/>
  </p:handoutMasterIdLst>
  <p:sldIdLst>
    <p:sldId id="390" r:id="rId5"/>
    <p:sldId id="364" r:id="rId6"/>
    <p:sldId id="386" r:id="rId7"/>
    <p:sldId id="370" r:id="rId8"/>
    <p:sldId id="385" r:id="rId9"/>
    <p:sldId id="387" r:id="rId10"/>
    <p:sldId id="374" r:id="rId11"/>
    <p:sldId id="375" r:id="rId12"/>
    <p:sldId id="376" r:id="rId13"/>
    <p:sldId id="378" r:id="rId14"/>
    <p:sldId id="388" r:id="rId15"/>
    <p:sldId id="389" r:id="rId16"/>
    <p:sldId id="380" r:id="rId17"/>
    <p:sldId id="381" r:id="rId18"/>
    <p:sldId id="391" r:id="rId19"/>
    <p:sldId id="393" r:id="rId20"/>
    <p:sldId id="394" r:id="rId21"/>
    <p:sldId id="395" r:id="rId22"/>
    <p:sldId id="396" r:id="rId23"/>
    <p:sldId id="397" r:id="rId24"/>
  </p:sldIdLst>
  <p:sldSz cx="9144000" cy="5143500" type="screen16x9"/>
  <p:notesSz cx="7010400" cy="9296400"/>
  <p:custDataLst>
    <p:tags r:id="rId27"/>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os="795">
          <p15:clr>
            <a:srgbClr val="A4A3A4"/>
          </p15:clr>
        </p15:guide>
        <p15:guide id="5" pos="410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guide id="3" orient="horz" pos="2640">
          <p15:clr>
            <a:srgbClr val="A4A3A4"/>
          </p15:clr>
        </p15:guide>
        <p15:guide id="4" pos="4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808080"/>
    <a:srgbClr val="FFAF00"/>
    <a:srgbClr val="3DC6EF"/>
    <a:srgbClr val="6EA204"/>
    <a:srgbClr val="6E2585"/>
    <a:srgbClr val="3D6AE6"/>
    <a:srgbClr val="0085C3"/>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4" autoAdjust="0"/>
    <p:restoredTop sz="96254" autoAdjust="0"/>
  </p:normalViewPr>
  <p:slideViewPr>
    <p:cSldViewPr snapToGrid="0">
      <p:cViewPr varScale="1">
        <p:scale>
          <a:sx n="92" d="100"/>
          <a:sy n="92" d="100"/>
        </p:scale>
        <p:origin x="84" y="642"/>
      </p:cViewPr>
      <p:guideLst>
        <p:guide orient="horz" pos="3072"/>
        <p:guide pos="5577"/>
        <p:guide pos="180"/>
        <p:guide orient="horz" pos="795"/>
        <p:guide pos="4106"/>
      </p:guideLst>
    </p:cSldViewPr>
  </p:slideViewPr>
  <p:outlineViewPr>
    <p:cViewPr>
      <p:scale>
        <a:sx n="33" d="100"/>
        <a:sy n="33" d="100"/>
      </p:scale>
      <p:origin x="0" y="576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7" d="100"/>
          <a:sy n="87" d="100"/>
        </p:scale>
        <p:origin x="3804" y="96"/>
      </p:cViewPr>
      <p:guideLst>
        <p:guide orient="horz" pos="2928"/>
        <p:guide pos="2208"/>
        <p:guide orient="horz" pos="2640"/>
        <p:guide pos="41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5"/>
          <p:cNvSpPr>
            <a:spLocks noGrp="1" noChangeArrowheads="1"/>
          </p:cNvSpPr>
          <p:nvPr>
            <p:ph type="sldNum" sz="quarter" idx="3"/>
          </p:nvPr>
        </p:nvSpPr>
        <p:spPr bwMode="auto">
          <a:xfrm>
            <a:off x="488950" y="8747125"/>
            <a:ext cx="423902" cy="123111"/>
          </a:xfrm>
          <a:prstGeom prst="rect">
            <a:avLst/>
          </a:prstGeom>
          <a:noFill/>
        </p:spPr>
        <p:txBody>
          <a:bodyPr vert="horz" wrap="square" lIns="0" tIns="0" rIns="0" bIns="0" rtlCol="0">
            <a:spAutoFit/>
          </a:bodyPr>
          <a:lstStyle/>
          <a:p>
            <a:fld id="{AC8DF440-AC1E-4EB3-BCAA-2AAB8924A793}" type="slidenum">
              <a:rPr lang="en-US" sz="800">
                <a:solidFill>
                  <a:schemeClr val="bg1"/>
                </a:solidFill>
                <a:latin typeface="Arial"/>
              </a:rPr>
              <a:pPr/>
              <a:t>‹#›</a:t>
            </a:fld>
            <a:endParaRPr lang="en-US" sz="800" dirty="0">
              <a:solidFill>
                <a:schemeClr val="bg1"/>
              </a:solidFill>
              <a:latin typeface="Arial"/>
            </a:endParaRPr>
          </a:p>
        </p:txBody>
      </p:sp>
      <p:sp>
        <p:nvSpPr>
          <p:cNvPr id="5" name="fl" descr="                              Dell - Internal Use - Confidential&#10;"/>
          <p:cNvSpPr txBox="1"/>
          <p:nvPr/>
        </p:nvSpPr>
        <p:spPr>
          <a:xfrm>
            <a:off x="1173085" y="8747125"/>
            <a:ext cx="1551707" cy="123111"/>
          </a:xfrm>
          <a:prstGeom prst="rect">
            <a:avLst/>
          </a:prstGeom>
          <a:noFill/>
        </p:spPr>
        <p:txBody>
          <a:bodyPr vert="horz" wrap="none" lIns="0" tIns="0" rIns="0" bIns="0" rtlCol="0">
            <a:spAutoFit/>
          </a:bodyPr>
          <a:lstStyle/>
          <a:p>
            <a:r>
              <a:rPr lang="en-US" sz="800" b="1" dirty="0" smtClean="0">
                <a:solidFill>
                  <a:srgbClr val="7F7F7F"/>
                </a:solidFill>
                <a:latin typeface="Arial"/>
              </a:rPr>
              <a:t>Dell - Internal Use - Confidential</a:t>
            </a: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57200" y="384175"/>
            <a:ext cx="6096000" cy="3430212"/>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457200" y="4191000"/>
            <a:ext cx="6096000" cy="458730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Slide Number Placeholder 5"/>
          <p:cNvSpPr>
            <a:spLocks noGrp="1" noChangeArrowheads="1"/>
          </p:cNvSpPr>
          <p:nvPr>
            <p:ph type="sldNum" sz="quarter" idx="5"/>
          </p:nvPr>
        </p:nvSpPr>
        <p:spPr bwMode="auto">
          <a:xfrm>
            <a:off x="488950" y="8991600"/>
            <a:ext cx="423902" cy="123111"/>
          </a:xfrm>
          <a:prstGeom prst="rect">
            <a:avLst/>
          </a:prstGeom>
          <a:noFill/>
        </p:spPr>
        <p:txBody>
          <a:bodyPr vert="horz" wrap="square" lIns="0" tIns="0" rIns="0" bIns="0" rtlCol="0">
            <a:spAutoFit/>
          </a:bodyPr>
          <a:lstStyle/>
          <a:p>
            <a:fld id="{AC8DF440-AC1E-4EB3-BCAA-2AAB8924A793}" type="slidenum">
              <a:rPr lang="en-US" sz="800">
                <a:solidFill>
                  <a:schemeClr val="bg1"/>
                </a:solidFill>
                <a:latin typeface="Arial"/>
              </a:rPr>
              <a:pPr/>
              <a:t>‹#›</a:t>
            </a:fld>
            <a:endParaRPr lang="en-US" sz="800" dirty="0">
              <a:solidFill>
                <a:schemeClr val="bg1"/>
              </a:solidFill>
              <a:latin typeface="Arial"/>
            </a:endParaRPr>
          </a:p>
        </p:txBody>
      </p:sp>
      <p:sp>
        <p:nvSpPr>
          <p:cNvPr id="7" name="fl" descr="                              Dell - Internal Use - Confidential&#10;"/>
          <p:cNvSpPr txBox="1"/>
          <p:nvPr/>
        </p:nvSpPr>
        <p:spPr>
          <a:xfrm>
            <a:off x="1173085" y="8991600"/>
            <a:ext cx="1551707" cy="123111"/>
          </a:xfrm>
          <a:prstGeom prst="rect">
            <a:avLst/>
          </a:prstGeom>
          <a:noFill/>
        </p:spPr>
        <p:txBody>
          <a:bodyPr vert="horz" wrap="none" lIns="0" tIns="0" rIns="0" bIns="0" rtlCol="0">
            <a:spAutoFit/>
          </a:bodyPr>
          <a:lstStyle/>
          <a:p>
            <a:r>
              <a:rPr lang="en-US" sz="800" b="1" dirty="0" smtClean="0">
                <a:solidFill>
                  <a:srgbClr val="7F7F7F"/>
                </a:solidFill>
                <a:latin typeface="Arial"/>
              </a:rPr>
              <a:t>Dell - Internal Use - Confidential</a:t>
            </a: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spTree>
    <p:extLst>
      <p:ext uri="{BB962C8B-B14F-4D97-AF65-F5344CB8AC3E}">
        <p14:creationId xmlns:p14="http://schemas.microsoft.com/office/powerpoint/2010/main" val="417532562"/>
      </p:ext>
    </p:extLst>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400">
                <a:solidFill>
                  <a:schemeClr val="tx1"/>
                </a:solidFill>
                <a:latin typeface="+mn-lt"/>
              </a:defRPr>
            </a:lvl1pPr>
            <a:lvl2pPr>
              <a:spcBef>
                <a:spcPts val="300"/>
              </a:spcBef>
              <a:buClr>
                <a:schemeClr val="tx2"/>
              </a:buClr>
              <a:defRPr sz="20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200">
                <a:solidFill>
                  <a:schemeClr val="tx1"/>
                </a:solidFill>
                <a:latin typeface="+mn-lt"/>
              </a:defRPr>
            </a:lvl4pPr>
            <a:lvl5pPr marL="1770063" indent="-169863">
              <a:spcBef>
                <a:spcPts val="300"/>
              </a:spcBef>
              <a:buClr>
                <a:schemeClr val="tx2"/>
              </a:buClr>
              <a:buFont typeface="Arial"/>
              <a:buChar char="•"/>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1"/>
          <p:cNvSpPr>
            <a:spLocks noGrp="1"/>
          </p:cNvSpPr>
          <p:nvPr>
            <p:ph type="ctrTitle" hasCustomPrompt="1"/>
          </p:nvPr>
        </p:nvSpPr>
        <p:spPr>
          <a:xfrm>
            <a:off x="379413" y="228600"/>
            <a:ext cx="8458200" cy="428625"/>
          </a:xfrm>
          <a:prstGeom prst="rect">
            <a:avLst/>
          </a:prstGeom>
        </p:spPr>
        <p:txBody>
          <a:bodyPr lIns="0" tIns="0" rIns="0" bIns="0" anchor="t" anchorCtr="0"/>
          <a:lstStyle>
            <a:lvl1pPr algn="l">
              <a:lnSpc>
                <a:spcPct val="100000"/>
              </a:lnSpc>
              <a:defRPr sz="2800" cap="all" baseline="0">
                <a:solidFill>
                  <a:srgbClr val="2C95DD"/>
                </a:solidFill>
                <a:latin typeface="+mj-lt"/>
                <a:cs typeface="Verdana"/>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6976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1/5/2017</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1/5/2017</a:t>
            </a:fld>
            <a:endParaRPr lang="en-US" sz="900" dirty="0" smtClean="0">
              <a:solidFill>
                <a:schemeClr val="bg2">
                  <a:lumMod val="50000"/>
                  <a:lumOff val="50000"/>
                </a:schemeClr>
              </a:solidFill>
              <a:latin typeface="+mn-lt"/>
            </a:endParaRPr>
          </a:p>
        </p:txBody>
      </p:sp>
      <p:sp>
        <p:nvSpPr>
          <p:cNvPr id="11" name="TextBox 10"/>
          <p:cNvSpPr txBox="1"/>
          <p:nvPr/>
        </p:nvSpPr>
        <p:spPr>
          <a:xfrm>
            <a:off x="295274" y="4832722"/>
            <a:ext cx="0" cy="119905"/>
          </a:xfrm>
          <a:prstGeom prst="rect">
            <a:avLst/>
          </a:prstGeom>
        </p:spPr>
        <p:txBody>
          <a:bodyPr vert="horz" wrap="none" lIns="0" tIns="0" rIns="0" bIns="0" rtlCol="0" anchor="ctr" anchorCtr="0">
            <a:spAutoFit/>
          </a:bodyPr>
          <a:lstStyle/>
          <a:p>
            <a:pPr algn="r" rtl="0" fontAlgn="base">
              <a:lnSpc>
                <a:spcPct val="90000"/>
              </a:lnSpc>
              <a:spcBef>
                <a:spcPct val="0"/>
              </a:spcBef>
              <a:spcAft>
                <a:spcPct val="0"/>
              </a:spcAft>
              <a:buClr>
                <a:schemeClr val="bg1"/>
              </a:buClr>
            </a:pPr>
            <a:endParaRPr lang="en-US" sz="850" kern="1200" dirty="0" err="1" smtClean="0">
              <a:solidFill>
                <a:schemeClr val="bg2">
                  <a:lumMod val="50000"/>
                  <a:lumOff val="50000"/>
                </a:schemeClr>
              </a:solidFill>
              <a:latin typeface="+mn-lt"/>
              <a:ea typeface="+mn-ea"/>
              <a:cs typeface="+mn-cs"/>
            </a:endParaRPr>
          </a:p>
        </p:txBody>
      </p:sp>
      <p:sp>
        <p:nvSpPr>
          <p:cNvPr id="18" name="TextBox 17"/>
          <p:cNvSpPr txBox="1"/>
          <p:nvPr/>
        </p:nvSpPr>
        <p:spPr>
          <a:xfrm>
            <a:off x="295274" y="4832722"/>
            <a:ext cx="0" cy="119905"/>
          </a:xfrm>
          <a:prstGeom prst="rect">
            <a:avLst/>
          </a:prstGeom>
        </p:spPr>
        <p:txBody>
          <a:bodyPr vert="horz" wrap="none" lIns="0" tIns="0" rIns="0" bIns="0" rtlCol="0" anchor="ctr" anchorCtr="0">
            <a:spAutoFit/>
          </a:bodyPr>
          <a:lstStyle/>
          <a:p>
            <a:pPr algn="r" rtl="0" fontAlgn="base">
              <a:lnSpc>
                <a:spcPct val="90000"/>
              </a:lnSpc>
              <a:spcBef>
                <a:spcPct val="0"/>
              </a:spcBef>
              <a:spcAft>
                <a:spcPct val="0"/>
              </a:spcAft>
              <a:buClr>
                <a:schemeClr val="bg1"/>
              </a:buClr>
            </a:pPr>
            <a:endParaRPr lang="en-US" sz="850" kern="1200" dirty="0" err="1" smtClean="0">
              <a:solidFill>
                <a:schemeClr val="bg2">
                  <a:lumMod val="50000"/>
                  <a:lumOff val="50000"/>
                </a:schemeClr>
              </a:solidFill>
              <a:latin typeface="+mn-lt"/>
              <a:ea typeface="+mn-ea"/>
              <a:cs typeface="+mn-cs"/>
            </a:endParaRPr>
          </a:p>
        </p:txBody>
      </p:sp>
      <p:sp>
        <p:nvSpPr>
          <p:cNvPr id="20" name="TextBox 19"/>
          <p:cNvSpPr txBox="1"/>
          <p:nvPr/>
        </p:nvSpPr>
        <p:spPr>
          <a:xfrm>
            <a:off x="295274" y="4832722"/>
            <a:ext cx="141064" cy="119905"/>
          </a:xfrm>
          <a:prstGeom prst="rect">
            <a:avLst/>
          </a:prstGeom>
        </p:spPr>
        <p:txBody>
          <a:bodyPr vert="horz" wrap="none" lIns="0" tIns="0" rIns="0" bIns="0" rtlCol="0" anchor="ctr" anchorCtr="0">
            <a:spAutoFit/>
          </a:bodyPr>
          <a:lstStyle/>
          <a:p>
            <a:pPr algn="r" rtl="0" fontAlgn="base">
              <a:lnSpc>
                <a:spcPct val="90000"/>
              </a:lnSpc>
              <a:spcBef>
                <a:spcPct val="0"/>
              </a:spcBef>
              <a:spcAft>
                <a:spcPct val="0"/>
              </a:spcAft>
              <a:buClr>
                <a:schemeClr val="bg1"/>
              </a:buClr>
            </a:pPr>
            <a:fld id="{58EC7406-F4CC-4ABF-902E-2AF4E70E5C0F}" type="slidenum">
              <a:rPr lang="en-US" sz="850" b="0" kern="1200" smtClean="0">
                <a:solidFill>
                  <a:schemeClr val="bg2">
                    <a:lumMod val="50000"/>
                    <a:lumOff val="50000"/>
                  </a:schemeClr>
                </a:solidFill>
                <a:latin typeface="+mn-lt"/>
                <a:ea typeface="+mn-ea"/>
                <a:cs typeface="+mn-cs"/>
              </a:rPr>
              <a:pPr algn="r" rtl="0" fontAlgn="base">
                <a:lnSpc>
                  <a:spcPct val="90000"/>
                </a:lnSpc>
                <a:spcBef>
                  <a:spcPct val="0"/>
                </a:spcBef>
                <a:spcAft>
                  <a:spcPct val="0"/>
                </a:spcAft>
                <a:buClr>
                  <a:schemeClr val="bg1"/>
                </a:buClr>
              </a:pPr>
              <a:t>‹#›</a:t>
            </a:fld>
            <a:endParaRPr lang="en-US" sz="850" b="0" kern="1200" dirty="0" err="1" smtClean="0">
              <a:solidFill>
                <a:schemeClr val="bg2">
                  <a:lumMod val="50000"/>
                  <a:lumOff val="50000"/>
                </a:schemeClr>
              </a:solidFill>
              <a:latin typeface="+mn-lt"/>
              <a:ea typeface="+mn-ea"/>
              <a:cs typeface="+mn-cs"/>
            </a:endParaRPr>
          </a:p>
        </p:txBody>
      </p:sp>
      <p:sp>
        <p:nvSpPr>
          <p:cNvPr id="17" name="TextBox 16"/>
          <p:cNvSpPr txBox="1"/>
          <p:nvPr/>
        </p:nvSpPr>
        <p:spPr>
          <a:xfrm>
            <a:off x="458776" y="4833812"/>
            <a:ext cx="243656" cy="117725"/>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r>
              <a:rPr lang="en-US" sz="850" kern="1200" dirty="0" smtClean="0">
                <a:solidFill>
                  <a:schemeClr val="bg2">
                    <a:lumMod val="50000"/>
                    <a:lumOff val="50000"/>
                  </a:schemeClr>
                </a:solidFill>
                <a:latin typeface="+mn-lt"/>
                <a:ea typeface="+mn-ea"/>
                <a:cs typeface="+mn-cs"/>
              </a:rPr>
              <a:t>of 14</a:t>
            </a:r>
          </a:p>
        </p:txBody>
      </p:sp>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31" r:id="rId1"/>
    <p:sldLayoutId id="2147484446" r:id="rId2"/>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druva.com/blog/druva-mirroring-growth-mobile-data-infographi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emc.com/storage/atmos/atmos.htm" TargetMode="External"/><Relationship Id="rId2" Type="http://schemas.openxmlformats.org/officeDocument/2006/relationships/hyperlink" Target="http://www.openstack.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79413" y="3052481"/>
            <a:ext cx="8458200" cy="1613647"/>
          </a:xfrm>
        </p:spPr>
        <p:txBody>
          <a:bodyPr/>
          <a:lstStyle/>
          <a:p>
            <a:r>
              <a:rPr lang="en-US" sz="3600" b="1" dirty="0" smtClean="0"/>
              <a:t>Understanding Storage Architectures</a:t>
            </a:r>
          </a:p>
          <a:p>
            <a:r>
              <a:rPr lang="en-US" dirty="0"/>
              <a:t>EUGENE TAN</a:t>
            </a:r>
          </a:p>
          <a:p>
            <a:r>
              <a:rPr lang="en-US" dirty="0" smtClean="0"/>
              <a:t>2016-11-6</a:t>
            </a:r>
            <a:endParaRPr lang="en-US" dirty="0"/>
          </a:p>
          <a:p>
            <a:endParaRPr lang="en-US" dirty="0"/>
          </a:p>
        </p:txBody>
      </p:sp>
    </p:spTree>
    <p:extLst>
      <p:ext uri="{BB962C8B-B14F-4D97-AF65-F5344CB8AC3E}">
        <p14:creationId xmlns:p14="http://schemas.microsoft.com/office/powerpoint/2010/main" val="306564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534689" y="657225"/>
            <a:ext cx="8468752" cy="4290150"/>
          </a:xfrm>
        </p:spPr>
        <p:txBody>
          <a:bodyPr/>
          <a:lstStyle/>
          <a:p>
            <a:r>
              <a:rPr lang="en-US" sz="1600" dirty="0"/>
              <a:t>Architecturally, this sounds like the most simple, but is by far the most complicated. The basic make-up varies much more with type 2a systems- it can be packaged as a complete storage array like </a:t>
            </a:r>
            <a:r>
              <a:rPr lang="en-US" sz="1600" dirty="0" err="1"/>
              <a:t>Isilon</a:t>
            </a:r>
            <a:r>
              <a:rPr lang="en-US" sz="1600" dirty="0"/>
              <a:t>, a software-only offering like VMware VSAN and EMC </a:t>
            </a:r>
            <a:r>
              <a:rPr lang="en-US" sz="1600" dirty="0" err="1"/>
              <a:t>ScaleIO</a:t>
            </a:r>
            <a:r>
              <a:rPr lang="en-US" sz="1600" dirty="0"/>
              <a:t>, or an all-in-one storage &amp; compute offering like </a:t>
            </a:r>
            <a:r>
              <a:rPr lang="en-US" sz="1600" dirty="0" err="1"/>
              <a:t>SimpliVity</a:t>
            </a:r>
            <a:r>
              <a:rPr lang="en-US" sz="1600" dirty="0"/>
              <a:t> or </a:t>
            </a:r>
            <a:r>
              <a:rPr lang="en-US" sz="1600" dirty="0" err="1"/>
              <a:t>Nutanix</a:t>
            </a:r>
            <a:r>
              <a:rPr lang="en-US" sz="1600" dirty="0" smtClean="0"/>
              <a:t>.</a:t>
            </a:r>
          </a:p>
          <a:p>
            <a:endParaRPr lang="en-US" sz="1600" dirty="0" smtClean="0"/>
          </a:p>
        </p:txBody>
      </p:sp>
      <p:sp>
        <p:nvSpPr>
          <p:cNvPr id="3" name="Title 2"/>
          <p:cNvSpPr>
            <a:spLocks noGrp="1"/>
          </p:cNvSpPr>
          <p:nvPr>
            <p:ph type="ctrTitle"/>
          </p:nvPr>
        </p:nvSpPr>
        <p:spPr>
          <a:xfrm>
            <a:off x="379412" y="228600"/>
            <a:ext cx="8764587" cy="428625"/>
          </a:xfrm>
        </p:spPr>
        <p:txBody>
          <a:bodyPr/>
          <a:lstStyle/>
          <a:p>
            <a:r>
              <a:rPr lang="en-US" sz="2000" b="1" dirty="0"/>
              <a:t>Type 3: Loosely coupled, scale out architectures.</a:t>
            </a:r>
            <a:r>
              <a:rPr lang="en-US" sz="2000" dirty="0"/>
              <a:t> </a:t>
            </a:r>
            <a:endParaRPr lang="en-US" sz="2000"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002" y="2301411"/>
            <a:ext cx="4524467" cy="2048142"/>
          </a:xfrm>
          <a:prstGeom prst="rect">
            <a:avLst/>
          </a:prstGeom>
        </p:spPr>
      </p:pic>
    </p:spTree>
    <p:extLst>
      <p:ext uri="{BB962C8B-B14F-4D97-AF65-F5344CB8AC3E}">
        <p14:creationId xmlns:p14="http://schemas.microsoft.com/office/powerpoint/2010/main" val="307636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517437" y="503434"/>
            <a:ext cx="8320176" cy="4518692"/>
          </a:xfrm>
        </p:spPr>
        <p:txBody>
          <a:bodyPr/>
          <a:lstStyle/>
          <a:p>
            <a:r>
              <a:rPr lang="en-US" sz="1800" b="1" dirty="0" smtClean="0"/>
              <a:t>Client </a:t>
            </a:r>
            <a:r>
              <a:rPr lang="en-US" sz="1800" b="1" dirty="0"/>
              <a:t>IO </a:t>
            </a:r>
            <a:r>
              <a:rPr lang="en-US" sz="1800" b="1" dirty="0" smtClean="0"/>
              <a:t>Path (Write)</a:t>
            </a:r>
          </a:p>
          <a:p>
            <a:pPr lvl="1"/>
            <a:r>
              <a:rPr lang="en-US" sz="1200" dirty="0"/>
              <a:t>The client initiate an IO and transmits it to the node it's communicating with. For all-in-one style architectures, this is a VM node that's co-located with the client on the same hardware.</a:t>
            </a:r>
          </a:p>
          <a:p>
            <a:pPr lvl="1"/>
            <a:r>
              <a:rPr lang="en-US" sz="1200" dirty="0"/>
              <a:t>The node receives that IO and caches it into memory (generally RAM,  sometimes SSD).</a:t>
            </a:r>
          </a:p>
          <a:p>
            <a:pPr lvl="1"/>
            <a:r>
              <a:rPr lang="en-US" sz="1200" dirty="0"/>
              <a:t>For data protection purposes, the node also transmits the IO across an inter-node link (usually Ethernet, sometimes </a:t>
            </a:r>
            <a:r>
              <a:rPr lang="en-US" sz="1200" dirty="0" err="1"/>
              <a:t>Infiniband</a:t>
            </a:r>
            <a:r>
              <a:rPr lang="en-US" sz="1200" dirty="0"/>
              <a:t>) to the other node(s) which caches the IO into its memory as well, and acknowledges that write back to the first node. Depending on the architecture, this could be one other node, or every node in the cluster. Also depending on the architecture and protection scheme, the node may break the write up into smaller pieces before distributing them to the other nodes.</a:t>
            </a:r>
          </a:p>
          <a:p>
            <a:pPr lvl="1"/>
            <a:r>
              <a:rPr lang="en-US" sz="1200" dirty="0"/>
              <a:t>Once the node receives the write acknowledgement from the other node(s), it responds back to the client acknowledging the write.</a:t>
            </a:r>
          </a:p>
          <a:p>
            <a:pPr lvl="1"/>
            <a:r>
              <a:rPr lang="en-US" sz="1200" dirty="0"/>
              <a:t>Depending on the array platform, other things can be done with the write like inline deduplication, </a:t>
            </a:r>
            <a:r>
              <a:rPr lang="en-US" sz="1200" dirty="0" err="1"/>
              <a:t>compression,etc</a:t>
            </a:r>
            <a:r>
              <a:rPr lang="en-US" sz="1200" dirty="0"/>
              <a:t>.</a:t>
            </a:r>
          </a:p>
          <a:p>
            <a:pPr lvl="1"/>
            <a:r>
              <a:rPr lang="en-US" sz="1200" dirty="0"/>
              <a:t>Some arrays that implement flash-based write caching can stage the writes to flash to clear the RAM for more incoming writes.</a:t>
            </a:r>
          </a:p>
          <a:p>
            <a:pPr lvl="1"/>
            <a:r>
              <a:rPr lang="en-US" sz="1200" dirty="0"/>
              <a:t>The write is eventually flushed to disk (SSD or Magnetic) on each node that received the write.</a:t>
            </a:r>
          </a:p>
          <a:p>
            <a:endParaRPr lang="en-US" sz="1600" dirty="0" smtClean="0"/>
          </a:p>
        </p:txBody>
      </p:sp>
      <p:sp>
        <p:nvSpPr>
          <p:cNvPr id="3" name="Title 2"/>
          <p:cNvSpPr>
            <a:spLocks noGrp="1"/>
          </p:cNvSpPr>
          <p:nvPr>
            <p:ph type="ctrTitle"/>
          </p:nvPr>
        </p:nvSpPr>
        <p:spPr/>
        <p:txBody>
          <a:bodyPr/>
          <a:lstStyle/>
          <a:p>
            <a:r>
              <a:rPr lang="en-US" sz="2000" b="1" dirty="0"/>
              <a:t>Type 3: Loosely coupled, scale out architectures.</a:t>
            </a:r>
            <a:endParaRPr lang="en-US" sz="2000" cap="non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4442" y="3700680"/>
            <a:ext cx="2619910" cy="1321446"/>
          </a:xfrm>
          <a:prstGeom prst="rect">
            <a:avLst/>
          </a:prstGeom>
        </p:spPr>
      </p:pic>
    </p:spTree>
    <p:extLst>
      <p:ext uri="{BB962C8B-B14F-4D97-AF65-F5344CB8AC3E}">
        <p14:creationId xmlns:p14="http://schemas.microsoft.com/office/powerpoint/2010/main" val="383961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517437" y="731976"/>
            <a:ext cx="8468752" cy="4290150"/>
          </a:xfrm>
        </p:spPr>
        <p:txBody>
          <a:bodyPr/>
          <a:lstStyle/>
          <a:p>
            <a:r>
              <a:rPr lang="en-US" sz="1800" b="1" dirty="0" smtClean="0"/>
              <a:t>Client </a:t>
            </a:r>
            <a:r>
              <a:rPr lang="en-US" sz="1800" b="1" dirty="0"/>
              <a:t>IO </a:t>
            </a:r>
            <a:r>
              <a:rPr lang="en-US" sz="1800" b="1" dirty="0" smtClean="0"/>
              <a:t>Path (Read)</a:t>
            </a:r>
          </a:p>
          <a:p>
            <a:pPr lvl="1"/>
            <a:r>
              <a:rPr lang="en-US" sz="1200" dirty="0"/>
              <a:t>The client initiates an IO request and transmits it to the node its communicating with. For all-in-one style architectures, this is a VM node that's co-located with the client on the same hardware.</a:t>
            </a:r>
          </a:p>
          <a:p>
            <a:pPr lvl="1"/>
            <a:r>
              <a:rPr lang="en-US" sz="1200" dirty="0"/>
              <a:t>The node receives that IO, checks its read cache in RAM for the data and then (depending on the array) checks SSD cache for the data.</a:t>
            </a:r>
          </a:p>
          <a:p>
            <a:pPr lvl="1"/>
            <a:r>
              <a:rPr lang="en-US" sz="1200" dirty="0"/>
              <a:t>If the data isn't in either location, it's a " read miss" and the node checks its metadata table to see where the data resides on disk (local or another node or nodes). Data is read directly from the underlying disks if it's local or it is requested from containing node across the inter-node link, and wait for that data to return.</a:t>
            </a:r>
          </a:p>
          <a:p>
            <a:pPr lvl="1"/>
            <a:r>
              <a:rPr lang="en-US" sz="1200" dirty="0"/>
              <a:t>The node places a copy of the read in cache (if it was a "read miss") and responds to the client with the requested data.</a:t>
            </a:r>
          </a:p>
          <a:p>
            <a:endParaRPr lang="en-US" sz="2000" dirty="0" smtClean="0"/>
          </a:p>
        </p:txBody>
      </p:sp>
      <p:sp>
        <p:nvSpPr>
          <p:cNvPr id="3" name="Title 2"/>
          <p:cNvSpPr>
            <a:spLocks noGrp="1"/>
          </p:cNvSpPr>
          <p:nvPr>
            <p:ph type="ctrTitle"/>
          </p:nvPr>
        </p:nvSpPr>
        <p:spPr/>
        <p:txBody>
          <a:bodyPr/>
          <a:lstStyle/>
          <a:p>
            <a:r>
              <a:rPr lang="en-US" sz="2000" b="1" dirty="0"/>
              <a:t>Type 3: Loosely coupled, scale out architectures.</a:t>
            </a:r>
            <a:endParaRPr lang="en-US" sz="2000" cap="non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8890" y="2877051"/>
            <a:ext cx="3719245" cy="1882817"/>
          </a:xfrm>
          <a:prstGeom prst="rect">
            <a:avLst/>
          </a:prstGeom>
        </p:spPr>
      </p:pic>
    </p:spTree>
    <p:extLst>
      <p:ext uri="{BB962C8B-B14F-4D97-AF65-F5344CB8AC3E}">
        <p14:creationId xmlns:p14="http://schemas.microsoft.com/office/powerpoint/2010/main" val="291376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534689" y="657225"/>
            <a:ext cx="8468752" cy="4290150"/>
          </a:xfrm>
        </p:spPr>
        <p:txBody>
          <a:bodyPr/>
          <a:lstStyle/>
          <a:p>
            <a:r>
              <a:rPr lang="en-US" sz="1600" dirty="0" smtClean="0"/>
              <a:t>These </a:t>
            </a:r>
            <a:r>
              <a:rPr lang="en-US" sz="1600" dirty="0"/>
              <a:t>architectures chunk up the data and it lives on one node and then periodically (sometimes) distributed copies for protection.   </a:t>
            </a:r>
            <a:endParaRPr lang="en-US" sz="1600" dirty="0" smtClean="0"/>
          </a:p>
          <a:p>
            <a:r>
              <a:rPr lang="en-US" sz="1600" dirty="0" smtClean="0"/>
              <a:t>The </a:t>
            </a:r>
            <a:r>
              <a:rPr lang="en-US" sz="1600" dirty="0"/>
              <a:t>distribution of data can be forced sometimes, or lazy at others.   The “correctness” isn’t necessarily true universally (but often the app stack above checks to make sure it’s using the right data.  In the case of some workloads (like HDFS) the data is chunked and distributed to be co-resident with the portion of compute that needs that particular data.  </a:t>
            </a:r>
          </a:p>
          <a:p>
            <a:r>
              <a:rPr lang="en-US" sz="1600" dirty="0"/>
              <a:t>This is actually the property that makes this type of architecture the most scalable of all four.</a:t>
            </a:r>
          </a:p>
          <a:p>
            <a:endParaRPr lang="en-US" sz="1600" dirty="0" smtClean="0"/>
          </a:p>
        </p:txBody>
      </p:sp>
      <p:sp>
        <p:nvSpPr>
          <p:cNvPr id="3" name="Title 2"/>
          <p:cNvSpPr>
            <a:spLocks noGrp="1"/>
          </p:cNvSpPr>
          <p:nvPr>
            <p:ph type="ctrTitle"/>
          </p:nvPr>
        </p:nvSpPr>
        <p:spPr>
          <a:xfrm>
            <a:off x="379412" y="228600"/>
            <a:ext cx="8764587" cy="428625"/>
          </a:xfrm>
        </p:spPr>
        <p:txBody>
          <a:bodyPr/>
          <a:lstStyle/>
          <a:p>
            <a:r>
              <a:rPr lang="en-US" sz="2000" b="1" dirty="0"/>
              <a:t>Type 4: Distributed, shared nothing </a:t>
            </a:r>
            <a:r>
              <a:rPr lang="en-US" sz="2000" b="1" dirty="0" smtClean="0"/>
              <a:t>architectures</a:t>
            </a:r>
            <a:endParaRPr lang="en-US" sz="2000"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354" y="2809126"/>
            <a:ext cx="3215812" cy="1875890"/>
          </a:xfrm>
          <a:prstGeom prst="rect">
            <a:avLst/>
          </a:prstGeom>
        </p:spPr>
      </p:pic>
    </p:spTree>
    <p:extLst>
      <p:ext uri="{BB962C8B-B14F-4D97-AF65-F5344CB8AC3E}">
        <p14:creationId xmlns:p14="http://schemas.microsoft.com/office/powerpoint/2010/main" val="53416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534689" y="657225"/>
            <a:ext cx="8468752" cy="4290150"/>
          </a:xfrm>
        </p:spPr>
        <p:txBody>
          <a:bodyPr/>
          <a:lstStyle/>
          <a:p>
            <a:r>
              <a:rPr lang="en-US" sz="1600" dirty="0" smtClean="0"/>
              <a:t>They </a:t>
            </a:r>
            <a:r>
              <a:rPr lang="en-US" sz="1600" dirty="0"/>
              <a:t>are super-simple.    They are crazy easy to manage and operate at scale.  They have absolutely no hardware dependencies – so can be on the lowest cost hardware possible, and are almost always software-only</a:t>
            </a:r>
            <a:r>
              <a:rPr lang="en-US" sz="1600" dirty="0" smtClean="0"/>
              <a:t>.</a:t>
            </a:r>
            <a:endParaRPr lang="en-US" sz="1600" dirty="0"/>
          </a:p>
          <a:p>
            <a:r>
              <a:rPr lang="en-US" sz="1600" dirty="0"/>
              <a:t>You </a:t>
            </a:r>
            <a:r>
              <a:rPr lang="en-US" sz="1600" b="1" dirty="0"/>
              <a:t>can</a:t>
            </a:r>
            <a:r>
              <a:rPr lang="en-US" sz="1600" dirty="0"/>
              <a:t> layer or “front” these architectures with block and NAS transactional presentation models, but that only waters down what they are awesome at.  </a:t>
            </a:r>
            <a:endParaRPr lang="en-US" sz="1600" dirty="0" smtClean="0"/>
          </a:p>
          <a:p>
            <a:r>
              <a:rPr lang="en-US" sz="1600" dirty="0" smtClean="0"/>
              <a:t>When </a:t>
            </a:r>
            <a:r>
              <a:rPr lang="en-US" sz="1600" dirty="0"/>
              <a:t>you have an application that can work around the limits, you can exploit the super-powers of this “Type 4” architecture</a:t>
            </a:r>
            <a:r>
              <a:rPr lang="en-US" sz="1600" dirty="0" smtClean="0"/>
              <a:t>.</a:t>
            </a:r>
            <a:endParaRPr lang="en-US" sz="1600" dirty="0"/>
          </a:p>
        </p:txBody>
      </p:sp>
      <p:sp>
        <p:nvSpPr>
          <p:cNvPr id="3" name="Title 2"/>
          <p:cNvSpPr>
            <a:spLocks noGrp="1"/>
          </p:cNvSpPr>
          <p:nvPr>
            <p:ph type="ctrTitle"/>
          </p:nvPr>
        </p:nvSpPr>
        <p:spPr>
          <a:xfrm>
            <a:off x="379412" y="228600"/>
            <a:ext cx="8764587" cy="428625"/>
          </a:xfrm>
        </p:spPr>
        <p:txBody>
          <a:bodyPr/>
          <a:lstStyle/>
          <a:p>
            <a:r>
              <a:rPr lang="en-US" sz="2000" b="1" dirty="0"/>
              <a:t>Type 4: Distributed, shared nothing </a:t>
            </a:r>
            <a:r>
              <a:rPr lang="en-US" sz="2000" b="1" dirty="0" smtClean="0"/>
              <a:t>architectures</a:t>
            </a:r>
            <a:endParaRPr lang="en-US" sz="2000" cap="none" dirty="0"/>
          </a:p>
        </p:txBody>
      </p:sp>
    </p:spTree>
    <p:extLst>
      <p:ext uri="{BB962C8B-B14F-4D97-AF65-F5344CB8AC3E}">
        <p14:creationId xmlns:p14="http://schemas.microsoft.com/office/powerpoint/2010/main" val="244585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What is object storage</a:t>
            </a:r>
            <a:r>
              <a:rPr lang="en-US" b="1" dirty="0" smtClean="0"/>
              <a:t>?</a:t>
            </a:r>
          </a:p>
          <a:p>
            <a:r>
              <a:rPr lang="en-US" b="1" dirty="0"/>
              <a:t>What problems does object storage solve</a:t>
            </a:r>
            <a:r>
              <a:rPr lang="en-US" b="1" dirty="0" smtClean="0"/>
              <a:t>?</a:t>
            </a:r>
          </a:p>
          <a:p>
            <a:r>
              <a:rPr lang="en-US" b="1" dirty="0"/>
              <a:t>What about the tradeoffs</a:t>
            </a:r>
            <a:r>
              <a:rPr lang="en-US" b="1" dirty="0" smtClean="0"/>
              <a:t>?</a:t>
            </a:r>
          </a:p>
          <a:p>
            <a:r>
              <a:rPr lang="en-US" b="1" dirty="0"/>
              <a:t>Workloads for object versus block </a:t>
            </a:r>
            <a:r>
              <a:rPr lang="en-US" b="1" dirty="0" smtClean="0"/>
              <a:t>storage</a:t>
            </a:r>
          </a:p>
          <a:p>
            <a:r>
              <a:rPr lang="en-US" b="1" dirty="0"/>
              <a:t>Object storage in practice</a:t>
            </a:r>
            <a:endParaRPr lang="en-US" dirty="0"/>
          </a:p>
        </p:txBody>
      </p:sp>
      <p:sp>
        <p:nvSpPr>
          <p:cNvPr id="3" name="Title 2"/>
          <p:cNvSpPr>
            <a:spLocks noGrp="1"/>
          </p:cNvSpPr>
          <p:nvPr>
            <p:ph type="ctrTitle"/>
          </p:nvPr>
        </p:nvSpPr>
        <p:spPr/>
        <p:txBody>
          <a:bodyPr/>
          <a:lstStyle/>
          <a:p>
            <a:r>
              <a:rPr lang="en-US" b="1" dirty="0"/>
              <a:t>Object Storage versus Block Storage</a:t>
            </a:r>
            <a:endParaRPr lang="en-US" dirty="0"/>
          </a:p>
        </p:txBody>
      </p:sp>
    </p:spTree>
    <p:extLst>
      <p:ext uri="{BB962C8B-B14F-4D97-AF65-F5344CB8AC3E}">
        <p14:creationId xmlns:p14="http://schemas.microsoft.com/office/powerpoint/2010/main" val="273348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1800" i="1" dirty="0"/>
              <a:t>Object storage</a:t>
            </a:r>
            <a:r>
              <a:rPr lang="en-US" sz="1800" dirty="0"/>
              <a:t> (also referred to as </a:t>
            </a:r>
            <a:r>
              <a:rPr lang="en-US" sz="1800" i="1" dirty="0"/>
              <a:t>object-based storage</a:t>
            </a:r>
            <a:r>
              <a:rPr lang="en-US" sz="1800" dirty="0"/>
              <a:t>) is a general term that refers to the way in which we organize and work with units of storage, called </a:t>
            </a:r>
            <a:r>
              <a:rPr lang="en-US" sz="1800" dirty="0" smtClean="0"/>
              <a:t>objects</a:t>
            </a:r>
          </a:p>
          <a:p>
            <a:pPr lvl="1"/>
            <a:r>
              <a:rPr lang="en-US" sz="1400" dirty="0" smtClean="0"/>
              <a:t>Can be anything, metadata with the data, globally access</a:t>
            </a:r>
          </a:p>
          <a:p>
            <a:pPr lvl="1"/>
            <a:endParaRPr lang="en-US" sz="1400" dirty="0"/>
          </a:p>
          <a:p>
            <a:pPr lvl="1"/>
            <a:endParaRPr lang="en-US" sz="1400" dirty="0"/>
          </a:p>
        </p:txBody>
      </p:sp>
      <p:sp>
        <p:nvSpPr>
          <p:cNvPr id="3" name="Title 2"/>
          <p:cNvSpPr>
            <a:spLocks noGrp="1"/>
          </p:cNvSpPr>
          <p:nvPr>
            <p:ph type="ctrTitle"/>
          </p:nvPr>
        </p:nvSpPr>
        <p:spPr/>
        <p:txBody>
          <a:bodyPr/>
          <a:lstStyle/>
          <a:p>
            <a:r>
              <a:rPr lang="en-US" b="1" dirty="0"/>
              <a:t>What is object storage?</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247" y="2364181"/>
            <a:ext cx="4116573" cy="2273091"/>
          </a:xfrm>
          <a:prstGeom prst="rect">
            <a:avLst/>
          </a:prstGeom>
        </p:spPr>
      </p:pic>
    </p:spTree>
    <p:extLst>
      <p:ext uri="{BB962C8B-B14F-4D97-AF65-F5344CB8AC3E}">
        <p14:creationId xmlns:p14="http://schemas.microsoft.com/office/powerpoint/2010/main" val="1891424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79413" y="806824"/>
            <a:ext cx="8458200" cy="3612775"/>
          </a:xfrm>
        </p:spPr>
        <p:txBody>
          <a:bodyPr/>
          <a:lstStyle/>
          <a:p>
            <a:r>
              <a:rPr lang="en-US" dirty="0"/>
              <a:t>Object storage is ideal for solving the </a:t>
            </a:r>
            <a:r>
              <a:rPr lang="en-US" dirty="0">
                <a:hlinkClick r:id="rId2"/>
              </a:rPr>
              <a:t>increasing problems of data growth</a:t>
            </a:r>
            <a:r>
              <a:rPr lang="en-US" dirty="0"/>
              <a:t>. </a:t>
            </a:r>
            <a:endParaRPr lang="en-US" dirty="0" smtClean="0"/>
          </a:p>
          <a:p>
            <a:r>
              <a:rPr lang="en-US" dirty="0" smtClean="0"/>
              <a:t>As </a:t>
            </a:r>
            <a:r>
              <a:rPr lang="en-US" dirty="0"/>
              <a:t>more and more data is generated, storage systems have to grow at the same pace</a:t>
            </a:r>
          </a:p>
        </p:txBody>
      </p:sp>
      <p:sp>
        <p:nvSpPr>
          <p:cNvPr id="3" name="Title 2"/>
          <p:cNvSpPr>
            <a:spLocks noGrp="1"/>
          </p:cNvSpPr>
          <p:nvPr>
            <p:ph type="ctrTitle"/>
          </p:nvPr>
        </p:nvSpPr>
        <p:spPr>
          <a:xfrm>
            <a:off x="379413" y="228600"/>
            <a:ext cx="8458200" cy="416859"/>
          </a:xfrm>
        </p:spPr>
        <p:txBody>
          <a:bodyPr/>
          <a:lstStyle/>
          <a:p>
            <a:r>
              <a:rPr lang="en-US" sz="2400" b="1" dirty="0"/>
              <a:t>What problems does object storage solve?</a:t>
            </a:r>
            <a:r>
              <a:rPr lang="en-US" b="1" dirty="0"/>
              <a:t/>
            </a:r>
            <a:br>
              <a:rPr lang="en-US" b="1" dirty="0"/>
            </a:br>
            <a:endParaRPr lang="en-US" dirty="0"/>
          </a:p>
        </p:txBody>
      </p:sp>
    </p:spTree>
    <p:extLst>
      <p:ext uri="{BB962C8B-B14F-4D97-AF65-F5344CB8AC3E}">
        <p14:creationId xmlns:p14="http://schemas.microsoft.com/office/powerpoint/2010/main" val="341890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Object storage systems are eventually </a:t>
            </a:r>
            <a:r>
              <a:rPr lang="en-US" dirty="0" smtClean="0"/>
              <a:t>consistent</a:t>
            </a:r>
          </a:p>
          <a:p>
            <a:r>
              <a:rPr lang="en-US" dirty="0" smtClean="0"/>
              <a:t>block </a:t>
            </a:r>
            <a:r>
              <a:rPr lang="en-US" dirty="0"/>
              <a:t>storage systems are strongly </a:t>
            </a:r>
            <a:r>
              <a:rPr lang="en-US" dirty="0" smtClean="0"/>
              <a:t>consistent</a:t>
            </a:r>
          </a:p>
          <a:p>
            <a:endParaRPr lang="en-US" dirty="0"/>
          </a:p>
        </p:txBody>
      </p:sp>
      <p:sp>
        <p:nvSpPr>
          <p:cNvPr id="3" name="Title 2"/>
          <p:cNvSpPr>
            <a:spLocks noGrp="1"/>
          </p:cNvSpPr>
          <p:nvPr>
            <p:ph type="ctrTitle"/>
          </p:nvPr>
        </p:nvSpPr>
        <p:spPr/>
        <p:txBody>
          <a:bodyPr/>
          <a:lstStyle/>
          <a:p>
            <a:r>
              <a:rPr lang="en-US" b="1" dirty="0"/>
              <a:t>What about the tradeoffs?</a:t>
            </a:r>
            <a:br>
              <a:rPr lang="en-US" b="1" dirty="0"/>
            </a:br>
            <a:endParaRPr lang="en-US" dirty="0"/>
          </a:p>
        </p:txBody>
      </p:sp>
    </p:spTree>
    <p:extLst>
      <p:ext uri="{BB962C8B-B14F-4D97-AF65-F5344CB8AC3E}">
        <p14:creationId xmlns:p14="http://schemas.microsoft.com/office/powerpoint/2010/main" val="420917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Object storage works very well for unstructured data sets where data is generally read but not </a:t>
            </a:r>
            <a:r>
              <a:rPr lang="en-US" dirty="0" smtClean="0"/>
              <a:t>written-to</a:t>
            </a:r>
            <a:endParaRPr lang="en-US" dirty="0"/>
          </a:p>
          <a:p>
            <a:r>
              <a:rPr lang="en-US" dirty="0"/>
              <a:t>block storage use cases are structured database storage, random read/write loads, and virtual machine file system (VMFS) volumes. </a:t>
            </a:r>
            <a:endParaRPr lang="en-US" dirty="0" smtClean="0"/>
          </a:p>
          <a:p>
            <a:r>
              <a:rPr lang="en-US" dirty="0"/>
              <a:t>The further the block storage gets from the application, the more the performance suffers due to latency issues.</a:t>
            </a:r>
          </a:p>
        </p:txBody>
      </p:sp>
      <p:sp>
        <p:nvSpPr>
          <p:cNvPr id="3" name="Title 2"/>
          <p:cNvSpPr>
            <a:spLocks noGrp="1"/>
          </p:cNvSpPr>
          <p:nvPr>
            <p:ph type="ctrTitle"/>
          </p:nvPr>
        </p:nvSpPr>
        <p:spPr/>
        <p:txBody>
          <a:bodyPr/>
          <a:lstStyle/>
          <a:p>
            <a:r>
              <a:rPr lang="en-US" sz="2400" b="1" dirty="0"/>
              <a:t>Workloads for object versus block storage</a:t>
            </a:r>
            <a:r>
              <a:rPr lang="en-US" b="1" dirty="0"/>
              <a:t/>
            </a:r>
            <a:br>
              <a:rPr lang="en-US" b="1" dirty="0"/>
            </a:br>
            <a:endParaRPr lang="en-US" dirty="0"/>
          </a:p>
        </p:txBody>
      </p:sp>
    </p:spTree>
    <p:extLst>
      <p:ext uri="{BB962C8B-B14F-4D97-AF65-F5344CB8AC3E}">
        <p14:creationId xmlns:p14="http://schemas.microsoft.com/office/powerpoint/2010/main" val="3918303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517437" y="731976"/>
            <a:ext cx="8468752" cy="4290150"/>
          </a:xfrm>
        </p:spPr>
        <p:txBody>
          <a:bodyPr/>
          <a:lstStyle/>
          <a:p>
            <a:r>
              <a:rPr lang="en-US" sz="1800" dirty="0"/>
              <a:t>Persistence (things that store data, do stuff with information in ANY form) can be grouped into 4 architectural </a:t>
            </a:r>
            <a:r>
              <a:rPr lang="en-US" sz="1800" dirty="0" smtClean="0"/>
              <a:t>buckets </a:t>
            </a:r>
          </a:p>
          <a:p>
            <a:endParaRPr lang="en-US" sz="1800" dirty="0" smtClean="0"/>
          </a:p>
          <a:p>
            <a:endParaRPr lang="en-US" sz="1800" dirty="0" smtClean="0"/>
          </a:p>
        </p:txBody>
      </p:sp>
      <p:sp>
        <p:nvSpPr>
          <p:cNvPr id="3" name="Title 2"/>
          <p:cNvSpPr>
            <a:spLocks noGrp="1"/>
          </p:cNvSpPr>
          <p:nvPr>
            <p:ph type="ctrTitle"/>
          </p:nvPr>
        </p:nvSpPr>
        <p:spPr/>
        <p:txBody>
          <a:bodyPr/>
          <a:lstStyle/>
          <a:p>
            <a:r>
              <a:rPr lang="en-US" b="1" dirty="0"/>
              <a:t>Storage Architectures</a:t>
            </a:r>
            <a:endParaRPr lang="en-US" cap="none"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732" y="1385960"/>
            <a:ext cx="6096000" cy="2447925"/>
          </a:xfrm>
          <a:prstGeom prst="rect">
            <a:avLst/>
          </a:prstGeom>
        </p:spPr>
      </p:pic>
    </p:spTree>
    <p:extLst>
      <p:ext uri="{BB962C8B-B14F-4D97-AF65-F5344CB8AC3E}">
        <p14:creationId xmlns:p14="http://schemas.microsoft.com/office/powerpoint/2010/main" val="406129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Companies like Amazon (with S3) provide object storage via its public cloud platform at massive scale, </a:t>
            </a:r>
            <a:endParaRPr lang="en-US" dirty="0" smtClean="0"/>
          </a:p>
          <a:p>
            <a:r>
              <a:rPr lang="en-US" dirty="0" smtClean="0"/>
              <a:t>while </a:t>
            </a:r>
            <a:r>
              <a:rPr lang="en-US" dirty="0"/>
              <a:t>object storage can be implemented in the company data center using technology like </a:t>
            </a:r>
            <a:r>
              <a:rPr lang="en-US" dirty="0">
                <a:hlinkClick r:id="rId2"/>
              </a:rPr>
              <a:t>OpenStack</a:t>
            </a:r>
            <a:r>
              <a:rPr lang="en-US" dirty="0"/>
              <a:t>’s Swift or EMC’s </a:t>
            </a:r>
            <a:r>
              <a:rPr lang="en-US" dirty="0">
                <a:hlinkClick r:id="rId3"/>
              </a:rPr>
              <a:t>Atmos</a:t>
            </a:r>
            <a:r>
              <a:rPr lang="en-US" dirty="0"/>
              <a:t>.</a:t>
            </a:r>
          </a:p>
        </p:txBody>
      </p:sp>
      <p:sp>
        <p:nvSpPr>
          <p:cNvPr id="3" name="Title 2"/>
          <p:cNvSpPr>
            <a:spLocks noGrp="1"/>
          </p:cNvSpPr>
          <p:nvPr>
            <p:ph type="ctrTitle"/>
          </p:nvPr>
        </p:nvSpPr>
        <p:spPr/>
        <p:txBody>
          <a:bodyPr/>
          <a:lstStyle/>
          <a:p>
            <a:r>
              <a:rPr lang="en-US" b="1" dirty="0"/>
              <a:t>Object storage in practice</a:t>
            </a:r>
            <a:r>
              <a:rPr lang="en-US" dirty="0"/>
              <a:t/>
            </a:r>
            <a:br>
              <a:rPr lang="en-US" dirty="0"/>
            </a:br>
            <a:endParaRPr lang="en-US" dirty="0"/>
          </a:p>
        </p:txBody>
      </p:sp>
    </p:spTree>
    <p:extLst>
      <p:ext uri="{BB962C8B-B14F-4D97-AF65-F5344CB8AC3E}">
        <p14:creationId xmlns:p14="http://schemas.microsoft.com/office/powerpoint/2010/main" val="3204573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517437" y="731976"/>
            <a:ext cx="8468752" cy="4290150"/>
          </a:xfrm>
        </p:spPr>
        <p:txBody>
          <a:bodyPr/>
          <a:lstStyle/>
          <a:p>
            <a:pPr marL="341312" lvl="1" indent="0">
              <a:buNone/>
            </a:pPr>
            <a:r>
              <a:rPr lang="en-US" sz="1800" dirty="0" smtClean="0"/>
              <a:t>Type </a:t>
            </a:r>
            <a:r>
              <a:rPr lang="en-US" sz="1800" dirty="0"/>
              <a:t>1: Clustered </a:t>
            </a:r>
            <a:r>
              <a:rPr lang="en-US" sz="1800" dirty="0" smtClean="0"/>
              <a:t>Scale Up &amp; Down Architectures</a:t>
            </a:r>
          </a:p>
          <a:p>
            <a:pPr marL="341312" lvl="1" indent="0">
              <a:buNone/>
            </a:pPr>
            <a:r>
              <a:rPr lang="en-US" sz="1400" dirty="0" smtClean="0"/>
              <a:t>	This is a </a:t>
            </a:r>
            <a:r>
              <a:rPr lang="en-US" sz="1400" dirty="0"/>
              <a:t>traditional-style dual controller arrays. Scale by adding disks. Think: EMC VNX, NetApp, Pure , Nimble, </a:t>
            </a:r>
            <a:r>
              <a:rPr lang="en-US" sz="1400" dirty="0" err="1"/>
              <a:t>Compellent</a:t>
            </a:r>
            <a:r>
              <a:rPr lang="en-US" sz="1400" dirty="0"/>
              <a:t>, IBM </a:t>
            </a:r>
            <a:r>
              <a:rPr lang="en-US" sz="1400" dirty="0" smtClean="0"/>
              <a:t>DS8000</a:t>
            </a:r>
            <a:endParaRPr lang="en-US" sz="1400" dirty="0"/>
          </a:p>
          <a:p>
            <a:pPr marL="341312" lvl="1" indent="0">
              <a:buNone/>
            </a:pPr>
            <a:r>
              <a:rPr lang="en-US" sz="1800" dirty="0"/>
              <a:t>Type 2: Tightly coupled, scale out </a:t>
            </a:r>
            <a:r>
              <a:rPr lang="en-US" sz="1800" dirty="0" smtClean="0"/>
              <a:t>architectures</a:t>
            </a:r>
          </a:p>
          <a:p>
            <a:pPr marL="341312" lvl="1" indent="0">
              <a:buNone/>
            </a:pPr>
            <a:r>
              <a:rPr lang="en-US" sz="1400" dirty="0" smtClean="0"/>
              <a:t>	This </a:t>
            </a:r>
            <a:r>
              <a:rPr lang="en-US" sz="1400" dirty="0"/>
              <a:t>is a</a:t>
            </a:r>
            <a:r>
              <a:rPr lang="en-US" sz="1400" dirty="0" smtClean="0"/>
              <a:t> new modern </a:t>
            </a:r>
            <a:r>
              <a:rPr lang="en-US" sz="1400" dirty="0"/>
              <a:t>shared-nothing architecture. Scale by adding nodes, each with processing and storage. Think: EMC </a:t>
            </a:r>
            <a:r>
              <a:rPr lang="en-US" sz="1400" dirty="0" err="1"/>
              <a:t>Isilon</a:t>
            </a:r>
            <a:r>
              <a:rPr lang="en-US" sz="1400" dirty="0"/>
              <a:t>, </a:t>
            </a:r>
            <a:r>
              <a:rPr lang="en-US" sz="1400" dirty="0" err="1"/>
              <a:t>Nutanix</a:t>
            </a:r>
            <a:r>
              <a:rPr lang="en-US" sz="1400" dirty="0"/>
              <a:t>, </a:t>
            </a:r>
            <a:r>
              <a:rPr lang="en-US" sz="1400" dirty="0" err="1"/>
              <a:t>ScaleIO</a:t>
            </a:r>
            <a:r>
              <a:rPr lang="en-US" sz="1400" dirty="0"/>
              <a:t>, IBM XIV, VMware </a:t>
            </a:r>
            <a:r>
              <a:rPr lang="en-US" sz="1400" dirty="0" smtClean="0"/>
              <a:t>VSAN</a:t>
            </a:r>
            <a:endParaRPr lang="en-US" sz="1400" dirty="0"/>
          </a:p>
          <a:p>
            <a:pPr marL="341312" lvl="1" indent="0">
              <a:buNone/>
            </a:pPr>
            <a:r>
              <a:rPr lang="en-US" sz="1800" dirty="0" smtClean="0"/>
              <a:t>Type </a:t>
            </a:r>
            <a:r>
              <a:rPr lang="en-US" sz="1800" dirty="0"/>
              <a:t>3: Loosely coupled, scale out </a:t>
            </a:r>
            <a:r>
              <a:rPr lang="en-US" sz="1800" dirty="0" smtClean="0"/>
              <a:t>architectures</a:t>
            </a:r>
          </a:p>
          <a:p>
            <a:pPr marL="341312" lvl="1" indent="0">
              <a:buNone/>
            </a:pPr>
            <a:r>
              <a:rPr lang="en-US" sz="1400" dirty="0" smtClean="0"/>
              <a:t>	This </a:t>
            </a:r>
            <a:r>
              <a:rPr lang="en-US" sz="1400" dirty="0"/>
              <a:t>is an older architecture model, but is in use by a couple of younger platforms as well. Scale around is a scale-out architecture that is purposely limited to a finite maximum. Scale is primarily an availability operation instead of a performance one. Scale by adding disks &amp; nodes. Think: EMC VMAX, HP 3Par, HDS </a:t>
            </a:r>
            <a:r>
              <a:rPr lang="en-US" sz="1400" dirty="0" smtClean="0"/>
              <a:t>VSP</a:t>
            </a:r>
            <a:endParaRPr lang="en-US" sz="1400" dirty="0"/>
          </a:p>
          <a:p>
            <a:pPr marL="341312" lvl="1" indent="0">
              <a:buNone/>
            </a:pPr>
            <a:r>
              <a:rPr lang="en-US" sz="1800" dirty="0" smtClean="0"/>
              <a:t>Type </a:t>
            </a:r>
            <a:r>
              <a:rPr lang="en-US" sz="1800" dirty="0"/>
              <a:t>4: Distributed, shared nothing </a:t>
            </a:r>
            <a:r>
              <a:rPr lang="en-US" sz="1800" dirty="0" smtClean="0"/>
              <a:t>architectures</a:t>
            </a:r>
            <a:endParaRPr lang="en-US" sz="1800" dirty="0"/>
          </a:p>
          <a:p>
            <a:pPr marL="341312" lvl="1" indent="0">
              <a:buNone/>
            </a:pPr>
            <a:r>
              <a:rPr lang="en-US" sz="1400" dirty="0" smtClean="0"/>
              <a:t>	This is a </a:t>
            </a:r>
            <a:r>
              <a:rPr lang="en-US" sz="1400" dirty="0"/>
              <a:t>defined by using NO shared memory between nodes, and the data itself is distributed across some number nodes – but in a lazy, non-transactional </a:t>
            </a:r>
            <a:r>
              <a:rPr lang="en-US" sz="1400" dirty="0" smtClean="0"/>
              <a:t>way. EMC, AWS, OpenStack</a:t>
            </a:r>
            <a:endParaRPr lang="en-US" sz="1800" dirty="0" smtClean="0"/>
          </a:p>
          <a:p>
            <a:endParaRPr lang="en-US" sz="1800" dirty="0" smtClean="0"/>
          </a:p>
        </p:txBody>
      </p:sp>
      <p:sp>
        <p:nvSpPr>
          <p:cNvPr id="3" name="Title 2"/>
          <p:cNvSpPr>
            <a:spLocks noGrp="1"/>
          </p:cNvSpPr>
          <p:nvPr>
            <p:ph type="ctrTitle"/>
          </p:nvPr>
        </p:nvSpPr>
        <p:spPr/>
        <p:txBody>
          <a:bodyPr/>
          <a:lstStyle/>
          <a:p>
            <a:r>
              <a:rPr lang="en-US" b="1" dirty="0"/>
              <a:t>Storage Architectures</a:t>
            </a:r>
            <a:endParaRPr lang="en-US" cap="none" dirty="0"/>
          </a:p>
        </p:txBody>
      </p:sp>
    </p:spTree>
    <p:extLst>
      <p:ext uri="{BB962C8B-B14F-4D97-AF65-F5344CB8AC3E}">
        <p14:creationId xmlns:p14="http://schemas.microsoft.com/office/powerpoint/2010/main" val="316619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79413" y="821934"/>
            <a:ext cx="7994025" cy="3832260"/>
          </a:xfrm>
        </p:spPr>
        <p:txBody>
          <a:bodyPr/>
          <a:lstStyle/>
          <a:p>
            <a:pPr>
              <a:buFont typeface="Wingdings" panose="05000000000000000000" pitchFamily="2" charset="2"/>
              <a:buChar char="§"/>
            </a:pPr>
            <a:r>
              <a:rPr lang="en-US" sz="1800" dirty="0"/>
              <a:t>The basic make-up is two </a:t>
            </a:r>
            <a:r>
              <a:rPr lang="en-US" sz="1800" dirty="0" smtClean="0"/>
              <a:t>controllers</a:t>
            </a:r>
          </a:p>
          <a:p>
            <a:pPr lvl="1"/>
            <a:endParaRPr lang="en-US" sz="1400" dirty="0" smtClean="0"/>
          </a:p>
          <a:p>
            <a:pPr lvl="1"/>
            <a:r>
              <a:rPr lang="en-US" sz="1400" dirty="0" smtClean="0"/>
              <a:t>active/active (both controller serving the same data) </a:t>
            </a:r>
          </a:p>
          <a:p>
            <a:pPr lvl="1"/>
            <a:r>
              <a:rPr lang="en-US" sz="1400" dirty="0" smtClean="0"/>
              <a:t>active/standby </a:t>
            </a:r>
            <a:r>
              <a:rPr lang="en-US" sz="1400" dirty="0"/>
              <a:t>(one controller serving all the </a:t>
            </a:r>
            <a:r>
              <a:rPr lang="en-US" sz="1400" dirty="0" smtClean="0"/>
              <a:t>data)</a:t>
            </a:r>
          </a:p>
          <a:p>
            <a:pPr lvl="1"/>
            <a:r>
              <a:rPr lang="en-US" sz="1400" dirty="0" smtClean="0"/>
              <a:t>active/passive </a:t>
            </a:r>
            <a:r>
              <a:rPr lang="en-US" sz="1400" dirty="0"/>
              <a:t>configuration which is sometimes called asymmetric active/active (both controllers serving different subsets of </a:t>
            </a:r>
            <a:r>
              <a:rPr lang="en-US" sz="1400" dirty="0" smtClean="0"/>
              <a:t>the data)</a:t>
            </a:r>
          </a:p>
        </p:txBody>
      </p:sp>
      <p:sp>
        <p:nvSpPr>
          <p:cNvPr id="3" name="Title 2"/>
          <p:cNvSpPr>
            <a:spLocks noGrp="1"/>
          </p:cNvSpPr>
          <p:nvPr>
            <p:ph type="ctrTitle"/>
          </p:nvPr>
        </p:nvSpPr>
        <p:spPr>
          <a:xfrm>
            <a:off x="180304" y="171849"/>
            <a:ext cx="8930985" cy="428625"/>
          </a:xfrm>
        </p:spPr>
        <p:txBody>
          <a:bodyPr/>
          <a:lstStyle/>
          <a:p>
            <a:r>
              <a:rPr lang="en-US" sz="2400" b="1" dirty="0"/>
              <a:t>Type 1: Clustered </a:t>
            </a:r>
            <a:r>
              <a:rPr lang="en-US" sz="2400" b="1" dirty="0" smtClean="0"/>
              <a:t>Scale Up &amp; Down Architectures</a:t>
            </a:r>
            <a:endParaRPr lang="en-US" sz="2400"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8760" y="2404301"/>
            <a:ext cx="1496298" cy="2144301"/>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688" y="2418596"/>
            <a:ext cx="1496298" cy="2144301"/>
          </a:xfrm>
          <a:prstGeom prst="rect">
            <a:avLst/>
          </a:prstGeom>
        </p:spPr>
      </p:pic>
    </p:spTree>
    <p:extLst>
      <p:ext uri="{BB962C8B-B14F-4D97-AF65-F5344CB8AC3E}">
        <p14:creationId xmlns:p14="http://schemas.microsoft.com/office/powerpoint/2010/main" val="386258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517437" y="731976"/>
            <a:ext cx="8468752" cy="4290150"/>
          </a:xfrm>
        </p:spPr>
        <p:txBody>
          <a:bodyPr/>
          <a:lstStyle/>
          <a:p>
            <a:r>
              <a:rPr lang="en-US" sz="1800" b="1" dirty="0" smtClean="0"/>
              <a:t>Client </a:t>
            </a:r>
            <a:r>
              <a:rPr lang="en-US" sz="1800" b="1" dirty="0"/>
              <a:t>IO </a:t>
            </a:r>
            <a:r>
              <a:rPr lang="en-US" sz="1800" b="1" dirty="0" smtClean="0"/>
              <a:t>Path (Write)</a:t>
            </a:r>
          </a:p>
          <a:p>
            <a:pPr lvl="1">
              <a:buFont typeface="Wingdings" panose="05000000000000000000" pitchFamily="2" charset="2"/>
              <a:buChar char="§"/>
            </a:pPr>
            <a:r>
              <a:rPr lang="en-US" sz="1200" dirty="0" smtClean="0"/>
              <a:t>Client </a:t>
            </a:r>
            <a:r>
              <a:rPr lang="en-US" sz="1200" dirty="0"/>
              <a:t>initiates the IO and transmits it across the network (SAN or IP SAN) to the next </a:t>
            </a:r>
            <a:r>
              <a:rPr lang="en-US" sz="1200" dirty="0" smtClean="0"/>
              <a:t>hop</a:t>
            </a:r>
            <a:endParaRPr lang="en-US" sz="1200" dirty="0"/>
          </a:p>
          <a:p>
            <a:pPr lvl="1"/>
            <a:r>
              <a:rPr lang="en-US" sz="1200" dirty="0"/>
              <a:t>The IO flows through all the switch hops and lands on the front end port of one of the controllers actively serving IO.</a:t>
            </a:r>
          </a:p>
          <a:p>
            <a:pPr lvl="1"/>
            <a:r>
              <a:rPr lang="en-US" sz="1200" dirty="0"/>
              <a:t>The controller receives that IO and caches it into memory (generally RAM, sometimes NVRAM, sometimes SSD).</a:t>
            </a:r>
          </a:p>
          <a:p>
            <a:pPr lvl="1"/>
            <a:r>
              <a:rPr lang="en-US" sz="1200" dirty="0"/>
              <a:t>For data protection purposes, the controller also transmits the IO across an inter-controller link (usually </a:t>
            </a:r>
            <a:r>
              <a:rPr lang="en-US" sz="1200" dirty="0" err="1"/>
              <a:t>PCIe</a:t>
            </a:r>
            <a:r>
              <a:rPr lang="en-US" sz="1200" dirty="0"/>
              <a:t> bus, </a:t>
            </a:r>
            <a:r>
              <a:rPr lang="en-US" sz="1200" dirty="0" err="1"/>
              <a:t>Infiniband</a:t>
            </a:r>
            <a:r>
              <a:rPr lang="en-US" sz="1200" dirty="0"/>
              <a:t>, or other ultra low-latency link) to the other controller which caches the IO into its memory as well, and acknowledges that write back to the first </a:t>
            </a:r>
            <a:r>
              <a:rPr lang="en-US" sz="1200" dirty="0" smtClean="0"/>
              <a:t>controller</a:t>
            </a:r>
            <a:endParaRPr lang="en-US" sz="1200" dirty="0"/>
          </a:p>
          <a:p>
            <a:pPr lvl="1"/>
            <a:r>
              <a:rPr lang="en-US" sz="1200" dirty="0"/>
              <a:t>Once the controller receives the write acknowledgement from the second controller, it responds back to the client acknowledging the </a:t>
            </a:r>
            <a:r>
              <a:rPr lang="en-US" sz="1200" dirty="0" smtClean="0"/>
              <a:t>write</a:t>
            </a:r>
            <a:endParaRPr lang="en-US" sz="1200" dirty="0"/>
          </a:p>
          <a:p>
            <a:pPr lvl="1"/>
            <a:r>
              <a:rPr lang="en-US" sz="1200" dirty="0"/>
              <a:t>Depending on the array platform,  other things can be done with the write like inline deduplication, </a:t>
            </a:r>
            <a:r>
              <a:rPr lang="en-US" sz="1200" dirty="0" err="1"/>
              <a:t>compression,etc</a:t>
            </a:r>
            <a:r>
              <a:rPr lang="en-US" sz="1200" dirty="0"/>
              <a:t>.</a:t>
            </a:r>
          </a:p>
          <a:p>
            <a:pPr lvl="1"/>
            <a:r>
              <a:rPr lang="en-US" sz="1200" dirty="0"/>
              <a:t>Some arrays that implement flash-based write caching can stage the writes to flash to clear the RAM for more incoming </a:t>
            </a:r>
            <a:r>
              <a:rPr lang="en-US" sz="1200" dirty="0" smtClean="0"/>
              <a:t>writes</a:t>
            </a:r>
            <a:endParaRPr lang="en-US" sz="1200" dirty="0"/>
          </a:p>
          <a:p>
            <a:pPr lvl="1"/>
            <a:r>
              <a:rPr lang="en-US" sz="1200" dirty="0"/>
              <a:t>The write is eventually flushed to disk (SSD or Magnetic</a:t>
            </a:r>
            <a:r>
              <a:rPr lang="en-US" sz="1200" dirty="0" smtClean="0"/>
              <a:t>)</a:t>
            </a:r>
            <a:endParaRPr lang="en-US" sz="1200" dirty="0"/>
          </a:p>
          <a:p>
            <a:endParaRPr lang="en-US" sz="1600" dirty="0" smtClean="0"/>
          </a:p>
        </p:txBody>
      </p:sp>
      <p:sp>
        <p:nvSpPr>
          <p:cNvPr id="3" name="Title 2"/>
          <p:cNvSpPr>
            <a:spLocks noGrp="1"/>
          </p:cNvSpPr>
          <p:nvPr>
            <p:ph type="ctrTitle"/>
          </p:nvPr>
        </p:nvSpPr>
        <p:spPr>
          <a:xfrm>
            <a:off x="141668" y="228600"/>
            <a:ext cx="8844521" cy="428625"/>
          </a:xfrm>
        </p:spPr>
        <p:txBody>
          <a:bodyPr/>
          <a:lstStyle/>
          <a:p>
            <a:r>
              <a:rPr lang="en-US" sz="2400" b="1" dirty="0"/>
              <a:t>Type 1: Clustered Scale Up &amp; Down Architectures</a:t>
            </a:r>
            <a:endParaRPr lang="en-US" sz="2400" cap="none"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2562" y="3312310"/>
            <a:ext cx="2702103" cy="1396779"/>
          </a:xfrm>
          <a:prstGeom prst="rect">
            <a:avLst/>
          </a:prstGeom>
        </p:spPr>
      </p:pic>
    </p:spTree>
    <p:extLst>
      <p:ext uri="{BB962C8B-B14F-4D97-AF65-F5344CB8AC3E}">
        <p14:creationId xmlns:p14="http://schemas.microsoft.com/office/powerpoint/2010/main" val="397940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517437" y="731976"/>
            <a:ext cx="8468752" cy="4290150"/>
          </a:xfrm>
        </p:spPr>
        <p:txBody>
          <a:bodyPr/>
          <a:lstStyle/>
          <a:p>
            <a:r>
              <a:rPr lang="en-US" sz="1800" b="1" dirty="0" smtClean="0"/>
              <a:t>Client </a:t>
            </a:r>
            <a:r>
              <a:rPr lang="en-US" sz="1800" b="1" dirty="0"/>
              <a:t>IO </a:t>
            </a:r>
            <a:r>
              <a:rPr lang="en-US" sz="1800" b="1" dirty="0" smtClean="0"/>
              <a:t>Path (Read)</a:t>
            </a:r>
          </a:p>
          <a:p>
            <a:pPr lvl="1"/>
            <a:r>
              <a:rPr lang="en-US" sz="1400" dirty="0"/>
              <a:t>Client initiates the IO request and transmits it across the network (SAN or IP SAN) to the next </a:t>
            </a:r>
            <a:r>
              <a:rPr lang="en-US" sz="1400" dirty="0" smtClean="0"/>
              <a:t>hop</a:t>
            </a:r>
            <a:endParaRPr lang="en-US" sz="1400" dirty="0"/>
          </a:p>
          <a:p>
            <a:pPr lvl="1"/>
            <a:r>
              <a:rPr lang="en-US" sz="1400" dirty="0"/>
              <a:t>The request flows through all the switch hops and lands on the front end port of one of the controllers actively serving </a:t>
            </a:r>
            <a:r>
              <a:rPr lang="en-US" sz="1400" dirty="0" smtClean="0"/>
              <a:t>IO</a:t>
            </a:r>
            <a:endParaRPr lang="en-US" sz="1400" dirty="0"/>
          </a:p>
          <a:p>
            <a:pPr lvl="1"/>
            <a:r>
              <a:rPr lang="en-US" sz="1400" dirty="0"/>
              <a:t>The controller receives the IO request, checks its read cache in RAM for the data and then (depending on the array) checks SSD cache for the </a:t>
            </a:r>
            <a:r>
              <a:rPr lang="en-US" sz="1400" dirty="0" smtClean="0"/>
              <a:t>data</a:t>
            </a:r>
            <a:endParaRPr lang="en-US" sz="1400" dirty="0"/>
          </a:p>
          <a:p>
            <a:pPr lvl="1"/>
            <a:r>
              <a:rPr lang="en-US" sz="1400" dirty="0"/>
              <a:t>If the data isn't in either location, it's a "read miss" and the data is read directly from the underlying disks (flash or magnetic</a:t>
            </a:r>
            <a:r>
              <a:rPr lang="en-US" sz="1400" dirty="0" smtClean="0"/>
              <a:t>)</a:t>
            </a:r>
            <a:endParaRPr lang="en-US" sz="1400" dirty="0"/>
          </a:p>
          <a:p>
            <a:pPr lvl="1"/>
            <a:r>
              <a:rPr lang="en-US" sz="1400" dirty="0"/>
              <a:t>The controller places a copy of the read in cache (if it was a "read miss") and responds to the client with the requested </a:t>
            </a:r>
            <a:r>
              <a:rPr lang="en-US" sz="1400" dirty="0" smtClean="0"/>
              <a:t>data</a:t>
            </a:r>
            <a:endParaRPr lang="en-US" sz="1200" dirty="0"/>
          </a:p>
          <a:p>
            <a:endParaRPr lang="en-US" sz="1200" dirty="0" smtClean="0"/>
          </a:p>
        </p:txBody>
      </p:sp>
      <p:sp>
        <p:nvSpPr>
          <p:cNvPr id="3" name="Title 2"/>
          <p:cNvSpPr>
            <a:spLocks noGrp="1"/>
          </p:cNvSpPr>
          <p:nvPr>
            <p:ph type="ctrTitle"/>
          </p:nvPr>
        </p:nvSpPr>
        <p:spPr>
          <a:xfrm>
            <a:off x="225380" y="228600"/>
            <a:ext cx="8834907" cy="428625"/>
          </a:xfrm>
        </p:spPr>
        <p:txBody>
          <a:bodyPr/>
          <a:lstStyle/>
          <a:p>
            <a:r>
              <a:rPr lang="en-US" sz="2400" b="1" dirty="0"/>
              <a:t>Type 1: Clustered Scale Up &amp; Down Architectures</a:t>
            </a:r>
            <a:endParaRPr lang="en-US" sz="2400" cap="none"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2562" y="3312310"/>
            <a:ext cx="2702103" cy="1396779"/>
          </a:xfrm>
          <a:prstGeom prst="rect">
            <a:avLst/>
          </a:prstGeom>
        </p:spPr>
      </p:pic>
    </p:spTree>
    <p:extLst>
      <p:ext uri="{BB962C8B-B14F-4D97-AF65-F5344CB8AC3E}">
        <p14:creationId xmlns:p14="http://schemas.microsoft.com/office/powerpoint/2010/main" val="355062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534689" y="657225"/>
            <a:ext cx="8468752" cy="4290150"/>
          </a:xfrm>
        </p:spPr>
        <p:txBody>
          <a:bodyPr/>
          <a:lstStyle/>
          <a:p>
            <a:r>
              <a:rPr lang="en-US" sz="1400" dirty="0"/>
              <a:t>These are defined by using shared memory (think cache and some types of metadata) between nodes, and the data itself is distributed across some number </a:t>
            </a:r>
            <a:r>
              <a:rPr lang="en-US" sz="1400" dirty="0" smtClean="0"/>
              <a:t>nodes.</a:t>
            </a:r>
            <a:endParaRPr lang="en-US" sz="1400" dirty="0"/>
          </a:p>
          <a:p>
            <a:r>
              <a:rPr lang="en-US" sz="1400" dirty="0" smtClean="0"/>
              <a:t>This </a:t>
            </a:r>
            <a:r>
              <a:rPr lang="en-US" sz="1400" dirty="0"/>
              <a:t>architectural model needs to deal with VERY large amount of inter-node communication on for all sorts of operations</a:t>
            </a:r>
            <a:r>
              <a:rPr lang="en-US" sz="1400" dirty="0" smtClean="0"/>
              <a:t>.</a:t>
            </a:r>
            <a:endParaRPr lang="en-US" sz="1400" dirty="0"/>
          </a:p>
          <a:p>
            <a:r>
              <a:rPr lang="en-US" sz="1400" dirty="0"/>
              <a:t>The defining element of shared memory models is critical to these designs.   Historically, it enabled “symmetric” IO paths through all brains (the lower diagram).   It was originally designed so that in failure (planned or unplanned) modes, IO operations would remain relatively balanced.  This was the “origin story” of things like </a:t>
            </a:r>
            <a:r>
              <a:rPr lang="en-US" sz="1400" dirty="0" err="1"/>
              <a:t>Symmetrix</a:t>
            </a:r>
            <a:r>
              <a:rPr lang="en-US" sz="1400" dirty="0"/>
              <a:t>, IBM DS, HDS USP and VSP.   They share their cache in some form – so that an IO can be serviced from any </a:t>
            </a:r>
            <a:r>
              <a:rPr lang="en-US" sz="1400" dirty="0" smtClean="0"/>
              <a:t>brain.</a:t>
            </a:r>
          </a:p>
          <a:p>
            <a:endParaRPr lang="en-US" sz="1400" dirty="0" smtClean="0"/>
          </a:p>
        </p:txBody>
      </p:sp>
      <p:sp>
        <p:nvSpPr>
          <p:cNvPr id="3" name="Title 2"/>
          <p:cNvSpPr>
            <a:spLocks noGrp="1"/>
          </p:cNvSpPr>
          <p:nvPr>
            <p:ph type="ctrTitle"/>
          </p:nvPr>
        </p:nvSpPr>
        <p:spPr>
          <a:xfrm>
            <a:off x="379412" y="228600"/>
            <a:ext cx="8764587" cy="428625"/>
          </a:xfrm>
        </p:spPr>
        <p:txBody>
          <a:bodyPr/>
          <a:lstStyle/>
          <a:p>
            <a:r>
              <a:rPr lang="en-US" sz="2000" b="1" dirty="0"/>
              <a:t>Type 2: Tightly coupled, scale out </a:t>
            </a:r>
            <a:r>
              <a:rPr lang="en-US" sz="2000" b="1" dirty="0" smtClean="0"/>
              <a:t>architectures</a:t>
            </a:r>
            <a:r>
              <a:rPr lang="en-US" sz="2000" dirty="0"/>
              <a:t> </a:t>
            </a:r>
            <a:endParaRPr lang="en-US" sz="2000" cap="non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5290" y="2991607"/>
            <a:ext cx="2270088" cy="1955768"/>
          </a:xfrm>
          <a:prstGeom prst="rect">
            <a:avLst/>
          </a:prstGeom>
        </p:spPr>
      </p:pic>
    </p:spTree>
    <p:extLst>
      <p:ext uri="{BB962C8B-B14F-4D97-AF65-F5344CB8AC3E}">
        <p14:creationId xmlns:p14="http://schemas.microsoft.com/office/powerpoint/2010/main" val="1878681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534689" y="657225"/>
            <a:ext cx="8468752" cy="4290150"/>
          </a:xfrm>
        </p:spPr>
        <p:txBody>
          <a:bodyPr/>
          <a:lstStyle/>
          <a:p>
            <a:r>
              <a:rPr lang="en-US" sz="1800" b="1" dirty="0"/>
              <a:t>Client IO Path (Write)</a:t>
            </a:r>
          </a:p>
          <a:p>
            <a:r>
              <a:rPr lang="en-US" sz="1200" dirty="0"/>
              <a:t>The two controllers displayed can be two of many more controllers (up to 16 on the VMAX).</a:t>
            </a:r>
          </a:p>
          <a:p>
            <a:r>
              <a:rPr lang="en-US" sz="1200" dirty="0"/>
              <a:t>Inter-controller communications in Type 2b can actually bypass the CPU of the remote controller for higher performance.</a:t>
            </a:r>
          </a:p>
          <a:p>
            <a:r>
              <a:rPr lang="en-US" sz="1200" dirty="0"/>
              <a:t>The Flow of write IOs through a scale around array can vary somewhat, but as an example IO through a VMAX generally goes like this:</a:t>
            </a:r>
          </a:p>
          <a:p>
            <a:r>
              <a:rPr lang="en-US" sz="1200" dirty="0"/>
              <a:t>Client initiates the IO and transmits it across the network (SAN or IP SAN) to the next hop.</a:t>
            </a:r>
          </a:p>
          <a:p>
            <a:r>
              <a:rPr lang="en-US" sz="1200" dirty="0"/>
              <a:t>The IO flows through all the switch hops and lands on the front end port of one of the controllers.</a:t>
            </a:r>
          </a:p>
          <a:p>
            <a:r>
              <a:rPr lang="en-US" sz="1200" dirty="0"/>
              <a:t>The controller receives that IO and caches it into global memory in two locations on two different controllers. It access the memory locations directly via the inter-controller link (</a:t>
            </a:r>
            <a:r>
              <a:rPr lang="en-US" sz="1200" dirty="0" err="1"/>
              <a:t>RapidIO</a:t>
            </a:r>
            <a:r>
              <a:rPr lang="en-US" sz="1200" dirty="0"/>
              <a:t>).</a:t>
            </a:r>
          </a:p>
          <a:p>
            <a:r>
              <a:rPr lang="en-US" sz="1200" dirty="0"/>
              <a:t>Once the controller confirms both writes have been made, it responds back to the client acknowledging the write.</a:t>
            </a:r>
          </a:p>
          <a:p>
            <a:r>
              <a:rPr lang="en-US" sz="1200" dirty="0"/>
              <a:t>The write is eventually flushed to disk (SSD or Magnetic).</a:t>
            </a:r>
          </a:p>
          <a:p>
            <a:endParaRPr lang="en-US" sz="1200" dirty="0" smtClean="0"/>
          </a:p>
        </p:txBody>
      </p:sp>
      <p:sp>
        <p:nvSpPr>
          <p:cNvPr id="3" name="Title 2"/>
          <p:cNvSpPr>
            <a:spLocks noGrp="1"/>
          </p:cNvSpPr>
          <p:nvPr>
            <p:ph type="ctrTitle"/>
          </p:nvPr>
        </p:nvSpPr>
        <p:spPr>
          <a:xfrm>
            <a:off x="379412" y="228600"/>
            <a:ext cx="8764587" cy="428625"/>
          </a:xfrm>
        </p:spPr>
        <p:txBody>
          <a:bodyPr/>
          <a:lstStyle/>
          <a:p>
            <a:r>
              <a:rPr lang="en-US" sz="2000" b="1" dirty="0"/>
              <a:t>Type 2: Tightly coupled, scale out </a:t>
            </a:r>
            <a:r>
              <a:rPr lang="en-US" sz="2000" b="1" dirty="0" smtClean="0"/>
              <a:t>architectures</a:t>
            </a:r>
            <a:r>
              <a:rPr lang="en-US" sz="2000" dirty="0"/>
              <a:t> </a:t>
            </a:r>
            <a:endParaRPr lang="en-US" sz="2000" cap="none" dirty="0"/>
          </a:p>
        </p:txBody>
      </p:sp>
    </p:spTree>
    <p:extLst>
      <p:ext uri="{BB962C8B-B14F-4D97-AF65-F5344CB8AC3E}">
        <p14:creationId xmlns:p14="http://schemas.microsoft.com/office/powerpoint/2010/main" val="220086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534689" y="657225"/>
            <a:ext cx="8468752" cy="4290150"/>
          </a:xfrm>
        </p:spPr>
        <p:txBody>
          <a:bodyPr/>
          <a:lstStyle/>
          <a:p>
            <a:r>
              <a:rPr lang="en-US" sz="1800" b="1" dirty="0"/>
              <a:t>Client IO Path (Read)</a:t>
            </a:r>
          </a:p>
          <a:p>
            <a:r>
              <a:rPr lang="en-US" sz="1200" dirty="0"/>
              <a:t>Client initiates the IO request and transmits it across the network (SAN or IP SAN) to the next hop.</a:t>
            </a:r>
          </a:p>
          <a:p>
            <a:r>
              <a:rPr lang="en-US" sz="1200" dirty="0"/>
              <a:t>The request flows through all the switch hops and lands on the front end port of one of the controllers.</a:t>
            </a:r>
          </a:p>
          <a:p>
            <a:r>
              <a:rPr lang="en-US" sz="1200" dirty="0"/>
              <a:t>The controller receives the IO request, checks global memory for the location of the data. If it exists in RAM, it will access the memory location directly via the inter-controller link (</a:t>
            </a:r>
            <a:r>
              <a:rPr lang="en-US" sz="1200" dirty="0" err="1"/>
              <a:t>RapidIO</a:t>
            </a:r>
            <a:r>
              <a:rPr lang="en-US" sz="1200" dirty="0"/>
              <a:t>) no matter which controller physically contains the data.</a:t>
            </a:r>
          </a:p>
          <a:p>
            <a:r>
              <a:rPr lang="en-US" sz="1200" dirty="0"/>
              <a:t>If the data isn't in global memory, it's a "read miss" and the data is read directly from the underlying disks (flash or magnetic).</a:t>
            </a:r>
          </a:p>
          <a:p>
            <a:r>
              <a:rPr lang="en-US" sz="1200" dirty="0"/>
              <a:t>The controller places a copy of the read in cache (if it was a "read miss") and responds to the client with the requested data</a:t>
            </a:r>
          </a:p>
          <a:p>
            <a:endParaRPr lang="en-US" sz="1200" dirty="0" smtClean="0"/>
          </a:p>
        </p:txBody>
      </p:sp>
      <p:sp>
        <p:nvSpPr>
          <p:cNvPr id="3" name="Title 2"/>
          <p:cNvSpPr>
            <a:spLocks noGrp="1"/>
          </p:cNvSpPr>
          <p:nvPr>
            <p:ph type="ctrTitle"/>
          </p:nvPr>
        </p:nvSpPr>
        <p:spPr>
          <a:xfrm>
            <a:off x="379412" y="228600"/>
            <a:ext cx="8764587" cy="428625"/>
          </a:xfrm>
        </p:spPr>
        <p:txBody>
          <a:bodyPr/>
          <a:lstStyle/>
          <a:p>
            <a:r>
              <a:rPr lang="en-US" sz="2000" b="1" dirty="0"/>
              <a:t>Type 2: Tightly coupled, scale out </a:t>
            </a:r>
            <a:r>
              <a:rPr lang="en-US" sz="2000" b="1" dirty="0" smtClean="0"/>
              <a:t>architectures</a:t>
            </a:r>
            <a:r>
              <a:rPr lang="en-US" sz="2000" dirty="0"/>
              <a:t> </a:t>
            </a:r>
            <a:endParaRPr lang="en-US" sz="2000"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480" y="3106681"/>
            <a:ext cx="3669158" cy="1840694"/>
          </a:xfrm>
          <a:prstGeom prst="rect">
            <a:avLst/>
          </a:prstGeom>
        </p:spPr>
      </p:pic>
    </p:spTree>
    <p:extLst>
      <p:ext uri="{BB962C8B-B14F-4D97-AF65-F5344CB8AC3E}">
        <p14:creationId xmlns:p14="http://schemas.microsoft.com/office/powerpoint/2010/main" val="156940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EMC_internal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6FC490B-1F77-48C5-AC70-1DD939DBDF04}">
  <ds:schemaRefs>
    <ds:schemaRef ds:uri="http://schemas.microsoft.com/sharepoint/v3/contenttype/forms"/>
  </ds:schemaRefs>
</ds:datastoreItem>
</file>

<file path=customXml/itemProps3.xml><?xml version="1.0" encoding="utf-8"?>
<ds:datastoreItem xmlns:ds="http://schemas.openxmlformats.org/officeDocument/2006/customXml" ds:itemID="{0873BDD3-AA35-4F19-A12A-C6462BECFBD1}">
  <ds:schemaRefs>
    <ds:schemaRef ds:uri="http://purl.org/dc/dcmitype/"/>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DellEMC_internal_template</Template>
  <TotalTime>8531</TotalTime>
  <Words>1291</Words>
  <Application>Microsoft Office PowerPoint</Application>
  <PresentationFormat>On-screen Show (16:9)</PresentationFormat>
  <Paragraphs>105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Museo For Dell 300</vt:lpstr>
      <vt:lpstr>Museo Sans For Dell</vt:lpstr>
      <vt:lpstr>Arial</vt:lpstr>
      <vt:lpstr>Arial Black</vt:lpstr>
      <vt:lpstr>Courier New</vt:lpstr>
      <vt:lpstr>Verdana</vt:lpstr>
      <vt:lpstr>Wingdings</vt:lpstr>
      <vt:lpstr>DellEMC_internal_template</vt:lpstr>
      <vt:lpstr>PowerPoint Presentation</vt:lpstr>
      <vt:lpstr>Storage Architectures</vt:lpstr>
      <vt:lpstr>Storage Architectures</vt:lpstr>
      <vt:lpstr>Type 1: Clustered Scale Up &amp; Down Architectures</vt:lpstr>
      <vt:lpstr>Type 1: Clustered Scale Up &amp; Down Architectures</vt:lpstr>
      <vt:lpstr>Type 1: Clustered Scale Up &amp; Down Architectures</vt:lpstr>
      <vt:lpstr>Type 2: Tightly coupled, scale out architectures </vt:lpstr>
      <vt:lpstr>Type 2: Tightly coupled, scale out architectures </vt:lpstr>
      <vt:lpstr>Type 2: Tightly coupled, scale out architectures </vt:lpstr>
      <vt:lpstr>Type 3: Loosely coupled, scale out architectures. </vt:lpstr>
      <vt:lpstr>Type 3: Loosely coupled, scale out architectures.</vt:lpstr>
      <vt:lpstr>Type 3: Loosely coupled, scale out architectures.</vt:lpstr>
      <vt:lpstr>Type 4: Distributed, shared nothing architectures</vt:lpstr>
      <vt:lpstr>Type 4: Distributed, shared nothing architectures</vt:lpstr>
      <vt:lpstr>Object Storage versus Block Storage</vt:lpstr>
      <vt:lpstr>What is object storage?</vt:lpstr>
      <vt:lpstr>What problems does object storage solve? </vt:lpstr>
      <vt:lpstr>What about the tradeoffs? </vt:lpstr>
      <vt:lpstr>Workloads for object versus block storage </vt:lpstr>
      <vt:lpstr>Object storage in practice </vt:lpstr>
    </vt:vector>
  </TitlesOfParts>
  <Company>EMC Corporation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Stephen Wright</dc:creator>
  <cp:keywords>Internal Use</cp:keywords>
  <cp:lastModifiedBy>jing</cp:lastModifiedBy>
  <cp:revision>171</cp:revision>
  <cp:lastPrinted>2014-02-14T16:26:12Z</cp:lastPrinted>
  <dcterms:created xsi:type="dcterms:W3CDTF">2016-09-13T16:05:08Z</dcterms:created>
  <dcterms:modified xsi:type="dcterms:W3CDTF">2017-01-05T17:47:47Z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