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70" r:id="rId2"/>
    <p:sldId id="818" r:id="rId3"/>
    <p:sldId id="835" r:id="rId4"/>
    <p:sldId id="837" r:id="rId5"/>
    <p:sldId id="838" r:id="rId6"/>
    <p:sldId id="846" r:id="rId7"/>
    <p:sldId id="812" r:id="rId8"/>
    <p:sldId id="830" r:id="rId9"/>
    <p:sldId id="849" r:id="rId10"/>
    <p:sldId id="836" r:id="rId11"/>
    <p:sldId id="8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F31901-9150-4E3A-A5AC-0A3DE4FCC0A5}">
          <p14:sldIdLst>
            <p14:sldId id="770"/>
            <p14:sldId id="818"/>
            <p14:sldId id="835"/>
            <p14:sldId id="837"/>
            <p14:sldId id="838"/>
            <p14:sldId id="846"/>
            <p14:sldId id="812"/>
            <p14:sldId id="830"/>
            <p14:sldId id="849"/>
          </p14:sldIdLst>
        </p14:section>
        <p14:section name="Untitled Section" id="{C0721340-E945-4913-B10B-7119F00C8CA3}">
          <p14:sldIdLst>
            <p14:sldId id="836"/>
            <p14:sldId id="8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2202-41BA-4FAA-9193-80E9F42E8109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CBE45-E358-438D-8C9B-BC649D2A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98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1"/>
          <p:cNvSpPr>
            <a:spLocks noChangeArrowheads="1"/>
          </p:cNvSpPr>
          <p:nvPr/>
        </p:nvSpPr>
        <p:spPr bwMode="auto">
          <a:xfrm>
            <a:off x="338016" y="184150"/>
            <a:ext cx="11517922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 sz="2400">
              <a:ea typeface="SimSun" pitchFamily="2" charset="-122"/>
            </a:endParaRPr>
          </a:p>
        </p:txBody>
      </p:sp>
      <p:sp>
        <p:nvSpPr>
          <p:cNvPr id="3" name="Oval 2078"/>
          <p:cNvSpPr>
            <a:spLocks noChangeArrowheads="1"/>
          </p:cNvSpPr>
          <p:nvPr/>
        </p:nvSpPr>
        <p:spPr bwMode="auto">
          <a:xfrm>
            <a:off x="1848339" y="2652714"/>
            <a:ext cx="3833446" cy="3889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 sz="1800">
              <a:ea typeface="SimSun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94761" y="2176949"/>
            <a:ext cx="11979030" cy="24929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dirty="0">
                <a:solidFill>
                  <a:prstClr val="black"/>
                </a:solidFill>
                <a:latin typeface="Verdana" pitchFamily="34" charset="0"/>
                <a:cs typeface="Arial" charset="0"/>
              </a:rPr>
              <a:t>DESIGN AND FABRICATION OF AN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dirty="0">
                <a:solidFill>
                  <a:prstClr val="black"/>
                </a:solidFill>
                <a:latin typeface="Verdana" pitchFamily="34" charset="0"/>
                <a:cs typeface="Arial" charset="0"/>
              </a:rPr>
              <a:t>UNDERWATER REMOTELY OPERATED VEHICLE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b="1" dirty="0">
                <a:solidFill>
                  <a:prstClr val="black"/>
                </a:solidFill>
                <a:latin typeface="Verdana" pitchFamily="34" charset="0"/>
                <a:cs typeface="Arial" charset="0"/>
              </a:rPr>
              <a:t>FYP-15-12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prstClr val="black"/>
              </a:solidFill>
              <a:latin typeface="Verdana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prstClr val="black"/>
                </a:solidFill>
                <a:latin typeface="Verdana" pitchFamily="34" charset="0"/>
                <a:cs typeface="Arial" charset="0"/>
              </a:rPr>
              <a:t>CHARLENE MWAMJENI – EN292-2027/2012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prstClr val="black"/>
                </a:solidFill>
                <a:latin typeface="Verdana" pitchFamily="34" charset="0"/>
                <a:cs typeface="Arial" charset="0"/>
              </a:rPr>
              <a:t>EUGENE MUTHUI – EN292-0604/2014</a:t>
            </a:r>
          </a:p>
        </p:txBody>
      </p:sp>
      <p:sp>
        <p:nvSpPr>
          <p:cNvPr id="17" name="Rounded Rectangle 11"/>
          <p:cNvSpPr/>
          <p:nvPr userDrawn="1"/>
        </p:nvSpPr>
        <p:spPr>
          <a:xfrm>
            <a:off x="0" y="-5326"/>
            <a:ext cx="12192000" cy="2025502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92D050"/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hidden">
          <a:xfrm>
            <a:off x="-11724" y="443298"/>
            <a:ext cx="12192000" cy="1809049"/>
            <a:chOff x="-3905251" y="4294188"/>
            <a:chExt cx="13401519" cy="1892300"/>
          </a:xfrm>
        </p:grpSpPr>
        <p:sp>
          <p:nvSpPr>
            <p:cNvPr id="19" name="Freeform 14"/>
            <p:cNvSpPr>
              <a:spLocks/>
            </p:cNvSpPr>
            <p:nvPr/>
          </p:nvSpPr>
          <p:spPr bwMode="hidden">
            <a:xfrm>
              <a:off x="4810125" y="4500563"/>
              <a:ext cx="4510033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3" name="Freeform 10"/>
            <p:cNvSpPr>
              <a:spLocks/>
            </p:cNvSpPr>
            <p:nvPr/>
          </p:nvSpPr>
          <p:spPr bwMode="hidden">
            <a:xfrm>
              <a:off x="-3905251" y="4294188"/>
              <a:ext cx="1340151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4" name="Freeform 9"/>
          <p:cNvSpPr>
            <a:spLocks/>
          </p:cNvSpPr>
          <p:nvPr userDrawn="1"/>
        </p:nvSpPr>
        <p:spPr bwMode="auto">
          <a:xfrm flipV="1">
            <a:off x="-11724" y="5816600"/>
            <a:ext cx="12203724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D5EF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Freeform 10"/>
          <p:cNvSpPr>
            <a:spLocks/>
          </p:cNvSpPr>
          <p:nvPr userDrawn="1"/>
        </p:nvSpPr>
        <p:spPr bwMode="auto">
          <a:xfrm flipV="1">
            <a:off x="5209399" y="6251944"/>
            <a:ext cx="6982601" cy="61046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 userDrawn="1"/>
        </p:nvSpPr>
        <p:spPr bwMode="auto">
          <a:xfrm>
            <a:off x="2259288" y="4926499"/>
            <a:ext cx="2569337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sz="1800" b="1" u="sng" spc="0" dirty="0">
                <a:latin typeface="+mn-lt"/>
                <a:cs typeface="Arial" pitchFamily="34" charset="0"/>
              </a:rPr>
              <a:t>Supervisors</a:t>
            </a:r>
            <a:r>
              <a:rPr lang="en-US" sz="1800" b="1" spc="0" dirty="0">
                <a:latin typeface="+mn-lt"/>
                <a:cs typeface="Arial" pitchFamily="34" charset="0"/>
              </a:rPr>
              <a:t>:</a:t>
            </a:r>
          </a:p>
          <a:p>
            <a:pPr algn="l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sz="1800" b="1" spc="0" dirty="0">
                <a:solidFill>
                  <a:prstClr val="black"/>
                </a:solidFill>
                <a:latin typeface="+mn-lt"/>
                <a:cs typeface="Arial" charset="0"/>
              </a:rPr>
              <a:t>Dr. J. Njiri</a:t>
            </a:r>
          </a:p>
          <a:p>
            <a:pPr algn="l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sz="1800" b="1" spc="0" dirty="0">
                <a:solidFill>
                  <a:prstClr val="black"/>
                </a:solidFill>
                <a:latin typeface="+mn-lt"/>
                <a:cs typeface="Arial" charset="0"/>
              </a:rPr>
              <a:t>Ms. Lucy Kariuki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00BEC-C645-49B9-B948-821630269F36}"/>
              </a:ext>
            </a:extLst>
          </p:cNvPr>
          <p:cNvSpPr txBox="1"/>
          <p:nvPr userDrawn="1"/>
        </p:nvSpPr>
        <p:spPr>
          <a:xfrm>
            <a:off x="6858870" y="4871579"/>
            <a:ext cx="1933543" cy="7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kern="1200" spc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charset="0"/>
              </a:rPr>
              <a:t>Technologist:</a:t>
            </a:r>
          </a:p>
          <a:p>
            <a:pPr>
              <a:lnSpc>
                <a:spcPct val="150000"/>
              </a:lnSpc>
            </a:pPr>
            <a:r>
              <a:rPr lang="en-US" sz="1800" b="1" u="none" kern="1200" spc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charset="0"/>
              </a:rPr>
              <a:t>Mr. Mumu</a:t>
            </a:r>
            <a:endParaRPr lang="en-GB" sz="1800" b="1" u="none" kern="1200" spc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20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38016" y="184150"/>
            <a:ext cx="11517922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 sz="2400">
              <a:ea typeface="SimSun" pitchFamily="2" charset="-122"/>
            </a:endParaRPr>
          </a:p>
        </p:txBody>
      </p:sp>
      <p:sp>
        <p:nvSpPr>
          <p:cNvPr id="3" name="Line 111"/>
          <p:cNvSpPr>
            <a:spLocks noChangeAspect="1" noChangeShapeType="1"/>
          </p:cNvSpPr>
          <p:nvPr/>
        </p:nvSpPr>
        <p:spPr bwMode="auto">
          <a:xfrm>
            <a:off x="154355" y="6102828"/>
            <a:ext cx="11877430" cy="0"/>
          </a:xfrm>
          <a:prstGeom prst="line">
            <a:avLst/>
          </a:prstGeom>
          <a:ln w="25400">
            <a:gradFill>
              <a:gsLst>
                <a:gs pos="0">
                  <a:srgbClr val="99FF33"/>
                </a:gs>
                <a:gs pos="15000">
                  <a:schemeClr val="bg2">
                    <a:lumMod val="75000"/>
                  </a:schemeClr>
                </a:gs>
                <a:gs pos="66000">
                  <a:schemeClr val="tx2">
                    <a:lumMod val="60000"/>
                    <a:lumOff val="4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5400000" scaled="1"/>
            </a:gra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de-DE" sz="1800"/>
          </a:p>
        </p:txBody>
      </p:sp>
      <p:sp>
        <p:nvSpPr>
          <p:cNvPr id="5" name="Rectangle 115"/>
          <p:cNvSpPr>
            <a:spLocks noChangeArrowheads="1"/>
          </p:cNvSpPr>
          <p:nvPr/>
        </p:nvSpPr>
        <p:spPr bwMode="auto">
          <a:xfrm>
            <a:off x="11420232" y="6171151"/>
            <a:ext cx="61155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/>
          <a:lstStyle>
            <a:lvl1pPr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defRPr/>
            </a:pPr>
            <a:fld id="{0443F9DF-9A8B-44C7-A84E-890F1FC53F6B}" type="slidenum">
              <a:rPr lang="de-DE" altLang="de-DE" sz="1200" smtClean="0"/>
              <a:pPr algn="r">
                <a:defRPr/>
              </a:pPr>
              <a:t>‹#›</a:t>
            </a:fld>
            <a:r>
              <a:rPr lang="en-GB" altLang="de-DE" sz="1200" dirty="0"/>
              <a:t> </a:t>
            </a:r>
          </a:p>
        </p:txBody>
      </p:sp>
      <p:sp>
        <p:nvSpPr>
          <p:cNvPr id="7" name="Line 124"/>
          <p:cNvSpPr>
            <a:spLocks noChangeShapeType="1"/>
          </p:cNvSpPr>
          <p:nvPr userDrawn="1"/>
        </p:nvSpPr>
        <p:spPr bwMode="auto">
          <a:xfrm>
            <a:off x="154355" y="706166"/>
            <a:ext cx="11877430" cy="0"/>
          </a:xfrm>
          <a:prstGeom prst="line">
            <a:avLst/>
          </a:prstGeom>
          <a:ln w="38100">
            <a:gradFill>
              <a:gsLst>
                <a:gs pos="30000">
                  <a:srgbClr val="99FF33"/>
                </a:gs>
                <a:gs pos="0">
                  <a:schemeClr val="accent1">
                    <a:lumMod val="5000"/>
                    <a:lumOff val="95000"/>
                  </a:schemeClr>
                </a:gs>
                <a:gs pos="78000">
                  <a:schemeClr val="bg2">
                    <a:lumMod val="50000"/>
                  </a:schemeClr>
                </a:gs>
                <a:gs pos="54000">
                  <a:schemeClr val="accent1">
                    <a:lumMod val="45000"/>
                    <a:lumOff val="55000"/>
                  </a:schemeClr>
                </a:gs>
                <a:gs pos="99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lIns="0" tIns="0" rIns="0" bIns="0">
            <a:spAutoFit/>
          </a:bodyPr>
          <a:lstStyle/>
          <a:p>
            <a:endParaRPr lang="de-DE" sz="1800"/>
          </a:p>
        </p:txBody>
      </p:sp>
      <p:sp>
        <p:nvSpPr>
          <p:cNvPr id="10" name="Text Box 23"/>
          <p:cNvSpPr txBox="1">
            <a:spLocks noChangeArrowheads="1"/>
          </p:cNvSpPr>
          <p:nvPr userDrawn="1"/>
        </p:nvSpPr>
        <p:spPr bwMode="auto">
          <a:xfrm>
            <a:off x="41851" y="6112903"/>
            <a:ext cx="11517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1081088" marR="0" lvl="0" indent="-1081088" algn="l" defTabSz="1800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C.W Mwamjeni, E.J Muthui: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FYP-15-12</a:t>
            </a:r>
            <a:r>
              <a:rPr lang="en-US" sz="1600" b="1" baseline="0" dirty="0">
                <a:cs typeface="+mn-cs"/>
              </a:rPr>
              <a:t> - </a:t>
            </a:r>
            <a:r>
              <a:rPr lang="en-US" sz="1600" b="0" i="0" baseline="0" dirty="0">
                <a:cs typeface="+mn-cs"/>
              </a:rPr>
              <a:t>Underwater Remotely Operated Vehicle</a:t>
            </a:r>
            <a:endParaRPr lang="en-US" sz="1600" b="0" i="0" dirty="0"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2170" y="208119"/>
            <a:ext cx="10058400" cy="9960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711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38016" y="184150"/>
            <a:ext cx="11517922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 sz="24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5203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37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sldNum="0" hdr="0" ftr="0" dt="0"/>
  <p:txStyles>
    <p:titleStyle>
      <a:lvl1pPr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defTabSz="7937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85750" indent="-285750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defRPr sz="1600">
          <a:solidFill>
            <a:schemeClr val="tx1"/>
          </a:solidFill>
          <a:latin typeface="Arial" charset="0"/>
          <a:ea typeface="+mn-ea"/>
          <a:cs typeface="+mn-cs"/>
        </a:defRPr>
      </a:lvl1pPr>
      <a:lvl2pPr marL="857250" indent="-285750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2pPr>
      <a:lvl3pPr marL="1809750" indent="-95250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3pPr>
      <a:lvl4pPr marL="2000250" indent="-628650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4pPr>
      <a:lvl5pPr marL="2471738" indent="-280988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5pPr>
      <a:lvl6pPr marL="2928938" indent="-280988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6pPr>
      <a:lvl7pPr marL="3386138" indent="-280988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7pPr>
      <a:lvl8pPr marL="3843338" indent="-280988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8pPr>
      <a:lvl9pPr marL="4300538" indent="-280988" algn="l" defTabSz="793750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70170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1946-85C8-468B-B04E-CA3E12C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51" y="231564"/>
            <a:ext cx="8172450" cy="43899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Budget</a:t>
            </a:r>
            <a:endParaRPr lang="en-GB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285905-0C39-487F-851A-FC1547BE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89287"/>
              </p:ext>
            </p:extLst>
          </p:nvPr>
        </p:nvGraphicFramePr>
        <p:xfrm>
          <a:off x="103546" y="784164"/>
          <a:ext cx="11984908" cy="5243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4291">
                  <a:extLst>
                    <a:ext uri="{9D8B030D-6E8A-4147-A177-3AD203B41FA5}">
                      <a16:colId xmlns:a16="http://schemas.microsoft.com/office/drawing/2014/main" val="314480617"/>
                    </a:ext>
                  </a:extLst>
                </a:gridCol>
                <a:gridCol w="2881745">
                  <a:extLst>
                    <a:ext uri="{9D8B030D-6E8A-4147-A177-3AD203B41FA5}">
                      <a16:colId xmlns:a16="http://schemas.microsoft.com/office/drawing/2014/main" val="453827889"/>
                    </a:ext>
                  </a:extLst>
                </a:gridCol>
                <a:gridCol w="2062625">
                  <a:extLst>
                    <a:ext uri="{9D8B030D-6E8A-4147-A177-3AD203B41FA5}">
                      <a16:colId xmlns:a16="http://schemas.microsoft.com/office/drawing/2014/main" val="3621798683"/>
                    </a:ext>
                  </a:extLst>
                </a:gridCol>
                <a:gridCol w="685032">
                  <a:extLst>
                    <a:ext uri="{9D8B030D-6E8A-4147-A177-3AD203B41FA5}">
                      <a16:colId xmlns:a16="http://schemas.microsoft.com/office/drawing/2014/main" val="3559357"/>
                    </a:ext>
                  </a:extLst>
                </a:gridCol>
                <a:gridCol w="1255966">
                  <a:extLst>
                    <a:ext uri="{9D8B030D-6E8A-4147-A177-3AD203B41FA5}">
                      <a16:colId xmlns:a16="http://schemas.microsoft.com/office/drawing/2014/main" val="3726522915"/>
                    </a:ext>
                  </a:extLst>
                </a:gridCol>
                <a:gridCol w="1279216">
                  <a:extLst>
                    <a:ext uri="{9D8B030D-6E8A-4147-A177-3AD203B41FA5}">
                      <a16:colId xmlns:a16="http://schemas.microsoft.com/office/drawing/2014/main" val="2417385065"/>
                    </a:ext>
                  </a:extLst>
                </a:gridCol>
                <a:gridCol w="1481907">
                  <a:extLst>
                    <a:ext uri="{9D8B030D-6E8A-4147-A177-3AD203B41FA5}">
                      <a16:colId xmlns:a16="http://schemas.microsoft.com/office/drawing/2014/main" val="745134670"/>
                    </a:ext>
                  </a:extLst>
                </a:gridCol>
                <a:gridCol w="1604126">
                  <a:extLst>
                    <a:ext uri="{9D8B030D-6E8A-4147-A177-3AD203B41FA5}">
                      <a16:colId xmlns:a16="http://schemas.microsoft.com/office/drawing/2014/main" val="621882674"/>
                    </a:ext>
                  </a:extLst>
                </a:gridCol>
              </a:tblGrid>
              <a:tr h="68081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S/No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Item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Specifications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Qty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Units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Material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Estimated Unit Cost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Total Cost</a:t>
                      </a:r>
                    </a:p>
                  </a:txBody>
                  <a:tcPr marL="91889" marR="91889" marT="45945" marB="45945" anchor="ctr"/>
                </a:tc>
                <a:extLst>
                  <a:ext uri="{0D108BD9-81ED-4DB2-BD59-A6C34878D82A}">
                    <a16:rowId xmlns:a16="http://schemas.microsoft.com/office/drawing/2014/main" val="303779890"/>
                  </a:ext>
                </a:extLst>
              </a:tr>
              <a:tr h="75184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/>
                        <a:t>1</a:t>
                      </a:r>
                      <a:endParaRPr lang="en-GB" sz="1800" dirty="0"/>
                    </a:p>
                  </a:txBody>
                  <a:tcPr marL="91889" marR="91889" marT="45945" marB="4594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 Narrow" panose="020B0606020202030204" pitchFamily="34" charset="0"/>
                        </a:rPr>
                        <a:t>Raspberry pi camera module**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72" marR="9572" marT="957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Arial Narrow" panose="020B0606020202030204" pitchFamily="34" charset="0"/>
                        </a:rPr>
                        <a:t>3,500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3,500*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80883"/>
                  </a:ext>
                </a:extLst>
              </a:tr>
              <a:tr h="56793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 Narrow" panose="020B0606020202030204" pitchFamily="34" charset="0"/>
                        </a:rPr>
                        <a:t>Raspberry pi**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72" marR="9572" marT="957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Arial Narrow" panose="020B0606020202030204" pitchFamily="34" charset="0"/>
                        </a:rPr>
                        <a:t>6,000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6,000*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4510"/>
                  </a:ext>
                </a:extLst>
              </a:tr>
              <a:tr h="623728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 Narrow" panose="020B0606020202030204" pitchFamily="34" charset="0"/>
                        </a:rPr>
                        <a:t>Electric Bilge Pump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1100 GPH, 12V, 3A 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9572" marR="9572" marT="957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Arial Narrow" panose="020B0606020202030204" pitchFamily="34" charset="0"/>
                        </a:rPr>
                        <a:t>1,836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5,508</a:t>
                      </a:r>
                    </a:p>
                  </a:txBody>
                  <a:tcPr marL="9572" marR="9572" marT="957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69483"/>
                  </a:ext>
                </a:extLst>
              </a:tr>
              <a:tr h="76612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 Narrow" panose="020B0606020202030204" pitchFamily="34" charset="0"/>
                        </a:rPr>
                        <a:t>DC motor drivers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3V-36V, 15A Dual Channel H-bridge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9572" marR="9572" marT="957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Arial Narrow" panose="020B0606020202030204" pitchFamily="34" charset="0"/>
                        </a:rPr>
                        <a:t>1,838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3,676</a:t>
                      </a:r>
                      <a:endParaRPr lang="en-GB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77132"/>
                  </a:ext>
                </a:extLst>
              </a:tr>
              <a:tr h="508633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en-GB" sz="1800" dirty="0"/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 Narrow" panose="020B0606020202030204" pitchFamily="34" charset="0"/>
                        </a:rPr>
                        <a:t>CAT6 cable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9572" marR="9572" marT="95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Length (m)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9572" marR="9572" marT="957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420</a:t>
                      </a:r>
                      <a:endParaRPr lang="en-GB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1889" marR="91889" marT="45945" marB="45945" anchor="ctr"/>
                </a:tc>
                <a:extLst>
                  <a:ext uri="{0D108BD9-81ED-4DB2-BD59-A6C34878D82A}">
                    <a16:rowId xmlns:a16="http://schemas.microsoft.com/office/drawing/2014/main" val="2147075687"/>
                  </a:ext>
                </a:extLst>
              </a:tr>
              <a:tr h="581943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en-GB" sz="1800" dirty="0"/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 Narrow" panose="020B0606020202030204" pitchFamily="34" charset="0"/>
                        </a:rPr>
                        <a:t>CAT6 cable end connectors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9572" marR="9572" marT="95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889" marR="91889" marT="45945" marB="459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72" marR="9572" marT="957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</a:t>
                      </a:r>
                      <a:endParaRPr lang="en-GB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1889" marR="91889" marT="45945" marB="45945" anchor="ctr"/>
                </a:tc>
                <a:extLst>
                  <a:ext uri="{0D108BD9-81ED-4DB2-BD59-A6C34878D82A}">
                    <a16:rowId xmlns:a16="http://schemas.microsoft.com/office/drawing/2014/main" val="2213896548"/>
                  </a:ext>
                </a:extLst>
              </a:tr>
              <a:tr h="762192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Narrow" panose="020B0606020202030204" pitchFamily="34" charset="0"/>
                        </a:rPr>
                        <a:t>Buck converter</a:t>
                      </a:r>
                      <a:endParaRPr lang="en-GB" sz="2000" dirty="0">
                        <a:latin typeface="Arial Narrow" panose="020B0606020202030204" pitchFamily="34" charset="0"/>
                      </a:endParaRP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Narrow" panose="020B0606020202030204" pitchFamily="34" charset="0"/>
                        </a:rPr>
                        <a:t>LM2596HVS – </a:t>
                      </a:r>
                    </a:p>
                    <a:p>
                      <a:r>
                        <a:rPr lang="en-US" sz="2000" dirty="0">
                          <a:latin typeface="Arial Narrow" panose="020B0606020202030204" pitchFamily="34" charset="0"/>
                        </a:rPr>
                        <a:t>60V, 3A</a:t>
                      </a:r>
                      <a:endParaRPr lang="en-GB" sz="2000" dirty="0">
                        <a:latin typeface="Arial Narrow" panose="020B0606020202030204" pitchFamily="34" charset="0"/>
                      </a:endParaRP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72" marR="9572" marT="957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" marR="9572" marT="957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400</a:t>
                      </a:r>
                      <a:endParaRPr lang="en-GB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1889" marR="91889" marT="45945" marB="45945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6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812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1946-85C8-468B-B04E-CA3E12C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1" y="279096"/>
            <a:ext cx="8172450" cy="43899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Budget</a:t>
            </a:r>
            <a:endParaRPr lang="en-GB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285905-0C39-487F-851A-FC1547BE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733"/>
              </p:ext>
            </p:extLst>
          </p:nvPr>
        </p:nvGraphicFramePr>
        <p:xfrm>
          <a:off x="166254" y="718092"/>
          <a:ext cx="11859491" cy="53279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1042">
                  <a:extLst>
                    <a:ext uri="{9D8B030D-6E8A-4147-A177-3AD203B41FA5}">
                      <a16:colId xmlns:a16="http://schemas.microsoft.com/office/drawing/2014/main" val="314480617"/>
                    </a:ext>
                  </a:extLst>
                </a:gridCol>
                <a:gridCol w="2032995">
                  <a:extLst>
                    <a:ext uri="{9D8B030D-6E8A-4147-A177-3AD203B41FA5}">
                      <a16:colId xmlns:a16="http://schemas.microsoft.com/office/drawing/2014/main" val="453827889"/>
                    </a:ext>
                  </a:extLst>
                </a:gridCol>
                <a:gridCol w="2591383">
                  <a:extLst>
                    <a:ext uri="{9D8B030D-6E8A-4147-A177-3AD203B41FA5}">
                      <a16:colId xmlns:a16="http://schemas.microsoft.com/office/drawing/2014/main" val="3251957417"/>
                    </a:ext>
                  </a:extLst>
                </a:gridCol>
                <a:gridCol w="775428">
                  <a:extLst>
                    <a:ext uri="{9D8B030D-6E8A-4147-A177-3AD203B41FA5}">
                      <a16:colId xmlns:a16="http://schemas.microsoft.com/office/drawing/2014/main" val="3559357"/>
                    </a:ext>
                  </a:extLst>
                </a:gridCol>
                <a:gridCol w="1168527">
                  <a:extLst>
                    <a:ext uri="{9D8B030D-6E8A-4147-A177-3AD203B41FA5}">
                      <a16:colId xmlns:a16="http://schemas.microsoft.com/office/drawing/2014/main" val="3726522915"/>
                    </a:ext>
                  </a:extLst>
                </a:gridCol>
                <a:gridCol w="1398812">
                  <a:extLst>
                    <a:ext uri="{9D8B030D-6E8A-4147-A177-3AD203B41FA5}">
                      <a16:colId xmlns:a16="http://schemas.microsoft.com/office/drawing/2014/main" val="2417385065"/>
                    </a:ext>
                  </a:extLst>
                </a:gridCol>
                <a:gridCol w="1474834">
                  <a:extLst>
                    <a:ext uri="{9D8B030D-6E8A-4147-A177-3AD203B41FA5}">
                      <a16:colId xmlns:a16="http://schemas.microsoft.com/office/drawing/2014/main" val="745134670"/>
                    </a:ext>
                  </a:extLst>
                </a:gridCol>
                <a:gridCol w="1596470">
                  <a:extLst>
                    <a:ext uri="{9D8B030D-6E8A-4147-A177-3AD203B41FA5}">
                      <a16:colId xmlns:a16="http://schemas.microsoft.com/office/drawing/2014/main" val="621882674"/>
                    </a:ext>
                  </a:extLst>
                </a:gridCol>
              </a:tblGrid>
              <a:tr h="6119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S/No.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Specifications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Qnty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Estimated Unit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79890"/>
                  </a:ext>
                </a:extLst>
              </a:tr>
              <a:tr h="478994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LED Ring Lights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61mm OD, 52mm ID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1,707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1,707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34405"/>
                  </a:ext>
                </a:extLst>
              </a:tr>
              <a:tr h="40769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Set screws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M5×10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60</a:t>
                      </a:r>
                      <a:endParaRPr lang="en-GB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0883"/>
                  </a:ext>
                </a:extLst>
              </a:tr>
              <a:tr h="427466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10</a:t>
                      </a:r>
                      <a:endParaRPr lang="en-GB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Set screws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M5×12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80</a:t>
                      </a:r>
                      <a:endParaRPr lang="en-GB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4510"/>
                  </a:ext>
                </a:extLst>
              </a:tr>
              <a:tr h="412492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390</a:t>
                      </a:r>
                      <a:endParaRPr lang="en-GB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69483"/>
                  </a:ext>
                </a:extLst>
              </a:tr>
              <a:tr h="478994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12</a:t>
                      </a:r>
                      <a:endParaRPr lang="en-GB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Glass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106mm × 108mm × 3 mm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838000"/>
                  </a:ext>
                </a:extLst>
              </a:tr>
              <a:tr h="47899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Waterproof Cable Glands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PG7 (12.5 mm OD),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PG13.5 (20.4mm OD)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Pieces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600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16588"/>
                  </a:ext>
                </a:extLst>
              </a:tr>
              <a:tr h="478994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14</a:t>
                      </a:r>
                      <a:endParaRPr lang="en-GB" sz="2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3D Printing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noProof="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PLA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20,000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20,000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77183"/>
                  </a:ext>
                </a:extLst>
              </a:tr>
              <a:tr h="141021">
                <a:tc gridSpan="8"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9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9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00966"/>
                  </a:ext>
                </a:extLst>
              </a:tr>
              <a:tr h="476449">
                <a:tc gridSpan="7">
                  <a:txBody>
                    <a:bodyPr/>
                    <a:lstStyle/>
                    <a:p>
                      <a:pPr algn="r"/>
                      <a:r>
                        <a:rPr lang="en-GB" sz="2000" b="1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Total Estimated Cost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9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33,061</a:t>
                      </a:r>
                      <a:endParaRPr lang="en-GB" sz="2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77132"/>
                  </a:ext>
                </a:extLst>
              </a:tr>
              <a:tr h="374072">
                <a:tc gridSpan="7"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Subtotal Currently Spent </a:t>
                      </a:r>
                      <a:endParaRPr lang="en-GB" sz="2000" b="1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2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20,311</a:t>
                      </a:r>
                      <a:endParaRPr lang="en-GB" sz="2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5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7348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69474" y="238351"/>
            <a:ext cx="4057819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2200" b="1" dirty="0">
                <a:ea typeface="SimSun" pitchFamily="2" charset="-122"/>
              </a:rPr>
              <a:t>Introduction: Objectives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3169EBA-5FF3-4B9F-975B-D29ECE4B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91" y="914399"/>
            <a:ext cx="1107438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ts val="600"/>
              </a:spcBef>
              <a:buSzPct val="75000"/>
            </a:pPr>
            <a:r>
              <a:rPr lang="en-US" altLang="de-DE" sz="1800" b="1" dirty="0">
                <a:ea typeface="Verdana" panose="020B0604030504040204" pitchFamily="34" charset="0"/>
              </a:rPr>
              <a:t>Main Objective</a:t>
            </a:r>
            <a:endParaRPr lang="en-US" altLang="de-DE" sz="1800" dirty="0"/>
          </a:p>
          <a:p>
            <a:pPr marL="666000" lvl="1" eaLnBrk="1" hangingPunct="1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Design and fabricate a hydrodynamic submersible vehicle capable of manoeuvring underwater environments and capturing videos and images</a:t>
            </a:r>
            <a:endParaRPr lang="de-DE" altLang="de-DE" sz="18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42183DC-0894-4445-A8BA-14894B6C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91" y="2330171"/>
            <a:ext cx="11074382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spcBef>
                <a:spcPts val="600"/>
              </a:spcBef>
              <a:buSzPct val="75000"/>
            </a:pPr>
            <a:r>
              <a:rPr lang="en-US" altLang="de-DE" sz="1800" b="1" dirty="0">
                <a:ea typeface="Verdana" panose="020B0604030504040204" pitchFamily="34" charset="0"/>
              </a:rPr>
              <a:t>Specific Objectives</a:t>
            </a:r>
            <a:r>
              <a:rPr lang="en-US" altLang="de-DE" sz="1800" dirty="0">
                <a:ea typeface="Verdana" panose="020B0604030504040204" pitchFamily="34" charset="0"/>
              </a:rPr>
              <a:t>	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r>
              <a:rPr lang="de-DE" altLang="de-DE" sz="1800" dirty="0"/>
              <a:t>In order to achieve the above main objective, the following specific objectives must be satisfied:</a:t>
            </a:r>
          </a:p>
          <a:p>
            <a:pPr marL="720725" lvl="1" indent="-341313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1. To design and fabricate a water-tight hull of the ROV, keeping in mind hydrodynamics and strength of the mechanical design.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r>
              <a:rPr lang="de-DE" altLang="de-DE" sz="1800" dirty="0"/>
              <a:t>2.</a:t>
            </a:r>
            <a:r>
              <a:rPr lang="en-US" altLang="de-DE" sz="1800" dirty="0"/>
              <a:t> To design and fabricate the propulsion and pitch control system of the ROV</a:t>
            </a:r>
            <a:r>
              <a:rPr lang="de-DE" altLang="de-DE" sz="1800" dirty="0"/>
              <a:t>.</a:t>
            </a:r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r>
              <a:rPr lang="de-DE" altLang="de-DE" sz="1800" dirty="0"/>
              <a:t>3. </a:t>
            </a:r>
            <a:r>
              <a:rPr lang="en-US" altLang="de-DE" sz="1800" dirty="0"/>
              <a:t>To design the power delivery circuit to the electrical components in the ROV.</a:t>
            </a:r>
          </a:p>
          <a:p>
            <a:pPr marL="719138" lvl="1" indent="-339725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4. To design and implement the algorithm that coordinates the functioning of the ROV.</a:t>
            </a:r>
          </a:p>
          <a:p>
            <a:pPr marL="719138" lvl="1" indent="-339725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5. To test the operation and performance of the ROV system modules, and eventually the entire system operation with the modules working in tandem.</a:t>
            </a:r>
            <a:endParaRPr lang="de-DE" altLang="de-DE" sz="18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</p:spTree>
    <p:extLst>
      <p:ext uri="{BB962C8B-B14F-4D97-AF65-F5344CB8AC3E}">
        <p14:creationId xmlns:p14="http://schemas.microsoft.com/office/powerpoint/2010/main" val="30309942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1946-85C8-468B-B04E-CA3E12C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51" y="279096"/>
            <a:ext cx="8172450" cy="43899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Production Plan</a:t>
            </a:r>
            <a:endParaRPr lang="en-GB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4B0025-83EA-4BC4-872D-23CD900AE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72483"/>
              </p:ext>
            </p:extLst>
          </p:nvPr>
        </p:nvGraphicFramePr>
        <p:xfrm>
          <a:off x="103389" y="718092"/>
          <a:ext cx="11985221" cy="53640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7925">
                  <a:extLst>
                    <a:ext uri="{9D8B030D-6E8A-4147-A177-3AD203B41FA5}">
                      <a16:colId xmlns:a16="http://schemas.microsoft.com/office/drawing/2014/main" val="4123979426"/>
                    </a:ext>
                  </a:extLst>
                </a:gridCol>
                <a:gridCol w="4128991">
                  <a:extLst>
                    <a:ext uri="{9D8B030D-6E8A-4147-A177-3AD203B41FA5}">
                      <a16:colId xmlns:a16="http://schemas.microsoft.com/office/drawing/2014/main" val="498017941"/>
                    </a:ext>
                  </a:extLst>
                </a:gridCol>
                <a:gridCol w="2155576">
                  <a:extLst>
                    <a:ext uri="{9D8B030D-6E8A-4147-A177-3AD203B41FA5}">
                      <a16:colId xmlns:a16="http://schemas.microsoft.com/office/drawing/2014/main" val="968564955"/>
                    </a:ext>
                  </a:extLst>
                </a:gridCol>
                <a:gridCol w="1669812">
                  <a:extLst>
                    <a:ext uri="{9D8B030D-6E8A-4147-A177-3AD203B41FA5}">
                      <a16:colId xmlns:a16="http://schemas.microsoft.com/office/drawing/2014/main" val="1228083325"/>
                    </a:ext>
                  </a:extLst>
                </a:gridCol>
                <a:gridCol w="1595943">
                  <a:extLst>
                    <a:ext uri="{9D8B030D-6E8A-4147-A177-3AD203B41FA5}">
                      <a16:colId xmlns:a16="http://schemas.microsoft.com/office/drawing/2014/main" val="4165363566"/>
                    </a:ext>
                  </a:extLst>
                </a:gridCol>
                <a:gridCol w="1766974">
                  <a:extLst>
                    <a:ext uri="{9D8B030D-6E8A-4147-A177-3AD203B41FA5}">
                      <a16:colId xmlns:a16="http://schemas.microsoft.com/office/drawing/2014/main" val="2591280684"/>
                    </a:ext>
                  </a:extLst>
                </a:gridCol>
              </a:tblGrid>
              <a:tr h="7983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Week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Tasks/ Activities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Materials Required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Special equipment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Simultaneous/</a:t>
                      </a:r>
                    </a:p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Concurrent activities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Status/ Remarks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5686845"/>
                  </a:ext>
                </a:extLst>
              </a:tr>
              <a:tr h="1958722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GB" sz="19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Assembly of live stream equipment</a:t>
                      </a:r>
                    </a:p>
                    <a:p>
                      <a:pPr marL="274638" indent="-274638" algn="l" fontAlgn="b">
                        <a:lnSpc>
                          <a:spcPct val="200000"/>
                        </a:lnSpc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Testing the live video stream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Raspberry pi camera module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Raspberry pi microcontroller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Display unit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CAT 6 Cable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indent="-179388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Complete</a:t>
                      </a:r>
                      <a:endParaRPr lang="en-GB" sz="1800" b="1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86351"/>
                  </a:ext>
                </a:extLst>
              </a:tr>
              <a:tr h="2606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Assembly of the power circuit:</a:t>
                      </a:r>
                    </a:p>
                    <a:p>
                      <a:pPr marL="285750" indent="-285750" algn="l" fontAlgn="b"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Acquisition of power supply unit</a:t>
                      </a:r>
                    </a:p>
                    <a:p>
                      <a:pPr marL="285750" indent="-285750" algn="l" fontAlgn="b"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Acquisition of terminal block and buck converter.</a:t>
                      </a:r>
                    </a:p>
                    <a:p>
                      <a:pPr marL="285750" indent="-285750" algn="l" fontAlgn="b"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Acquisition of CAT 6 cable</a:t>
                      </a:r>
                    </a:p>
                    <a:p>
                      <a:pPr marL="285750" indent="-285750" algn="l" fontAlgn="b"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Assembling the above components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CAT 6 Cable</a:t>
                      </a:r>
                    </a:p>
                    <a:p>
                      <a:pPr marL="182563" indent="-182563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Power supply unit</a:t>
                      </a:r>
                    </a:p>
                    <a:p>
                      <a:pPr marL="182563" indent="-182563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Buck converter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indent="-179388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Power supply + Buck Converter acquired.</a:t>
                      </a:r>
                    </a:p>
                    <a:p>
                      <a:pPr marL="82550" indent="-8255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  <a:p>
                      <a:pPr marL="82550" indent="14288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  Acquisition of cables underway.</a:t>
                      </a:r>
                      <a:endParaRPr lang="en-GB" sz="18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9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7940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1946-85C8-468B-B04E-CA3E12C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1" y="279096"/>
            <a:ext cx="8172450" cy="43899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Production Plan</a:t>
            </a:r>
            <a:endParaRPr lang="en-GB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4B0025-83EA-4BC4-872D-23CD900AE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03924"/>
              </p:ext>
            </p:extLst>
          </p:nvPr>
        </p:nvGraphicFramePr>
        <p:xfrm>
          <a:off x="124863" y="715748"/>
          <a:ext cx="11942273" cy="5340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6193">
                  <a:extLst>
                    <a:ext uri="{9D8B030D-6E8A-4147-A177-3AD203B41FA5}">
                      <a16:colId xmlns:a16="http://schemas.microsoft.com/office/drawing/2014/main" val="4123979426"/>
                    </a:ext>
                  </a:extLst>
                </a:gridCol>
                <a:gridCol w="4038158">
                  <a:extLst>
                    <a:ext uri="{9D8B030D-6E8A-4147-A177-3AD203B41FA5}">
                      <a16:colId xmlns:a16="http://schemas.microsoft.com/office/drawing/2014/main" val="498017941"/>
                    </a:ext>
                  </a:extLst>
                </a:gridCol>
                <a:gridCol w="2810666">
                  <a:extLst>
                    <a:ext uri="{9D8B030D-6E8A-4147-A177-3AD203B41FA5}">
                      <a16:colId xmlns:a16="http://schemas.microsoft.com/office/drawing/2014/main" val="968564955"/>
                    </a:ext>
                  </a:extLst>
                </a:gridCol>
                <a:gridCol w="1297008">
                  <a:extLst>
                    <a:ext uri="{9D8B030D-6E8A-4147-A177-3AD203B41FA5}">
                      <a16:colId xmlns:a16="http://schemas.microsoft.com/office/drawing/2014/main" val="1228083325"/>
                    </a:ext>
                  </a:extLst>
                </a:gridCol>
                <a:gridCol w="1544271">
                  <a:extLst>
                    <a:ext uri="{9D8B030D-6E8A-4147-A177-3AD203B41FA5}">
                      <a16:colId xmlns:a16="http://schemas.microsoft.com/office/drawing/2014/main" val="4165363566"/>
                    </a:ext>
                  </a:extLst>
                </a:gridCol>
                <a:gridCol w="1585977">
                  <a:extLst>
                    <a:ext uri="{9D8B030D-6E8A-4147-A177-3AD203B41FA5}">
                      <a16:colId xmlns:a16="http://schemas.microsoft.com/office/drawing/2014/main" val="2591280684"/>
                    </a:ext>
                  </a:extLst>
                </a:gridCol>
              </a:tblGrid>
              <a:tr h="9596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Week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Tasks/ Activities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Materials Required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Special equipment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Simultaneous/</a:t>
                      </a:r>
                    </a:p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Concurrent activities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Status/ Remarks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5686845"/>
                  </a:ext>
                </a:extLst>
              </a:tr>
              <a:tr h="24251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900" u="none" strike="noStrike" dirty="0">
                          <a:effectLst/>
                          <a:latin typeface="Arial Narrow" panose="020B0606020202030204" pitchFamily="34" charset="0"/>
                        </a:rPr>
                        <a:t> Modification of Bilge pumps:</a:t>
                      </a:r>
                    </a:p>
                    <a:p>
                      <a:pPr marL="400050" indent="-400050" algn="l" fontAlgn="b"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Marking the housing where it needs to be cut.</a:t>
                      </a:r>
                    </a:p>
                    <a:p>
                      <a:pPr marL="400050" indent="-400050" algn="l" fontAlgn="b"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Cutting around the entire impeller housing being careful not to cut to deep into the motor casing, then discarding it.</a:t>
                      </a:r>
                    </a:p>
                    <a:p>
                      <a:pPr marL="400050" indent="-400050" algn="l" fontAlgn="b"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Prying the impeller off to expose the motor shaft.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3No. Bilge pumps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Hobby Saw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indent="-179388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Complete</a:t>
                      </a:r>
                      <a:endParaRPr lang="en-GB" sz="1800" b="1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86351"/>
                  </a:ext>
                </a:extLst>
              </a:tr>
              <a:tr h="1910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Assembly of the </a:t>
                      </a:r>
                      <a:r>
                        <a:rPr lang="en-US" sz="1900" u="none" strike="noStrike" kern="1200" dirty="0">
                          <a:effectLst/>
                          <a:latin typeface="Arial Narrow" panose="020B0606020202030204" pitchFamily="34" charset="0"/>
                        </a:rPr>
                        <a:t>motor</a:t>
                      </a: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 control circuit</a:t>
                      </a:r>
                    </a:p>
                    <a:p>
                      <a:pPr marL="285750" indent="-285750" algn="l" fontAlgn="b"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Acquisition of materials required</a:t>
                      </a:r>
                    </a:p>
                    <a:p>
                      <a:pPr marL="285750" indent="-285750" algn="l" fontAlgn="b"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Connection to power circuit</a:t>
                      </a:r>
                    </a:p>
                    <a:p>
                      <a:pPr marL="285750" indent="-285750" algn="l" fontAlgn="b">
                        <a:buAutoNum type="romanLcParenR"/>
                      </a:pPr>
                      <a:r>
                        <a:rPr lang="en-US" sz="1900" u="none" strike="noStrike" dirty="0">
                          <a:effectLst/>
                          <a:latin typeface="Arial Narrow" panose="020B0606020202030204" pitchFamily="34" charset="0"/>
                        </a:rPr>
                        <a:t>Testing the motor control for propulsion and pitch motors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Modified Bilge Pump Motors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>
                          <a:latin typeface="Arial Narrow" panose="020B0606020202030204" pitchFamily="34" charset="0"/>
                        </a:rPr>
                        <a:t>Dual channel H-bridge DC motor drivers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Raspberry pi Microcontroller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Jumper cables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Motor </a:t>
                      </a:r>
                      <a:r>
                        <a:rPr lang="en-US" sz="1800" b="1" dirty="0">
                          <a:latin typeface="Arial Narrow" panose="020B0606020202030204" pitchFamily="34" charset="0"/>
                        </a:rPr>
                        <a:t>drivers </a:t>
                      </a:r>
                      <a:r>
                        <a:rPr lang="en-US" sz="1800" b="1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– acquired.</a:t>
                      </a:r>
                      <a:endParaRPr lang="en-GB" sz="1800" b="1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  <a:p>
                      <a:endParaRPr lang="en-GB" sz="18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9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3584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1946-85C8-468B-B04E-CA3E12C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91" y="316291"/>
            <a:ext cx="8172450" cy="43899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Production Plan</a:t>
            </a:r>
            <a:endParaRPr lang="en-GB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4B0025-83EA-4BC4-872D-23CD900AE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5427"/>
              </p:ext>
            </p:extLst>
          </p:nvPr>
        </p:nvGraphicFramePr>
        <p:xfrm>
          <a:off x="175260" y="755287"/>
          <a:ext cx="11864340" cy="53018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3588">
                  <a:extLst>
                    <a:ext uri="{9D8B030D-6E8A-4147-A177-3AD203B41FA5}">
                      <a16:colId xmlns:a16="http://schemas.microsoft.com/office/drawing/2014/main" val="4123979426"/>
                    </a:ext>
                  </a:extLst>
                </a:gridCol>
                <a:gridCol w="4082976">
                  <a:extLst>
                    <a:ext uri="{9D8B030D-6E8A-4147-A177-3AD203B41FA5}">
                      <a16:colId xmlns:a16="http://schemas.microsoft.com/office/drawing/2014/main" val="498017941"/>
                    </a:ext>
                  </a:extLst>
                </a:gridCol>
                <a:gridCol w="2676051">
                  <a:extLst>
                    <a:ext uri="{9D8B030D-6E8A-4147-A177-3AD203B41FA5}">
                      <a16:colId xmlns:a16="http://schemas.microsoft.com/office/drawing/2014/main" val="968564955"/>
                    </a:ext>
                  </a:extLst>
                </a:gridCol>
                <a:gridCol w="1330290">
                  <a:extLst>
                    <a:ext uri="{9D8B030D-6E8A-4147-A177-3AD203B41FA5}">
                      <a16:colId xmlns:a16="http://schemas.microsoft.com/office/drawing/2014/main" val="1228083325"/>
                    </a:ext>
                  </a:extLst>
                </a:gridCol>
                <a:gridCol w="1611554">
                  <a:extLst>
                    <a:ext uri="{9D8B030D-6E8A-4147-A177-3AD203B41FA5}">
                      <a16:colId xmlns:a16="http://schemas.microsoft.com/office/drawing/2014/main" val="4165363566"/>
                    </a:ext>
                  </a:extLst>
                </a:gridCol>
                <a:gridCol w="1489881">
                  <a:extLst>
                    <a:ext uri="{9D8B030D-6E8A-4147-A177-3AD203B41FA5}">
                      <a16:colId xmlns:a16="http://schemas.microsoft.com/office/drawing/2014/main" val="2591280684"/>
                    </a:ext>
                  </a:extLst>
                </a:gridCol>
              </a:tblGrid>
              <a:tr h="7808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Week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Tasks/ Activities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Materials Required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Special equipment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Simultaneous/</a:t>
                      </a:r>
                    </a:p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Concurrent activities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700" u="none" strike="noStrike" dirty="0">
                          <a:effectLst/>
                        </a:rPr>
                        <a:t>Status/ Remarks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5686845"/>
                  </a:ext>
                </a:extLst>
              </a:tr>
              <a:tr h="115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900" u="none" strike="noStrike" kern="1200" dirty="0">
                          <a:effectLst/>
                          <a:latin typeface="Arial Narrow" panose="020B0606020202030204" pitchFamily="34" charset="0"/>
                        </a:rPr>
                        <a:t>3D Print the mechanical structure of the ROV - Outer hull, propeller shrouds, propellers, motor support brackets.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Polyactic Acid (PLA)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latin typeface="Arial Narrow" panose="020B0606020202030204" pitchFamily="34" charset="0"/>
                        </a:rPr>
                        <a:t>3D Printer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indent="-179388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Ongoing</a:t>
                      </a:r>
                      <a:endParaRPr lang="en-GB" sz="1900" b="1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86351"/>
                  </a:ext>
                </a:extLst>
              </a:tr>
              <a:tr h="7628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900" u="none" strike="noStrike" kern="1200" dirty="0">
                          <a:effectLst/>
                          <a:latin typeface="Arial Narrow" panose="020B0606020202030204" pitchFamily="34" charset="0"/>
                        </a:rPr>
                        <a:t>Machining of camera sight glass</a:t>
                      </a:r>
                      <a:endParaRPr lang="en-US" sz="1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92075" indent="-92075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Glass (108 × 106 × 3 mm)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Complete</a:t>
                      </a:r>
                      <a:endParaRPr lang="en-GB" sz="2000" b="1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  <a:p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90103"/>
                  </a:ext>
                </a:extLst>
              </a:tr>
              <a:tr h="1601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900" u="none" strike="noStrike" kern="1200" dirty="0">
                          <a:effectLst/>
                          <a:latin typeface="Arial Narrow" panose="020B0606020202030204" pitchFamily="34" charset="0"/>
                        </a:rPr>
                        <a:t>Assembly of the different components of the mechanical structure</a:t>
                      </a:r>
                      <a:endParaRPr lang="en-US" sz="1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900" dirty="0">
                          <a:latin typeface="Arial Narrow" panose="020B0606020202030204" pitchFamily="34" charset="0"/>
                        </a:rPr>
                        <a:t>Acetone / Epoxy</a:t>
                      </a:r>
                      <a:r>
                        <a:rPr lang="en-GB" sz="19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 / </a:t>
                      </a:r>
                      <a:r>
                        <a:rPr lang="en-GB" sz="1900" dirty="0">
                          <a:latin typeface="Arial Narrow" panose="020B0606020202030204" pitchFamily="34" charset="0"/>
                        </a:rPr>
                        <a:t>Cyanoacrylate Superglue / Solvent cement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>
                          <a:latin typeface="Arial Narrow" panose="020B0606020202030204" pitchFamily="34" charset="0"/>
                        </a:rPr>
                        <a:t>M5 × 10 set screws (6No.)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>
                          <a:latin typeface="Arial Narrow" panose="020B0606020202030204" pitchFamily="34" charset="0"/>
                        </a:rPr>
                        <a:t>M5 × 12 set screws (8No.)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M5 Lock nuts (9No.)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900" dirty="0">
                          <a:latin typeface="Arial Narrow" panose="020B0606020202030204" pitchFamily="34" charset="0"/>
                        </a:rPr>
                        <a:t>) Fine tuning     motor control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92954"/>
                  </a:ext>
                </a:extLst>
              </a:tr>
              <a:tr h="76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Arial Narrow" panose="020B060602020203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kern="1200" dirty="0">
                          <a:effectLst/>
                          <a:latin typeface="Arial Narrow" panose="020B0606020202030204" pitchFamily="34" charset="0"/>
                        </a:rPr>
                        <a:t>Test of the complete U-ROV assembly and fine tuning its operation</a:t>
                      </a:r>
                      <a:endParaRPr lang="en-US" sz="1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>
                        <a:latin typeface="Arial Narrow" panose="020B060602020203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7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309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1946-85C8-468B-B04E-CA3E12C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68" y="263236"/>
            <a:ext cx="10155450" cy="360219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 – Revised Mechanical Design - Exploded View</a:t>
            </a:r>
            <a:endParaRPr lang="en-GB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CF446-B791-4192-A926-57794400B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9" t="4156" r="2349" b="14343"/>
          <a:stretch/>
        </p:blipFill>
        <p:spPr>
          <a:xfrm>
            <a:off x="1717963" y="772832"/>
            <a:ext cx="8756073" cy="53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637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544D-60E8-41A8-A8BD-B214B3F9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80" y="301696"/>
            <a:ext cx="8172450" cy="42798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 – Flowchart</a:t>
            </a:r>
            <a:endParaRPr lang="en-GB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FC397A5-88C1-4F89-8143-C4676DD87E34}"/>
              </a:ext>
            </a:extLst>
          </p:cNvPr>
          <p:cNvSpPr/>
          <p:nvPr/>
        </p:nvSpPr>
        <p:spPr>
          <a:xfrm>
            <a:off x="2029590" y="1679596"/>
            <a:ext cx="1883115" cy="96833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Calibri" panose="020F0502020204030204" pitchFamily="34" charset="0"/>
              </a:rPr>
              <a:t>LIVESTREAM AUTOMATICALLY ACTIVATED</a:t>
            </a:r>
            <a:endParaRPr lang="en-GB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043E554-1599-4C73-9362-1D570E237B36}"/>
              </a:ext>
            </a:extLst>
          </p:cNvPr>
          <p:cNvSpPr/>
          <p:nvPr/>
        </p:nvSpPr>
        <p:spPr>
          <a:xfrm>
            <a:off x="2029590" y="3000109"/>
            <a:ext cx="1883115" cy="857783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Calibri" panose="020F0502020204030204" pitchFamily="34" charset="0"/>
              </a:rPr>
              <a:t>PITCH THRUSTER TRIGGERED</a:t>
            </a:r>
            <a:endParaRPr lang="en-GB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8D4E87CF-DBCA-4AD2-A226-0CA8836D5B08}"/>
              </a:ext>
            </a:extLst>
          </p:cNvPr>
          <p:cNvSpPr/>
          <p:nvPr/>
        </p:nvSpPr>
        <p:spPr>
          <a:xfrm>
            <a:off x="7113052" y="824422"/>
            <a:ext cx="1926955" cy="980418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Calibri" panose="020F0502020204030204" pitchFamily="34" charset="0"/>
              </a:rPr>
              <a:t>PITCH THRUSTER DEACTIVATED</a:t>
            </a:r>
            <a:endParaRPr lang="en-GB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FA5BD6D-767D-457B-BB6A-0F434F579517}"/>
              </a:ext>
            </a:extLst>
          </p:cNvPr>
          <p:cNvSpPr/>
          <p:nvPr/>
        </p:nvSpPr>
        <p:spPr>
          <a:xfrm>
            <a:off x="1772224" y="4210066"/>
            <a:ext cx="2397845" cy="145477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DESIRED DEPTH REACHED?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92A5C059-2755-47EE-9BF2-7CB0A04E8950}"/>
              </a:ext>
            </a:extLst>
          </p:cNvPr>
          <p:cNvSpPr/>
          <p:nvPr/>
        </p:nvSpPr>
        <p:spPr>
          <a:xfrm>
            <a:off x="2265187" y="850265"/>
            <a:ext cx="1411923" cy="588839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389FAC6-7980-4050-BE53-854A433F3DC8}"/>
              </a:ext>
            </a:extLst>
          </p:cNvPr>
          <p:cNvSpPr/>
          <p:nvPr/>
        </p:nvSpPr>
        <p:spPr>
          <a:xfrm>
            <a:off x="6544491" y="2022967"/>
            <a:ext cx="3064082" cy="146438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FORWARD (F) / BACKWARD (B) MOTION?</a:t>
            </a:r>
          </a:p>
        </p:txBody>
      </p:sp>
      <p:sp>
        <p:nvSpPr>
          <p:cNvPr id="13" name="Flowchart: Manual Input 12">
            <a:extLst>
              <a:ext uri="{FF2B5EF4-FFF2-40B4-BE49-F238E27FC236}">
                <a16:creationId xmlns:a16="http://schemas.microsoft.com/office/drawing/2014/main" id="{6CF89D76-8475-46CC-8A82-E63BC52B26A1}"/>
              </a:ext>
            </a:extLst>
          </p:cNvPr>
          <p:cNvSpPr/>
          <p:nvPr/>
        </p:nvSpPr>
        <p:spPr>
          <a:xfrm>
            <a:off x="5297404" y="4020105"/>
            <a:ext cx="2397844" cy="938885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THRUSTER CLOCKWISE MOTION TRIGGERED</a:t>
            </a:r>
          </a:p>
        </p:txBody>
      </p:sp>
      <p:sp>
        <p:nvSpPr>
          <p:cNvPr id="14" name="Flowchart: Manual Input 13">
            <a:extLst>
              <a:ext uri="{FF2B5EF4-FFF2-40B4-BE49-F238E27FC236}">
                <a16:creationId xmlns:a16="http://schemas.microsoft.com/office/drawing/2014/main" id="{AA04BF17-8391-4BCB-9563-4EFE036D0ADF}"/>
              </a:ext>
            </a:extLst>
          </p:cNvPr>
          <p:cNvSpPr/>
          <p:nvPr/>
        </p:nvSpPr>
        <p:spPr>
          <a:xfrm>
            <a:off x="8279298" y="4020103"/>
            <a:ext cx="2432697" cy="938886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THRUSTER COUNTERCLOCKWISE MOTION TRIGGERED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343F26C-2EDC-4B0C-84BD-2744E0B0ED08}"/>
              </a:ext>
            </a:extLst>
          </p:cNvPr>
          <p:cNvSpPr/>
          <p:nvPr/>
        </p:nvSpPr>
        <p:spPr>
          <a:xfrm>
            <a:off x="7793334" y="5421073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A</a:t>
            </a:r>
            <a:endParaRPr lang="en-GB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6BFBFE-9B25-42E4-AF4A-765A2D2BAD2D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 bwMode="auto">
          <a:xfrm flipH="1">
            <a:off x="2971148" y="1439103"/>
            <a:ext cx="1" cy="240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67EA28-C01E-41FD-9CB0-310B79F1F9D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2971147" y="2647934"/>
            <a:ext cx="0" cy="437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78B51C-C620-4C6E-B816-C180DBBD041F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H="1">
            <a:off x="2971146" y="3869979"/>
            <a:ext cx="2" cy="340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FB55E81-B2A7-4805-AD88-9B1BEFC1047B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 bwMode="auto">
          <a:xfrm flipH="1" flipV="1">
            <a:off x="3912704" y="3429001"/>
            <a:ext cx="257364" cy="1508451"/>
          </a:xfrm>
          <a:prstGeom prst="bentConnector3">
            <a:avLst>
              <a:gd name="adj1" fmla="val -659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136C510-EEFD-4F36-B9D1-2B0606D231E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auto">
          <a:xfrm rot="5400000" flipH="1" flipV="1">
            <a:off x="2866996" y="1418782"/>
            <a:ext cx="4350205" cy="4141905"/>
          </a:xfrm>
          <a:prstGeom prst="bentConnector4">
            <a:avLst>
              <a:gd name="adj1" fmla="val -5255"/>
              <a:gd name="adj2" fmla="val 438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619FD5-56C4-4DDB-8F78-05E4E75152E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>
            <a:off x="8076530" y="1804840"/>
            <a:ext cx="3" cy="218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5EBD46B-1793-4756-8410-600544BE55F7}"/>
              </a:ext>
            </a:extLst>
          </p:cNvPr>
          <p:cNvCxnSpPr>
            <a:stCxn id="14" idx="2"/>
            <a:endCxn id="15" idx="6"/>
          </p:cNvCxnSpPr>
          <p:nvPr/>
        </p:nvCxnSpPr>
        <p:spPr bwMode="auto">
          <a:xfrm rot="5400000">
            <a:off x="8527748" y="4681775"/>
            <a:ext cx="690684" cy="12451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98C8744-F657-4D90-922F-2B85812C3D3A}"/>
              </a:ext>
            </a:extLst>
          </p:cNvPr>
          <p:cNvCxnSpPr>
            <a:stCxn id="13" idx="2"/>
            <a:endCxn id="15" idx="2"/>
          </p:cNvCxnSpPr>
          <p:nvPr/>
        </p:nvCxnSpPr>
        <p:spPr bwMode="auto">
          <a:xfrm rot="16200000" flipH="1">
            <a:off x="6799488" y="4655827"/>
            <a:ext cx="690684" cy="12970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996A109-653D-46EC-8047-9FB224091760}"/>
              </a:ext>
            </a:extLst>
          </p:cNvPr>
          <p:cNvSpPr txBox="1"/>
          <p:nvPr/>
        </p:nvSpPr>
        <p:spPr>
          <a:xfrm>
            <a:off x="3739700" y="5537036"/>
            <a:ext cx="92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  <a:endParaRPr lang="en-GB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94A726-A959-45D6-8A69-2354FE608114}"/>
              </a:ext>
            </a:extLst>
          </p:cNvPr>
          <p:cNvSpPr txBox="1"/>
          <p:nvPr/>
        </p:nvSpPr>
        <p:spPr>
          <a:xfrm>
            <a:off x="3868854" y="4013948"/>
            <a:ext cx="50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  <a:endParaRPr lang="en-GB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70897-E0D4-42D8-9037-EBD59D37B93C}"/>
              </a:ext>
            </a:extLst>
          </p:cNvPr>
          <p:cNvSpPr txBox="1"/>
          <p:nvPr/>
        </p:nvSpPr>
        <p:spPr>
          <a:xfrm>
            <a:off x="9785901" y="3349038"/>
            <a:ext cx="43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EB537E-7330-45EA-8AB7-81E152121BDC}"/>
              </a:ext>
            </a:extLst>
          </p:cNvPr>
          <p:cNvSpPr txBox="1"/>
          <p:nvPr/>
        </p:nvSpPr>
        <p:spPr>
          <a:xfrm>
            <a:off x="6071756" y="3349038"/>
            <a:ext cx="43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GB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95360F1-10F1-44E4-874D-8E83F6A2F2E6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rot="10800000" flipV="1">
            <a:off x="6374473" y="2755159"/>
            <a:ext cx="170018" cy="135883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693FB18-0469-4FA6-9FCA-A64B5F9135C6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9608574" y="2755159"/>
            <a:ext cx="186651" cy="135325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2F8063B-ADB3-4590-823A-16E69469B6A7}"/>
              </a:ext>
            </a:extLst>
          </p:cNvPr>
          <p:cNvSpPr/>
          <p:nvPr/>
        </p:nvSpPr>
        <p:spPr bwMode="auto">
          <a:xfrm>
            <a:off x="4077348" y="2551916"/>
            <a:ext cx="476509" cy="519351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133308-C9EC-4761-B988-17466CA58F84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flipH="1" flipV="1">
            <a:off x="2969105" y="2803017"/>
            <a:ext cx="1108242" cy="8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860156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1946-85C8-468B-B04E-CA3E12C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10" y="304341"/>
            <a:ext cx="8172450" cy="43899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 – Flowchart</a:t>
            </a:r>
            <a:endParaRPr lang="en-GB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34D0DAF-EE3A-4190-A92F-DB6F3790FDC4}"/>
              </a:ext>
            </a:extLst>
          </p:cNvPr>
          <p:cNvSpPr/>
          <p:nvPr/>
        </p:nvSpPr>
        <p:spPr>
          <a:xfrm>
            <a:off x="2860088" y="1562982"/>
            <a:ext cx="2317494" cy="1369546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TURN LEFT(L) / RIGHT(R)?</a:t>
            </a: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3F6756B4-7A95-4934-AEB0-BB7892A70DC8}"/>
              </a:ext>
            </a:extLst>
          </p:cNvPr>
          <p:cNvSpPr/>
          <p:nvPr/>
        </p:nvSpPr>
        <p:spPr>
          <a:xfrm>
            <a:off x="1419019" y="3577811"/>
            <a:ext cx="2206497" cy="857250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LEFT THRUSTER SPEED DECREASED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0963BF97-E438-408F-8026-9CF7A5170EAF}"/>
              </a:ext>
            </a:extLst>
          </p:cNvPr>
          <p:cNvSpPr/>
          <p:nvPr/>
        </p:nvSpPr>
        <p:spPr>
          <a:xfrm>
            <a:off x="4476035" y="3577811"/>
            <a:ext cx="2151470" cy="857250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RIGHT THRUSTER SPEED DECREASED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E099AF3-14C3-4BCF-9D12-BF44506B6E93}"/>
              </a:ext>
            </a:extLst>
          </p:cNvPr>
          <p:cNvSpPr/>
          <p:nvPr/>
        </p:nvSpPr>
        <p:spPr>
          <a:xfrm>
            <a:off x="7427818" y="1804691"/>
            <a:ext cx="2785437" cy="1369546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RESURFACE?</a:t>
            </a:r>
          </a:p>
        </p:txBody>
      </p:sp>
      <p:sp>
        <p:nvSpPr>
          <p:cNvPr id="10" name="Flowchart: Manual Input 9">
            <a:extLst>
              <a:ext uri="{FF2B5EF4-FFF2-40B4-BE49-F238E27FC236}">
                <a16:creationId xmlns:a16="http://schemas.microsoft.com/office/drawing/2014/main" id="{4D4B11D7-7BA3-4CEC-880E-53FE63364693}"/>
              </a:ext>
            </a:extLst>
          </p:cNvPr>
          <p:cNvSpPr/>
          <p:nvPr/>
        </p:nvSpPr>
        <p:spPr>
          <a:xfrm>
            <a:off x="7717288" y="3534949"/>
            <a:ext cx="2206496" cy="781050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PITCH THRUSTER REVERSED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36A1EACB-E8B3-409E-9540-BC14134C488B}"/>
              </a:ext>
            </a:extLst>
          </p:cNvPr>
          <p:cNvSpPr/>
          <p:nvPr/>
        </p:nvSpPr>
        <p:spPr>
          <a:xfrm>
            <a:off x="8001386" y="4792029"/>
            <a:ext cx="1638300" cy="50299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D23B8A0-6CF8-4DB1-A158-D3209BB3B071}"/>
              </a:ext>
            </a:extLst>
          </p:cNvPr>
          <p:cNvSpPr/>
          <p:nvPr/>
        </p:nvSpPr>
        <p:spPr>
          <a:xfrm>
            <a:off x="3790235" y="81790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A</a:t>
            </a:r>
            <a:endParaRPr lang="en-GB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1C647-A33F-4D74-8EE3-F366CA1A88A8}"/>
              </a:ext>
            </a:extLst>
          </p:cNvPr>
          <p:cNvCxnSpPr>
            <a:stCxn id="12" idx="4"/>
            <a:endCxn id="6" idx="0"/>
          </p:cNvCxnSpPr>
          <p:nvPr/>
        </p:nvCxnSpPr>
        <p:spPr bwMode="auto">
          <a:xfrm>
            <a:off x="4018835" y="1275106"/>
            <a:ext cx="0" cy="287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3AC8476-545A-4802-997F-150094E92B6F}"/>
              </a:ext>
            </a:extLst>
          </p:cNvPr>
          <p:cNvCxnSpPr>
            <a:stCxn id="6" idx="1"/>
            <a:endCxn id="7" idx="0"/>
          </p:cNvCxnSpPr>
          <p:nvPr/>
        </p:nvCxnSpPr>
        <p:spPr bwMode="auto">
          <a:xfrm rot="10800000" flipV="1">
            <a:off x="2522269" y="2247755"/>
            <a:ext cx="337821" cy="141578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185841E-77DE-48AD-B511-322418B7C441}"/>
              </a:ext>
            </a:extLst>
          </p:cNvPr>
          <p:cNvCxnSpPr>
            <a:stCxn id="6" idx="3"/>
            <a:endCxn id="8" idx="0"/>
          </p:cNvCxnSpPr>
          <p:nvPr/>
        </p:nvCxnSpPr>
        <p:spPr bwMode="auto">
          <a:xfrm>
            <a:off x="5177582" y="2247756"/>
            <a:ext cx="374188" cy="141578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68DED4-FB97-46BE-B07C-1B188BE50CED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>
            <a:off x="8820536" y="3174238"/>
            <a:ext cx="0" cy="438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10101F-DA08-4356-8669-F2099C610EF0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>
            <a:off x="8820536" y="4316000"/>
            <a:ext cx="0" cy="476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17546E6C-82D2-409F-B105-AF16436F7CA0}"/>
              </a:ext>
            </a:extLst>
          </p:cNvPr>
          <p:cNvSpPr/>
          <p:nvPr/>
        </p:nvSpPr>
        <p:spPr bwMode="auto">
          <a:xfrm>
            <a:off x="3790235" y="4837818"/>
            <a:ext cx="457200" cy="432792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B</a:t>
            </a:r>
            <a:endParaRPr lang="en-GB" sz="2000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18AFE98-5186-4E91-BDB0-C7B38173310C}"/>
              </a:ext>
            </a:extLst>
          </p:cNvPr>
          <p:cNvCxnSpPr>
            <a:stCxn id="7" idx="2"/>
            <a:endCxn id="43" idx="2"/>
          </p:cNvCxnSpPr>
          <p:nvPr/>
        </p:nvCxnSpPr>
        <p:spPr bwMode="auto">
          <a:xfrm rot="16200000" flipH="1">
            <a:off x="2846676" y="4110653"/>
            <a:ext cx="619153" cy="12679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69BC428-A544-4EB0-A939-872369F5CF36}"/>
              </a:ext>
            </a:extLst>
          </p:cNvPr>
          <p:cNvCxnSpPr>
            <a:stCxn id="8" idx="2"/>
            <a:endCxn id="43" idx="6"/>
          </p:cNvCxnSpPr>
          <p:nvPr/>
        </p:nvCxnSpPr>
        <p:spPr bwMode="auto">
          <a:xfrm rot="5400000">
            <a:off x="4590028" y="4092471"/>
            <a:ext cx="619153" cy="13043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CA7C25D-6E1C-4169-A84D-646EC1368672}"/>
              </a:ext>
            </a:extLst>
          </p:cNvPr>
          <p:cNvSpPr/>
          <p:nvPr/>
        </p:nvSpPr>
        <p:spPr bwMode="auto">
          <a:xfrm>
            <a:off x="8591935" y="1070913"/>
            <a:ext cx="457200" cy="432792"/>
          </a:xfrm>
          <a:prstGeom prst="flowChartConnector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B</a:t>
            </a:r>
            <a:endParaRPr lang="en-GB" sz="2000" dirty="0"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81793F-5030-4C4A-9E24-647BC3B72530}"/>
              </a:ext>
            </a:extLst>
          </p:cNvPr>
          <p:cNvCxnSpPr>
            <a:stCxn id="53" idx="4"/>
            <a:endCxn id="9" idx="0"/>
          </p:cNvCxnSpPr>
          <p:nvPr/>
        </p:nvCxnSpPr>
        <p:spPr bwMode="auto">
          <a:xfrm>
            <a:off x="8820536" y="1503705"/>
            <a:ext cx="1" cy="300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2D566BFD-6835-42E8-9043-105E32D9C4C9}"/>
              </a:ext>
            </a:extLst>
          </p:cNvPr>
          <p:cNvSpPr/>
          <p:nvPr/>
        </p:nvSpPr>
        <p:spPr bwMode="auto">
          <a:xfrm>
            <a:off x="10475890" y="2260864"/>
            <a:ext cx="457200" cy="432792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19196C-FF6A-439F-B7AE-C562837FE0A5}"/>
              </a:ext>
            </a:extLst>
          </p:cNvPr>
          <p:cNvCxnSpPr>
            <a:stCxn id="9" idx="3"/>
            <a:endCxn id="3" idx="2"/>
          </p:cNvCxnSpPr>
          <p:nvPr/>
        </p:nvCxnSpPr>
        <p:spPr bwMode="auto">
          <a:xfrm flipV="1">
            <a:off x="10213254" y="2477260"/>
            <a:ext cx="262636" cy="12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11031-5410-4F96-9F4A-690A9606B9A2}"/>
              </a:ext>
            </a:extLst>
          </p:cNvPr>
          <p:cNvSpPr txBox="1"/>
          <p:nvPr/>
        </p:nvSpPr>
        <p:spPr>
          <a:xfrm>
            <a:off x="8921840" y="3174237"/>
            <a:ext cx="30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8387D-653C-469D-8D0D-7E50D768C74D}"/>
              </a:ext>
            </a:extLst>
          </p:cNvPr>
          <p:cNvSpPr txBox="1"/>
          <p:nvPr/>
        </p:nvSpPr>
        <p:spPr>
          <a:xfrm>
            <a:off x="2171068" y="2493056"/>
            <a:ext cx="42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CB7E7-5A42-4A51-B2B8-9C60E4647B51}"/>
              </a:ext>
            </a:extLst>
          </p:cNvPr>
          <p:cNvSpPr txBox="1"/>
          <p:nvPr/>
        </p:nvSpPr>
        <p:spPr>
          <a:xfrm>
            <a:off x="5627312" y="2477260"/>
            <a:ext cx="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619788-3D4A-41DE-9A08-89EA7941C003}"/>
              </a:ext>
            </a:extLst>
          </p:cNvPr>
          <p:cNvSpPr txBox="1"/>
          <p:nvPr/>
        </p:nvSpPr>
        <p:spPr>
          <a:xfrm>
            <a:off x="8921839" y="3138385"/>
            <a:ext cx="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66A3DA-94CE-43EF-B715-CEC05BC6BA28}"/>
              </a:ext>
            </a:extLst>
          </p:cNvPr>
          <p:cNvSpPr txBox="1"/>
          <p:nvPr/>
        </p:nvSpPr>
        <p:spPr>
          <a:xfrm>
            <a:off x="10124898" y="2063088"/>
            <a:ext cx="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487549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0A6E303C-0496-4CA8-B494-4E5E53AC3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18" y="1010245"/>
            <a:ext cx="11074382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901700" algn="l"/>
                <a:tab pos="1168400" algn="l"/>
              </a:tabLs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marL="666000" lvl="1" eaLnBrk="1" hangingPunct="1">
              <a:lnSpc>
                <a:spcPct val="200000"/>
              </a:lnSpc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Gamepad connected to laptop to which it sends signals based on user input.</a:t>
            </a:r>
          </a:p>
          <a:p>
            <a:pPr marL="666000" lvl="1" eaLnBrk="1" hangingPunct="1">
              <a:lnSpc>
                <a:spcPct val="200000"/>
              </a:lnSpc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Signal sent from joystick includes:</a:t>
            </a:r>
          </a:p>
          <a:p>
            <a:pPr marL="1180350" lvl="2" indent="-342900" eaLnBrk="1" hangingPunct="1">
              <a:lnSpc>
                <a:spcPct val="200000"/>
              </a:lnSpc>
              <a:buClr>
                <a:schemeClr val="tx1"/>
              </a:buClr>
              <a:buSzPct val="130000"/>
              <a:buFont typeface="Wingdings" panose="05000000000000000000" pitchFamily="2" charset="2"/>
              <a:buChar char="Ø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Direction of motion </a:t>
            </a:r>
            <a:r>
              <a:rPr lang="en-US" altLang="de-DE" sz="1800" dirty="0" err="1"/>
              <a:t>i.e</a:t>
            </a:r>
            <a:r>
              <a:rPr lang="en-US" altLang="de-DE" sz="1800" dirty="0"/>
              <a:t> ‘F’ for Forward, ‘R’ for Right.</a:t>
            </a:r>
          </a:p>
          <a:p>
            <a:pPr marL="1180350" lvl="2" indent="-342900" eaLnBrk="1" hangingPunct="1">
              <a:lnSpc>
                <a:spcPct val="200000"/>
              </a:lnSpc>
              <a:buClr>
                <a:schemeClr val="tx1"/>
              </a:buClr>
              <a:buSzPct val="130000"/>
              <a:buFont typeface="Wingdings" panose="05000000000000000000" pitchFamily="2" charset="2"/>
              <a:buChar char="Ø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Speed value to be passed to motor as PWM value:</a:t>
            </a:r>
          </a:p>
          <a:p>
            <a:pPr marL="1637550" lvl="3" indent="-342900" eaLnBrk="1" hangingPunct="1">
              <a:lnSpc>
                <a:spcPct val="200000"/>
              </a:lnSpc>
              <a:buClr>
                <a:schemeClr val="tx1"/>
              </a:buClr>
              <a:buSzPct val="130000"/>
              <a:buFont typeface="Wingdings" panose="05000000000000000000" pitchFamily="2" charset="2"/>
              <a:buChar char="v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Joystick input range (0-1) mapped to PWM values (0-255)</a:t>
            </a:r>
          </a:p>
          <a:p>
            <a:pPr marL="666000" lvl="1" eaLnBrk="1" hangingPunct="1">
              <a:lnSpc>
                <a:spcPct val="200000"/>
              </a:lnSpc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Laptop connected to Raspberry Pi as client with Pi acting as server.</a:t>
            </a:r>
          </a:p>
          <a:p>
            <a:pPr marL="666000" lvl="1" eaLnBrk="1" hangingPunct="1">
              <a:lnSpc>
                <a:spcPct val="200000"/>
              </a:lnSpc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Raspberry Pi receives Gamepad signal from laptop.</a:t>
            </a:r>
          </a:p>
          <a:p>
            <a:pPr marL="666000" lvl="1" eaLnBrk="1" hangingPunct="1">
              <a:lnSpc>
                <a:spcPct val="200000"/>
              </a:lnSpc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Raspberry pi sends signal to Arduino through Serial Connection.</a:t>
            </a:r>
          </a:p>
          <a:p>
            <a:pPr marL="666000" lvl="1" eaLnBrk="1" hangingPunct="1">
              <a:lnSpc>
                <a:spcPct val="200000"/>
              </a:lnSpc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>
                <a:tab pos="400050" algn="l"/>
                <a:tab pos="901700" algn="l"/>
                <a:tab pos="1168400" algn="l"/>
              </a:tabLst>
            </a:pPr>
            <a:r>
              <a:rPr lang="en-US" altLang="de-DE" sz="1800" dirty="0"/>
              <a:t>Arduino actuates motors based on received signal.</a:t>
            </a:r>
          </a:p>
          <a:p>
            <a:pPr marL="666000" lvl="1" eaLnBrk="1" hangingPunct="1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>
                <a:tab pos="400050" algn="l"/>
                <a:tab pos="901700" algn="l"/>
                <a:tab pos="1168400" algn="l"/>
              </a:tabLst>
            </a:pPr>
            <a:endParaRPr lang="de-DE" altLang="de-DE" sz="18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  <a:p>
            <a:pPr marL="380250" lvl="1" indent="0" eaLnBrk="1" hangingPunct="1">
              <a:buClr>
                <a:schemeClr val="tx1"/>
              </a:buClr>
              <a:buSzPct val="130000"/>
              <a:tabLst>
                <a:tab pos="400050" algn="l"/>
                <a:tab pos="901700" algn="l"/>
                <a:tab pos="1168400" algn="l"/>
              </a:tabLst>
            </a:pPr>
            <a:endParaRPr lang="de-DE" altLang="de-DE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49D1B7-9B8B-4DD9-9B79-15F9FDE4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48" y="302496"/>
            <a:ext cx="8172450" cy="43899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Module</a:t>
            </a:r>
            <a:endParaRPr lang="en-GB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7005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8_Vortrag 1302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8_Vortrag 1302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 typeface="Verdana" pitchFamily="34" charset="0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 typeface="Verdana" pitchFamily="34" charset="0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Vortrag 13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A1914"/>
        </a:accent1>
        <a:accent2>
          <a:srgbClr val="002F5C"/>
        </a:accent2>
        <a:accent3>
          <a:srgbClr val="FFFFFF"/>
        </a:accent3>
        <a:accent4>
          <a:srgbClr val="000000"/>
        </a:accent4>
        <a:accent5>
          <a:srgbClr val="FCABAA"/>
        </a:accent5>
        <a:accent6>
          <a:srgbClr val="002A53"/>
        </a:accent6>
        <a:hlink>
          <a:srgbClr val="81A7CD"/>
        </a:hlink>
        <a:folHlink>
          <a:srgbClr val="EDEDE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trag 1302 2">
        <a:dk1>
          <a:srgbClr val="808080"/>
        </a:dk1>
        <a:lt1>
          <a:srgbClr val="FFFFFF"/>
        </a:lt1>
        <a:dk2>
          <a:srgbClr val="00257E"/>
        </a:dk2>
        <a:lt2>
          <a:srgbClr val="FFFFFF"/>
        </a:lt2>
        <a:accent1>
          <a:srgbClr val="FA1914"/>
        </a:accent1>
        <a:accent2>
          <a:srgbClr val="FFFFFF"/>
        </a:accent2>
        <a:accent3>
          <a:srgbClr val="AAACC0"/>
        </a:accent3>
        <a:accent4>
          <a:srgbClr val="DADADA"/>
        </a:accent4>
        <a:accent5>
          <a:srgbClr val="FCABAA"/>
        </a:accent5>
        <a:accent6>
          <a:srgbClr val="E7E7E7"/>
        </a:accent6>
        <a:hlink>
          <a:srgbClr val="81A7CD"/>
        </a:hlink>
        <a:folHlink>
          <a:srgbClr val="EDEDE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675</Words>
  <Application>Microsoft Office PowerPoint</Application>
  <PresentationFormat>Widescreen</PresentationFormat>
  <Paragraphs>254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Verdana</vt:lpstr>
      <vt:lpstr>Wingdings</vt:lpstr>
      <vt:lpstr>8_Vortrag 1302</vt:lpstr>
      <vt:lpstr>PowerPoint Presentation</vt:lpstr>
      <vt:lpstr>PowerPoint Presentation</vt:lpstr>
      <vt:lpstr>Production Plan</vt:lpstr>
      <vt:lpstr>Production Plan</vt:lpstr>
      <vt:lpstr>Production Plan</vt:lpstr>
      <vt:lpstr>Methodology – Revised Mechanical Design - Exploded View</vt:lpstr>
      <vt:lpstr>Methodology – Flowchart</vt:lpstr>
      <vt:lpstr>Methodology – Flowchart</vt:lpstr>
      <vt:lpstr>Control Module</vt:lpstr>
      <vt:lpstr>Budget</vt:lpstr>
      <vt:lpstr>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Muthui</dc:creator>
  <cp:lastModifiedBy>Eugene Muthui</cp:lastModifiedBy>
  <cp:revision>200</cp:revision>
  <dcterms:created xsi:type="dcterms:W3CDTF">2019-04-17T10:13:48Z</dcterms:created>
  <dcterms:modified xsi:type="dcterms:W3CDTF">2019-06-10T06:11:01Z</dcterms:modified>
</cp:coreProperties>
</file>