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2.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3.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09"/>
  </p:notesMasterIdLst>
  <p:handoutMasterIdLst>
    <p:handoutMasterId r:id="rId110"/>
  </p:handoutMasterIdLst>
  <p:sldIdLst>
    <p:sldId id="258" r:id="rId2"/>
    <p:sldId id="259" r:id="rId3"/>
    <p:sldId id="260" r:id="rId4"/>
    <p:sldId id="367" r:id="rId5"/>
    <p:sldId id="262" r:id="rId6"/>
    <p:sldId id="263" r:id="rId7"/>
    <p:sldId id="264" r:id="rId8"/>
    <p:sldId id="265" r:id="rId9"/>
    <p:sldId id="266" r:id="rId10"/>
    <p:sldId id="267" r:id="rId11"/>
    <p:sldId id="279" r:id="rId12"/>
    <p:sldId id="268" r:id="rId13"/>
    <p:sldId id="269" r:id="rId14"/>
    <p:sldId id="270" r:id="rId15"/>
    <p:sldId id="271" r:id="rId16"/>
    <p:sldId id="272" r:id="rId17"/>
    <p:sldId id="273" r:id="rId18"/>
    <p:sldId id="274" r:id="rId19"/>
    <p:sldId id="275" r:id="rId20"/>
    <p:sldId id="276" r:id="rId21"/>
    <p:sldId id="277" r:id="rId22"/>
    <p:sldId id="278" r:id="rId23"/>
    <p:sldId id="280" r:id="rId24"/>
    <p:sldId id="281" r:id="rId25"/>
    <p:sldId id="282" r:id="rId26"/>
    <p:sldId id="283" r:id="rId27"/>
    <p:sldId id="284" r:id="rId28"/>
    <p:sldId id="285" r:id="rId29"/>
    <p:sldId id="368" r:id="rId30"/>
    <p:sldId id="286" r:id="rId31"/>
    <p:sldId id="287" r:id="rId32"/>
    <p:sldId id="288" r:id="rId33"/>
    <p:sldId id="289" r:id="rId34"/>
    <p:sldId id="290" r:id="rId35"/>
    <p:sldId id="291" r:id="rId36"/>
    <p:sldId id="292" r:id="rId37"/>
    <p:sldId id="293" r:id="rId38"/>
    <p:sldId id="294" r:id="rId39"/>
    <p:sldId id="295" r:id="rId40"/>
    <p:sldId id="369"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70" r:id="rId85"/>
    <p:sldId id="339" r:id="rId86"/>
    <p:sldId id="340" r:id="rId87"/>
    <p:sldId id="341" r:id="rId88"/>
    <p:sldId id="342" r:id="rId89"/>
    <p:sldId id="343" r:id="rId90"/>
    <p:sldId id="344" r:id="rId91"/>
    <p:sldId id="345" r:id="rId92"/>
    <p:sldId id="371" r:id="rId93"/>
    <p:sldId id="346" r:id="rId94"/>
    <p:sldId id="347" r:id="rId95"/>
    <p:sldId id="348" r:id="rId96"/>
    <p:sldId id="349" r:id="rId97"/>
    <p:sldId id="350" r:id="rId98"/>
    <p:sldId id="351" r:id="rId99"/>
    <p:sldId id="352" r:id="rId100"/>
    <p:sldId id="353" r:id="rId101"/>
    <p:sldId id="354" r:id="rId102"/>
    <p:sldId id="355" r:id="rId103"/>
    <p:sldId id="356" r:id="rId104"/>
    <p:sldId id="357" r:id="rId105"/>
    <p:sldId id="358" r:id="rId106"/>
    <p:sldId id="359" r:id="rId107"/>
    <p:sldId id="362" r:id="rId108"/>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56" autoAdjust="0"/>
  </p:normalViewPr>
  <p:slideViewPr>
    <p:cSldViewPr>
      <p:cViewPr varScale="1">
        <p:scale>
          <a:sx n="109" d="100"/>
          <a:sy n="109" d="100"/>
        </p:scale>
        <p:origin x="552" y="9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8" d="100"/>
          <a:sy n="88" d="100"/>
        </p:scale>
        <p:origin x="3738" y="7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notesMaster" Target="notesMasters/notes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D1EB14A3-E50B-4C6B-8B85-FC2F1AA58ED5}">
      <dgm:prSet phldrT="[Text]"/>
      <dgm:spPr/>
      <dgm:t>
        <a:bodyPr/>
        <a:lstStyle/>
        <a:p>
          <a:r>
            <a:rPr lang="en-US" b="1" dirty="0">
              <a:solidFill>
                <a:schemeClr val="tx1"/>
              </a:solidFill>
            </a:rPr>
            <a:t>REST</a:t>
          </a:r>
          <a:endParaRPr lang="en-CA" b="1" dirty="0">
            <a:solidFill>
              <a:schemeClr val="tx1"/>
            </a:solidFill>
          </a:endParaRPr>
        </a:p>
      </dgm:t>
    </dgm:pt>
    <dgm:pt modelId="{FDE3662D-EA8F-4B9A-8DA5-E4008DC5088C}" type="parTrans" cxnId="{C9EEAB38-2F48-4E10-A546-FCDECE73A0B0}">
      <dgm:prSet/>
      <dgm:spPr/>
      <dgm:t>
        <a:bodyPr/>
        <a:lstStyle/>
        <a:p>
          <a:endParaRPr lang="en-CA"/>
        </a:p>
      </dgm:t>
    </dgm:pt>
    <dgm:pt modelId="{0BB29068-5E85-4EE8-91E1-2024FD512D06}" type="sibTrans" cxnId="{C9EEAB38-2F48-4E10-A546-FCDECE73A0B0}">
      <dgm:prSet/>
      <dgm:spPr/>
      <dgm:t>
        <a:bodyPr/>
        <a:lstStyle/>
        <a:p>
          <a:endParaRPr lang="en-CA"/>
        </a:p>
      </dgm:t>
    </dgm:pt>
    <dgm:pt modelId="{B5E039F1-BBD9-49CA-AED0-167893AD4C2D}">
      <dgm:prSet phldrT="[Text]"/>
      <dgm:spPr>
        <a:solidFill>
          <a:schemeClr val="accent2"/>
        </a:solidFill>
      </dgm:spPr>
      <dgm:t>
        <a:bodyPr/>
        <a:lstStyle/>
        <a:p>
          <a:r>
            <a:rPr lang="en-US" b="1" dirty="0">
              <a:solidFill>
                <a:schemeClr val="tx1"/>
              </a:solidFill>
            </a:rPr>
            <a:t>Documents</a:t>
          </a:r>
          <a:endParaRPr lang="en-CA" b="1" dirty="0">
            <a:solidFill>
              <a:schemeClr val="tx1"/>
            </a:solidFill>
          </a:endParaRPr>
        </a:p>
      </dgm:t>
    </dgm:pt>
    <dgm:pt modelId="{AD5A7BF3-3CE0-454D-9BF9-F3FC11CF370C}" type="parTrans" cxnId="{4EBEE181-FD8C-45AF-80D6-5C9330225095}">
      <dgm:prSet/>
      <dgm:spPr/>
      <dgm:t>
        <a:bodyPr/>
        <a:lstStyle/>
        <a:p>
          <a:endParaRPr lang="en-CA"/>
        </a:p>
      </dgm:t>
    </dgm:pt>
    <dgm:pt modelId="{F3471573-29BE-4F11-926F-9AE633D722FD}" type="sibTrans" cxnId="{4EBEE181-FD8C-45AF-80D6-5C9330225095}">
      <dgm:prSet/>
      <dgm:spPr/>
      <dgm:t>
        <a:bodyPr/>
        <a:lstStyle/>
        <a:p>
          <a:endParaRPr lang="en-CA"/>
        </a:p>
      </dgm:t>
    </dgm:pt>
    <dgm:pt modelId="{1439D559-D189-4FF1-A4FB-F22A15A268D1}">
      <dgm:prSet phldrT="[Text]"/>
      <dgm:spPr>
        <a:solidFill>
          <a:schemeClr val="accent5"/>
        </a:solidFill>
      </dgm:spPr>
      <dgm:t>
        <a:bodyPr/>
        <a:lstStyle/>
        <a:p>
          <a:r>
            <a:rPr lang="en-US" b="1" dirty="0">
              <a:solidFill>
                <a:schemeClr val="tx1"/>
              </a:solidFill>
            </a:rPr>
            <a:t>Messages</a:t>
          </a:r>
          <a:endParaRPr lang="en-CA" b="1" dirty="0">
            <a:solidFill>
              <a:schemeClr val="tx1"/>
            </a:solidFill>
          </a:endParaRPr>
        </a:p>
      </dgm:t>
    </dgm:pt>
    <dgm:pt modelId="{5EE2399A-E4F7-46C2-AFD0-FCD2735CA036}" type="parTrans" cxnId="{4218ADCB-E1A6-4AB0-8A11-401F97C76E7B}">
      <dgm:prSet/>
      <dgm:spPr/>
      <dgm:t>
        <a:bodyPr/>
        <a:lstStyle/>
        <a:p>
          <a:endParaRPr lang="en-CA"/>
        </a:p>
      </dgm:t>
    </dgm:pt>
    <dgm:pt modelId="{7B39829F-0B46-49C4-AB74-4092A4A67217}" type="sibTrans" cxnId="{4218ADCB-E1A6-4AB0-8A11-401F97C76E7B}">
      <dgm:prSet/>
      <dgm:spPr/>
      <dgm:t>
        <a:bodyPr/>
        <a:lstStyle/>
        <a:p>
          <a:endParaRPr lang="en-CA"/>
        </a:p>
      </dgm:t>
    </dgm:pt>
    <dgm:pt modelId="{95D9FA2A-C5BC-4752-8E72-6799C0FBC1C6}">
      <dgm:prSet phldrT="[Text]"/>
      <dgm:spPr>
        <a:solidFill>
          <a:schemeClr val="bg2"/>
        </a:solidFill>
        <a:ln>
          <a:solidFill>
            <a:schemeClr val="accent4"/>
          </a:solidFill>
        </a:ln>
      </dgm:spPr>
      <dgm:t>
        <a:bodyPr/>
        <a:lstStyle/>
        <a:p>
          <a:r>
            <a:rPr lang="en-US" b="1" dirty="0">
              <a:solidFill>
                <a:schemeClr val="tx1"/>
              </a:solidFill>
            </a:rPr>
            <a:t>Other</a:t>
          </a:r>
          <a:endParaRPr lang="en-CA" b="1" dirty="0">
            <a:solidFill>
              <a:schemeClr val="tx1"/>
            </a:solidFill>
          </a:endParaRPr>
        </a:p>
      </dgm:t>
    </dgm:pt>
    <dgm:pt modelId="{49F28D2E-2126-4D04-9687-6426AB810F19}" type="parTrans" cxnId="{35A55FD1-3029-4FBF-BF95-422C96E319DA}">
      <dgm:prSet/>
      <dgm:spPr/>
      <dgm:t>
        <a:bodyPr/>
        <a:lstStyle/>
        <a:p>
          <a:endParaRPr lang="en-CA"/>
        </a:p>
      </dgm:t>
    </dgm:pt>
    <dgm:pt modelId="{2BCF00D6-D0C3-4AE9-8B23-962700DA1C8B}" type="sibTrans" cxnId="{35A55FD1-3029-4FBF-BF95-422C96E319DA}">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C9EEAB38-2F48-4E10-A546-FCDECE73A0B0}" srcId="{3E4F9D75-D5D8-4314-ACBD-27833A7F9B37}" destId="{D1EB14A3-E50B-4C6B-8B85-FC2F1AA58ED5}" srcOrd="0" destOrd="0" parTransId="{FDE3662D-EA8F-4B9A-8DA5-E4008DC5088C}" sibTransId="{0BB29068-5E85-4EE8-91E1-2024FD512D06}"/>
    <dgm:cxn modelId="{CB793150-1005-4DCB-B8AB-291B93FDE516}" type="presOf" srcId="{D1EB14A3-E50B-4C6B-8B85-FC2F1AA58ED5}" destId="{ECAE1A64-3C26-4CD0-8055-16154FF0361B}" srcOrd="0" destOrd="0" presId="urn:microsoft.com/office/officeart/2005/8/layout/matrix3"/>
    <dgm:cxn modelId="{C084747F-D7FF-4027-9386-0BC57A5B2819}" type="presOf" srcId="{1439D559-D189-4FF1-A4FB-F22A15A268D1}" destId="{B6C28692-8BAE-4E06-A3BE-9AAFCCA84D47}" srcOrd="0" destOrd="0" presId="urn:microsoft.com/office/officeart/2005/8/layout/matrix3"/>
    <dgm:cxn modelId="{E459CB80-AA3F-4E35-A0FA-F40BCD80E1A4}" type="presOf" srcId="{B5E039F1-BBD9-49CA-AED0-167893AD4C2D}" destId="{AA9D5778-9E54-41DB-BF3A-44486A11C644}"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AC9E938D-B1C7-4364-BBE3-662D98A72C49}" type="presOf" srcId="{95D9FA2A-C5BC-4752-8E72-6799C0FBC1C6}" destId="{C9DED484-765B-4B50-9650-386C82457535}"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A972F1FA-F23B-442B-B359-B279E50DD31F}" type="presOf" srcId="{3E4F9D75-D5D8-4314-ACBD-27833A7F9B37}" destId="{0F528374-3DE1-4486-B71C-82DC73192314}" srcOrd="0" destOrd="0" presId="urn:microsoft.com/office/officeart/2005/8/layout/matrix3"/>
    <dgm:cxn modelId="{E92B8D69-78B4-4931-8590-9233EED7D9ED}" type="presParOf" srcId="{0F528374-3DE1-4486-B71C-82DC73192314}" destId="{7476B03F-5A87-4E08-A32E-D8B9821AFAB6}" srcOrd="0" destOrd="0" presId="urn:microsoft.com/office/officeart/2005/8/layout/matrix3"/>
    <dgm:cxn modelId="{65EA4D13-83CB-4ACD-BC88-8C43826BC0DF}" type="presParOf" srcId="{0F528374-3DE1-4486-B71C-82DC73192314}" destId="{ECAE1A64-3C26-4CD0-8055-16154FF0361B}" srcOrd="1" destOrd="0" presId="urn:microsoft.com/office/officeart/2005/8/layout/matrix3"/>
    <dgm:cxn modelId="{A335D79C-241D-4A3D-8997-0828D0E90E26}" type="presParOf" srcId="{0F528374-3DE1-4486-B71C-82DC73192314}" destId="{AA9D5778-9E54-41DB-BF3A-44486A11C644}" srcOrd="2" destOrd="0" presId="urn:microsoft.com/office/officeart/2005/8/layout/matrix3"/>
    <dgm:cxn modelId="{C5A17D08-B8A6-46EE-8231-692C4F03BB86}" type="presParOf" srcId="{0F528374-3DE1-4486-B71C-82DC73192314}" destId="{B6C28692-8BAE-4E06-A3BE-9AAFCCA84D47}" srcOrd="3" destOrd="0" presId="urn:microsoft.com/office/officeart/2005/8/layout/matrix3"/>
    <dgm:cxn modelId="{3F8417B2-A8E2-44EF-BDAD-32CE1CFA304D}"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r>
            <a:rPr lang="en-US" b="1" dirty="0">
              <a:solidFill>
                <a:schemeClr val="tx1"/>
              </a:solidFill>
            </a:rPr>
            <a:t>Messages</a:t>
          </a:r>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CBD1F41E-2AD9-4FD8-969F-1FD7FC2D9F24}" type="presOf" srcId="{B5E039F1-BBD9-49CA-AED0-167893AD4C2D}" destId="{AA9D5778-9E54-41DB-BF3A-44486A11C644}"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0D0D0C44-FE61-4CF3-8471-98BD276CF194}" type="presOf" srcId="{95D9FA2A-C5BC-4752-8E72-6799C0FBC1C6}" destId="{C9DED484-765B-4B50-9650-386C82457535}" srcOrd="0" destOrd="0" presId="urn:microsoft.com/office/officeart/2005/8/layout/matrix3"/>
    <dgm:cxn modelId="{65AE577E-FA34-4ECD-B929-A0D6DC39DE69}" type="presOf" srcId="{1439D559-D189-4FF1-A4FB-F22A15A268D1}" destId="{B6C28692-8BAE-4E06-A3BE-9AAFCCA84D47}"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7E753A98-45C0-4B79-9FD9-069A11EC1247}" type="presOf" srcId="{3E4F9D75-D5D8-4314-ACBD-27833A7F9B37}" destId="{0F528374-3DE1-4486-B71C-82DC73192314}" srcOrd="0" destOrd="0" presId="urn:microsoft.com/office/officeart/2005/8/layout/matrix3"/>
    <dgm:cxn modelId="{71C1A2B6-A533-4C1C-B93D-8F6FE994E003}" type="presOf" srcId="{D1EB14A3-E50B-4C6B-8B85-FC2F1AA58ED5}" destId="{ECAE1A64-3C26-4CD0-8055-16154FF0361B}"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5F2A64C4-5A33-43ED-8CC2-A166A1566193}" type="presParOf" srcId="{0F528374-3DE1-4486-B71C-82DC73192314}" destId="{7476B03F-5A87-4E08-A32E-D8B9821AFAB6}" srcOrd="0" destOrd="0" presId="urn:microsoft.com/office/officeart/2005/8/layout/matrix3"/>
    <dgm:cxn modelId="{EA96B758-1670-4147-A727-0DC9E0CA2DD3}" type="presParOf" srcId="{0F528374-3DE1-4486-B71C-82DC73192314}" destId="{ECAE1A64-3C26-4CD0-8055-16154FF0361B}" srcOrd="1" destOrd="0" presId="urn:microsoft.com/office/officeart/2005/8/layout/matrix3"/>
    <dgm:cxn modelId="{2ECF4DFE-1445-4BA5-A37F-D3AE83B9CE40}" type="presParOf" srcId="{0F528374-3DE1-4486-B71C-82DC73192314}" destId="{AA9D5778-9E54-41DB-BF3A-44486A11C644}" srcOrd="2" destOrd="0" presId="urn:microsoft.com/office/officeart/2005/8/layout/matrix3"/>
    <dgm:cxn modelId="{1D6ADE71-3CDA-4BAD-9B5D-2FF2EFE4C8EB}" type="presParOf" srcId="{0F528374-3DE1-4486-B71C-82DC73192314}" destId="{B6C28692-8BAE-4E06-A3BE-9AAFCCA84D47}" srcOrd="3" destOrd="0" presId="urn:microsoft.com/office/officeart/2005/8/layout/matrix3"/>
    <dgm:cxn modelId="{6B948C34-AE78-41EB-8090-885C7EF98F9C}"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r>
            <a:rPr lang="en-US" b="1" dirty="0">
              <a:solidFill>
                <a:schemeClr val="tx1"/>
              </a:solidFill>
            </a:rPr>
            <a:t>Other</a:t>
          </a:r>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C9EEAB38-2F48-4E10-A546-FCDECE73A0B0}" srcId="{3E4F9D75-D5D8-4314-ACBD-27833A7F9B37}" destId="{D1EB14A3-E50B-4C6B-8B85-FC2F1AA58ED5}" srcOrd="0" destOrd="0" parTransId="{FDE3662D-EA8F-4B9A-8DA5-E4008DC5088C}" sibTransId="{0BB29068-5E85-4EE8-91E1-2024FD512D06}"/>
    <dgm:cxn modelId="{E83D3764-FFA7-42EF-A5B9-FF58F830B1F5}" type="presOf" srcId="{D1EB14A3-E50B-4C6B-8B85-FC2F1AA58ED5}" destId="{ECAE1A64-3C26-4CD0-8055-16154FF0361B}" srcOrd="0" destOrd="0" presId="urn:microsoft.com/office/officeart/2005/8/layout/matrix3"/>
    <dgm:cxn modelId="{4CF0636F-26C1-4C75-9E2C-4FAFB3DA2B08}" type="presOf" srcId="{1439D559-D189-4FF1-A4FB-F22A15A268D1}" destId="{B6C28692-8BAE-4E06-A3BE-9AAFCCA84D47}"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B0800C92-9CB1-4820-A087-FA91A5BF35D0}" type="presOf" srcId="{B5E039F1-BBD9-49CA-AED0-167893AD4C2D}" destId="{AA9D5778-9E54-41DB-BF3A-44486A11C644}" srcOrd="0" destOrd="0" presId="urn:microsoft.com/office/officeart/2005/8/layout/matrix3"/>
    <dgm:cxn modelId="{D0563CAE-22D9-45DE-8FB0-5E2715BD32BF}" type="presOf" srcId="{95D9FA2A-C5BC-4752-8E72-6799C0FBC1C6}" destId="{C9DED484-765B-4B50-9650-386C82457535}"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B11439D0-A4DE-4491-8DA9-F7E25E344B4F}" type="presOf" srcId="{3E4F9D75-D5D8-4314-ACBD-27833A7F9B37}" destId="{0F528374-3DE1-4486-B71C-82DC73192314}" srcOrd="0" destOrd="0" presId="urn:microsoft.com/office/officeart/2005/8/layout/matrix3"/>
    <dgm:cxn modelId="{35A55FD1-3029-4FBF-BF95-422C96E319DA}" srcId="{3E4F9D75-D5D8-4314-ACBD-27833A7F9B37}" destId="{95D9FA2A-C5BC-4752-8E72-6799C0FBC1C6}" srcOrd="3" destOrd="0" parTransId="{49F28D2E-2126-4D04-9687-6426AB810F19}" sibTransId="{2BCF00D6-D0C3-4AE9-8B23-962700DA1C8B}"/>
    <dgm:cxn modelId="{0883635C-9C7F-419C-8B81-F88FC0B6C270}" type="presParOf" srcId="{0F528374-3DE1-4486-B71C-82DC73192314}" destId="{7476B03F-5A87-4E08-A32E-D8B9821AFAB6}" srcOrd="0" destOrd="0" presId="urn:microsoft.com/office/officeart/2005/8/layout/matrix3"/>
    <dgm:cxn modelId="{C4262DC8-8973-492C-B748-E813470AC2F3}" type="presParOf" srcId="{0F528374-3DE1-4486-B71C-82DC73192314}" destId="{ECAE1A64-3C26-4CD0-8055-16154FF0361B}" srcOrd="1" destOrd="0" presId="urn:microsoft.com/office/officeart/2005/8/layout/matrix3"/>
    <dgm:cxn modelId="{D742156E-8C6C-4491-9FAC-84A67D53C161}" type="presParOf" srcId="{0F528374-3DE1-4486-B71C-82DC73192314}" destId="{AA9D5778-9E54-41DB-BF3A-44486A11C644}" srcOrd="2" destOrd="0" presId="urn:microsoft.com/office/officeart/2005/8/layout/matrix3"/>
    <dgm:cxn modelId="{0D7B167A-8889-46BF-97AC-3E2CFA6A7EC8}" type="presParOf" srcId="{0F528374-3DE1-4486-B71C-82DC73192314}" destId="{B6C28692-8BAE-4E06-A3BE-9AAFCCA84D47}" srcOrd="3" destOrd="0" presId="urn:microsoft.com/office/officeart/2005/8/layout/matrix3"/>
    <dgm:cxn modelId="{8A42B3B0-CF25-413D-8C39-E6F4F9A6ED96}"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r>
            <a:rPr lang="en-US" b="1" dirty="0">
              <a:solidFill>
                <a:schemeClr val="tx1"/>
              </a:solidFill>
            </a:rPr>
            <a:t>Other</a:t>
          </a:r>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301E922A-7FF8-47E8-8C3B-80851FBF089D}" type="presOf" srcId="{D1EB14A3-E50B-4C6B-8B85-FC2F1AA58ED5}" destId="{ECAE1A64-3C26-4CD0-8055-16154FF0361B}"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0F0B4F40-747C-4BCB-86FA-2B2F684435CF}" type="presOf" srcId="{95D9FA2A-C5BC-4752-8E72-6799C0FBC1C6}" destId="{C9DED484-765B-4B50-9650-386C82457535}" srcOrd="0" destOrd="0" presId="urn:microsoft.com/office/officeart/2005/8/layout/matrix3"/>
    <dgm:cxn modelId="{1037A672-DE61-4A5C-9CAD-D2D8E311E3B6}" type="presOf" srcId="{1439D559-D189-4FF1-A4FB-F22A15A268D1}" destId="{B6C28692-8BAE-4E06-A3BE-9AAFCCA84D47}"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1A7F3FB3-A54C-45EE-861E-8B33F0F4B3BF}" type="presOf" srcId="{3E4F9D75-D5D8-4314-ACBD-27833A7F9B37}" destId="{0F528374-3DE1-4486-B71C-82DC73192314}"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0D2A99E7-FF60-4443-9C2A-7D14DB0D30DB}" type="presOf" srcId="{B5E039F1-BBD9-49CA-AED0-167893AD4C2D}" destId="{AA9D5778-9E54-41DB-BF3A-44486A11C644}" srcOrd="0" destOrd="0" presId="urn:microsoft.com/office/officeart/2005/8/layout/matrix3"/>
    <dgm:cxn modelId="{F18B56EF-8C63-4894-B5D6-351F786A5D79}" type="presParOf" srcId="{0F528374-3DE1-4486-B71C-82DC73192314}" destId="{7476B03F-5A87-4E08-A32E-D8B9821AFAB6}" srcOrd="0" destOrd="0" presId="urn:microsoft.com/office/officeart/2005/8/layout/matrix3"/>
    <dgm:cxn modelId="{162233CD-9A36-4D8D-9304-DE7C86BEE217}" type="presParOf" srcId="{0F528374-3DE1-4486-B71C-82DC73192314}" destId="{ECAE1A64-3C26-4CD0-8055-16154FF0361B}" srcOrd="1" destOrd="0" presId="urn:microsoft.com/office/officeart/2005/8/layout/matrix3"/>
    <dgm:cxn modelId="{D57E088D-4183-4D4D-8702-6A004E3C9545}" type="presParOf" srcId="{0F528374-3DE1-4486-B71C-82DC73192314}" destId="{AA9D5778-9E54-41DB-BF3A-44486A11C644}" srcOrd="2" destOrd="0" presId="urn:microsoft.com/office/officeart/2005/8/layout/matrix3"/>
    <dgm:cxn modelId="{A06E343D-F519-4DA4-B701-DDCE6D25BADB}" type="presParOf" srcId="{0F528374-3DE1-4486-B71C-82DC73192314}" destId="{B6C28692-8BAE-4E06-A3BE-9AAFCCA84D47}" srcOrd="3" destOrd="0" presId="urn:microsoft.com/office/officeart/2005/8/layout/matrix3"/>
    <dgm:cxn modelId="{5E6BC5A9-D104-4803-BE6E-B243DE0EA08A}"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r>
            <a:rPr lang="en-US" b="1" dirty="0">
              <a:solidFill>
                <a:schemeClr val="tx1"/>
              </a:solidFill>
            </a:rPr>
            <a:t>Services</a:t>
          </a:r>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38467D31-8C42-493B-8431-DF64102AAC33}" type="presOf" srcId="{3E4F9D75-D5D8-4314-ACBD-27833A7F9B37}" destId="{0F528374-3DE1-4486-B71C-82DC73192314}"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D212DB5D-A65E-4064-9021-8514336DB254}" type="presOf" srcId="{D1EB14A3-E50B-4C6B-8B85-FC2F1AA58ED5}" destId="{ECAE1A64-3C26-4CD0-8055-16154FF0361B}" srcOrd="0" destOrd="0" presId="urn:microsoft.com/office/officeart/2005/8/layout/matrix3"/>
    <dgm:cxn modelId="{3FF1307E-87E3-45E5-A263-73BD7F498936}" type="presOf" srcId="{1439D559-D189-4FF1-A4FB-F22A15A268D1}" destId="{B6C28692-8BAE-4E06-A3BE-9AAFCCA84D47}"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CD1C1497-8778-4710-AA36-BC598DEEA667}" type="presOf" srcId="{95D9FA2A-C5BC-4752-8E72-6799C0FBC1C6}" destId="{C9DED484-765B-4B50-9650-386C82457535}" srcOrd="0" destOrd="0" presId="urn:microsoft.com/office/officeart/2005/8/layout/matrix3"/>
    <dgm:cxn modelId="{AC2998AA-CFA9-449E-814E-CD998F8AEB16}" type="presOf" srcId="{B5E039F1-BBD9-49CA-AED0-167893AD4C2D}" destId="{AA9D5778-9E54-41DB-BF3A-44486A11C644}"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440ED55F-332D-46C9-816F-56A6912D0B9B}" type="presParOf" srcId="{0F528374-3DE1-4486-B71C-82DC73192314}" destId="{7476B03F-5A87-4E08-A32E-D8B9821AFAB6}" srcOrd="0" destOrd="0" presId="urn:microsoft.com/office/officeart/2005/8/layout/matrix3"/>
    <dgm:cxn modelId="{E24FBB64-D968-4E46-BFD9-2407829E5736}" type="presParOf" srcId="{0F528374-3DE1-4486-B71C-82DC73192314}" destId="{ECAE1A64-3C26-4CD0-8055-16154FF0361B}" srcOrd="1" destOrd="0" presId="urn:microsoft.com/office/officeart/2005/8/layout/matrix3"/>
    <dgm:cxn modelId="{06550CC0-42C2-4BC7-9C2D-FBDBA5142B8A}" type="presParOf" srcId="{0F528374-3DE1-4486-B71C-82DC73192314}" destId="{AA9D5778-9E54-41DB-BF3A-44486A11C644}" srcOrd="2" destOrd="0" presId="urn:microsoft.com/office/officeart/2005/8/layout/matrix3"/>
    <dgm:cxn modelId="{B93C6D40-9E01-4628-AB6C-568FB763538A}" type="presParOf" srcId="{0F528374-3DE1-4486-B71C-82DC73192314}" destId="{B6C28692-8BAE-4E06-A3BE-9AAFCCA84D47}" srcOrd="3" destOrd="0" presId="urn:microsoft.com/office/officeart/2005/8/layout/matrix3"/>
    <dgm:cxn modelId="{D0A6EB58-25CE-4CD0-B3C6-E9821C083B3F}"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r>
            <a:rPr lang="en-US" b="1" dirty="0">
              <a:solidFill>
                <a:schemeClr val="tx1"/>
              </a:solidFill>
            </a:rPr>
            <a:t>Rest</a:t>
          </a:r>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C9EEAB38-2F48-4E10-A546-FCDECE73A0B0}" srcId="{3E4F9D75-D5D8-4314-ACBD-27833A7F9B37}" destId="{D1EB14A3-E50B-4C6B-8B85-FC2F1AA58ED5}" srcOrd="0" destOrd="0" parTransId="{FDE3662D-EA8F-4B9A-8DA5-E4008DC5088C}" sibTransId="{0BB29068-5E85-4EE8-91E1-2024FD512D06}"/>
    <dgm:cxn modelId="{D891AD4F-371F-4EB1-B7FF-878F759680E2}" type="presOf" srcId="{3E4F9D75-D5D8-4314-ACBD-27833A7F9B37}" destId="{0F528374-3DE1-4486-B71C-82DC73192314}" srcOrd="0" destOrd="0" presId="urn:microsoft.com/office/officeart/2005/8/layout/matrix3"/>
    <dgm:cxn modelId="{D38D5171-ACD5-4A94-89BB-BF981B179805}" type="presOf" srcId="{1439D559-D189-4FF1-A4FB-F22A15A268D1}" destId="{B6C28692-8BAE-4E06-A3BE-9AAFCCA84D47}"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A8A115AF-A4D3-4C2A-AFE2-7548969A23DD}" type="presOf" srcId="{B5E039F1-BBD9-49CA-AED0-167893AD4C2D}" destId="{AA9D5778-9E54-41DB-BF3A-44486A11C644}" srcOrd="0" destOrd="0" presId="urn:microsoft.com/office/officeart/2005/8/layout/matrix3"/>
    <dgm:cxn modelId="{DEB426C2-D978-49DA-A7BA-6A09148FA65A}" type="presOf" srcId="{D1EB14A3-E50B-4C6B-8B85-FC2F1AA58ED5}" destId="{ECAE1A64-3C26-4CD0-8055-16154FF0361B}"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69ECAAFA-BA0C-47B6-949C-875EC3B1538C}" type="presOf" srcId="{95D9FA2A-C5BC-4752-8E72-6799C0FBC1C6}" destId="{C9DED484-765B-4B50-9650-386C82457535}" srcOrd="0" destOrd="0" presId="urn:microsoft.com/office/officeart/2005/8/layout/matrix3"/>
    <dgm:cxn modelId="{FB64B5C8-52C9-4212-B85A-70BE1B6E25F0}" type="presParOf" srcId="{0F528374-3DE1-4486-B71C-82DC73192314}" destId="{7476B03F-5A87-4E08-A32E-D8B9821AFAB6}" srcOrd="0" destOrd="0" presId="urn:microsoft.com/office/officeart/2005/8/layout/matrix3"/>
    <dgm:cxn modelId="{573DB7C2-B959-4F35-98FA-0411F33E2260}" type="presParOf" srcId="{0F528374-3DE1-4486-B71C-82DC73192314}" destId="{ECAE1A64-3C26-4CD0-8055-16154FF0361B}" srcOrd="1" destOrd="0" presId="urn:microsoft.com/office/officeart/2005/8/layout/matrix3"/>
    <dgm:cxn modelId="{A76769F6-9ACB-4C6E-BDD5-7B12C2AC8980}" type="presParOf" srcId="{0F528374-3DE1-4486-B71C-82DC73192314}" destId="{AA9D5778-9E54-41DB-BF3A-44486A11C644}" srcOrd="2" destOrd="0" presId="urn:microsoft.com/office/officeart/2005/8/layout/matrix3"/>
    <dgm:cxn modelId="{5C89199D-5E96-4D74-A7B4-52BA5E305699}" type="presParOf" srcId="{0F528374-3DE1-4486-B71C-82DC73192314}" destId="{B6C28692-8BAE-4E06-A3BE-9AAFCCA84D47}" srcOrd="3" destOrd="0" presId="urn:microsoft.com/office/officeart/2005/8/layout/matrix3"/>
    <dgm:cxn modelId="{55CFC4CB-B098-4E15-B5AF-D4614AD41262}"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r>
            <a:rPr lang="en-US" b="1" dirty="0">
              <a:solidFill>
                <a:schemeClr val="tx1"/>
              </a:solidFill>
            </a:rPr>
            <a:t>Rest</a:t>
          </a:r>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C9EEAB38-2F48-4E10-A546-FCDECE73A0B0}" srcId="{3E4F9D75-D5D8-4314-ACBD-27833A7F9B37}" destId="{D1EB14A3-E50B-4C6B-8B85-FC2F1AA58ED5}" srcOrd="0" destOrd="0" parTransId="{FDE3662D-EA8F-4B9A-8DA5-E4008DC5088C}" sibTransId="{0BB29068-5E85-4EE8-91E1-2024FD512D06}"/>
    <dgm:cxn modelId="{01806245-986A-43DA-8AF3-D60DB26B67CB}" type="presOf" srcId="{95D9FA2A-C5BC-4752-8E72-6799C0FBC1C6}" destId="{C9DED484-765B-4B50-9650-386C82457535}" srcOrd="0" destOrd="0" presId="urn:microsoft.com/office/officeart/2005/8/layout/matrix3"/>
    <dgm:cxn modelId="{C3B48178-E20C-4F81-8B23-F7D5297FDBEF}" type="presOf" srcId="{D1EB14A3-E50B-4C6B-8B85-FC2F1AA58ED5}" destId="{ECAE1A64-3C26-4CD0-8055-16154FF0361B}" srcOrd="0" destOrd="0" presId="urn:microsoft.com/office/officeart/2005/8/layout/matrix3"/>
    <dgm:cxn modelId="{31E26179-641A-46A5-9832-149148926787}" type="presOf" srcId="{B5E039F1-BBD9-49CA-AED0-167893AD4C2D}" destId="{AA9D5778-9E54-41DB-BF3A-44486A11C644}"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85122087-D62A-40A4-936E-A0C6D47D1A62}" type="presOf" srcId="{3E4F9D75-D5D8-4314-ACBD-27833A7F9B37}" destId="{0F528374-3DE1-4486-B71C-82DC73192314}" srcOrd="0" destOrd="0" presId="urn:microsoft.com/office/officeart/2005/8/layout/matrix3"/>
    <dgm:cxn modelId="{48532294-5668-4741-9A74-46F6326C5E53}" type="presOf" srcId="{1439D559-D189-4FF1-A4FB-F22A15A268D1}" destId="{B6C28692-8BAE-4E06-A3BE-9AAFCCA84D47}"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67069197-A45C-4E5F-B798-F2F96E1AB07D}" type="presParOf" srcId="{0F528374-3DE1-4486-B71C-82DC73192314}" destId="{7476B03F-5A87-4E08-A32E-D8B9821AFAB6}" srcOrd="0" destOrd="0" presId="urn:microsoft.com/office/officeart/2005/8/layout/matrix3"/>
    <dgm:cxn modelId="{DE7EC1CF-BE89-4F22-9E80-D832FCE87DB0}" type="presParOf" srcId="{0F528374-3DE1-4486-B71C-82DC73192314}" destId="{ECAE1A64-3C26-4CD0-8055-16154FF0361B}" srcOrd="1" destOrd="0" presId="urn:microsoft.com/office/officeart/2005/8/layout/matrix3"/>
    <dgm:cxn modelId="{6901F0E8-CCC2-41C7-BD22-FF8DDC968FFF}" type="presParOf" srcId="{0F528374-3DE1-4486-B71C-82DC73192314}" destId="{AA9D5778-9E54-41DB-BF3A-44486A11C644}" srcOrd="2" destOrd="0" presId="urn:microsoft.com/office/officeart/2005/8/layout/matrix3"/>
    <dgm:cxn modelId="{8AE93BF0-8414-4DCD-9AAE-9213651A9A6B}" type="presParOf" srcId="{0F528374-3DE1-4486-B71C-82DC73192314}" destId="{B6C28692-8BAE-4E06-A3BE-9AAFCCA84D47}" srcOrd="3" destOrd="0" presId="urn:microsoft.com/office/officeart/2005/8/layout/matrix3"/>
    <dgm:cxn modelId="{C06A2B79-2512-4E77-941C-131EE974E341}"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r>
            <a:rPr lang="en-US" b="1" dirty="0">
              <a:solidFill>
                <a:schemeClr val="tx1"/>
              </a:solidFill>
            </a:rPr>
            <a:t>Rest</a:t>
          </a:r>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1EE8CF04-4A2E-407D-B775-0BDC6CFA9BF5}" type="presOf" srcId="{1439D559-D189-4FF1-A4FB-F22A15A268D1}" destId="{B6C28692-8BAE-4E06-A3BE-9AAFCCA84D47}"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6303CF7F-2269-4F6E-93F4-35C5AF1DDD07}" type="presOf" srcId="{3E4F9D75-D5D8-4314-ACBD-27833A7F9B37}" destId="{0F528374-3DE1-4486-B71C-82DC73192314}"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AB182188-68F5-4CBA-A04A-A20D95DE2DBF}" type="presOf" srcId="{B5E039F1-BBD9-49CA-AED0-167893AD4C2D}" destId="{AA9D5778-9E54-41DB-BF3A-44486A11C644}"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1A3590E9-62BE-4E47-A181-2B196F721EA7}" type="presOf" srcId="{95D9FA2A-C5BC-4752-8E72-6799C0FBC1C6}" destId="{C9DED484-765B-4B50-9650-386C82457535}" srcOrd="0" destOrd="0" presId="urn:microsoft.com/office/officeart/2005/8/layout/matrix3"/>
    <dgm:cxn modelId="{F368A6EF-7B7A-467D-A345-5B49F173FCDF}" type="presOf" srcId="{D1EB14A3-E50B-4C6B-8B85-FC2F1AA58ED5}" destId="{ECAE1A64-3C26-4CD0-8055-16154FF0361B}" srcOrd="0" destOrd="0" presId="urn:microsoft.com/office/officeart/2005/8/layout/matrix3"/>
    <dgm:cxn modelId="{F3BF0B8D-37D0-4142-B734-650151ABE775}" type="presParOf" srcId="{0F528374-3DE1-4486-B71C-82DC73192314}" destId="{7476B03F-5A87-4E08-A32E-D8B9821AFAB6}" srcOrd="0" destOrd="0" presId="urn:microsoft.com/office/officeart/2005/8/layout/matrix3"/>
    <dgm:cxn modelId="{6DA1AB73-B3C7-447E-A730-5BC83C3C12D7}" type="presParOf" srcId="{0F528374-3DE1-4486-B71C-82DC73192314}" destId="{ECAE1A64-3C26-4CD0-8055-16154FF0361B}" srcOrd="1" destOrd="0" presId="urn:microsoft.com/office/officeart/2005/8/layout/matrix3"/>
    <dgm:cxn modelId="{8539697A-62D3-4322-8158-99657CE22291}" type="presParOf" srcId="{0F528374-3DE1-4486-B71C-82DC73192314}" destId="{AA9D5778-9E54-41DB-BF3A-44486A11C644}" srcOrd="2" destOrd="0" presId="urn:microsoft.com/office/officeart/2005/8/layout/matrix3"/>
    <dgm:cxn modelId="{1B415D15-941D-4983-A34C-B4B43BFFB09A}" type="presParOf" srcId="{0F528374-3DE1-4486-B71C-82DC73192314}" destId="{B6C28692-8BAE-4E06-A3BE-9AAFCCA84D47}" srcOrd="3" destOrd="0" presId="urn:microsoft.com/office/officeart/2005/8/layout/matrix3"/>
    <dgm:cxn modelId="{BF1E7B42-2BA0-4626-8CFA-8002CBA656DD}"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r>
            <a:rPr lang="en-US" b="1" dirty="0">
              <a:solidFill>
                <a:schemeClr val="tx1"/>
              </a:solidFill>
            </a:rPr>
            <a:t>Documents</a:t>
          </a:r>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16116E37-3EA6-4095-A597-F3B2A427077B}" type="presOf" srcId="{3E4F9D75-D5D8-4314-ACBD-27833A7F9B37}" destId="{0F528374-3DE1-4486-B71C-82DC73192314}"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A08BD551-CEDD-4F5D-AC51-F2628D6A9C61}" type="presOf" srcId="{95D9FA2A-C5BC-4752-8E72-6799C0FBC1C6}" destId="{C9DED484-765B-4B50-9650-386C82457535}" srcOrd="0" destOrd="0" presId="urn:microsoft.com/office/officeart/2005/8/layout/matrix3"/>
    <dgm:cxn modelId="{8151167C-2D58-4DFE-9CA8-CA73F902B562}" type="presOf" srcId="{D1EB14A3-E50B-4C6B-8B85-FC2F1AA58ED5}" destId="{ECAE1A64-3C26-4CD0-8055-16154FF0361B}"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98A585B1-EBA8-4889-ABE6-B938BB8F6AF7}" type="presOf" srcId="{B5E039F1-BBD9-49CA-AED0-167893AD4C2D}" destId="{AA9D5778-9E54-41DB-BF3A-44486A11C644}"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51BF9CF8-8EF9-4AAF-A6BF-3E7D82FEF75C}" type="presOf" srcId="{1439D559-D189-4FF1-A4FB-F22A15A268D1}" destId="{B6C28692-8BAE-4E06-A3BE-9AAFCCA84D47}" srcOrd="0" destOrd="0" presId="urn:microsoft.com/office/officeart/2005/8/layout/matrix3"/>
    <dgm:cxn modelId="{DF7B5636-EFBF-4629-9BB2-7D208B23BD85}" type="presParOf" srcId="{0F528374-3DE1-4486-B71C-82DC73192314}" destId="{7476B03F-5A87-4E08-A32E-D8B9821AFAB6}" srcOrd="0" destOrd="0" presId="urn:microsoft.com/office/officeart/2005/8/layout/matrix3"/>
    <dgm:cxn modelId="{8176D0A0-28A1-460B-9EF2-C6565E95CF47}" type="presParOf" srcId="{0F528374-3DE1-4486-B71C-82DC73192314}" destId="{ECAE1A64-3C26-4CD0-8055-16154FF0361B}" srcOrd="1" destOrd="0" presId="urn:microsoft.com/office/officeart/2005/8/layout/matrix3"/>
    <dgm:cxn modelId="{8F2EE167-BD1B-4DAA-8846-69632305A677}" type="presParOf" srcId="{0F528374-3DE1-4486-B71C-82DC73192314}" destId="{AA9D5778-9E54-41DB-BF3A-44486A11C644}" srcOrd="2" destOrd="0" presId="urn:microsoft.com/office/officeart/2005/8/layout/matrix3"/>
    <dgm:cxn modelId="{A4E95C99-46C0-45A7-AF2B-9BCC0253BFCA}" type="presParOf" srcId="{0F528374-3DE1-4486-B71C-82DC73192314}" destId="{B6C28692-8BAE-4E06-A3BE-9AAFCCA84D47}" srcOrd="3" destOrd="0" presId="urn:microsoft.com/office/officeart/2005/8/layout/matrix3"/>
    <dgm:cxn modelId="{9C037DD7-2401-4B07-90F5-93E078C59599}"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r>
            <a:rPr lang="en-US" b="1" dirty="0">
              <a:solidFill>
                <a:schemeClr val="tx1"/>
              </a:solidFill>
            </a:rPr>
            <a:t>Documents</a:t>
          </a:r>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49C30B01-6696-479A-9863-CFFECF760846}" type="presOf" srcId="{1439D559-D189-4FF1-A4FB-F22A15A268D1}" destId="{B6C28692-8BAE-4E06-A3BE-9AAFCCA84D47}" srcOrd="0" destOrd="0" presId="urn:microsoft.com/office/officeart/2005/8/layout/matrix3"/>
    <dgm:cxn modelId="{B10AE230-2086-4B31-881C-4B20F3881FE1}" type="presOf" srcId="{B5E039F1-BBD9-49CA-AED0-167893AD4C2D}" destId="{AA9D5778-9E54-41DB-BF3A-44486A11C644}"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4EBEE181-FD8C-45AF-80D6-5C9330225095}" srcId="{3E4F9D75-D5D8-4314-ACBD-27833A7F9B37}" destId="{B5E039F1-BBD9-49CA-AED0-167893AD4C2D}" srcOrd="1" destOrd="0" parTransId="{AD5A7BF3-3CE0-454D-9BF9-F3FC11CF370C}" sibTransId="{F3471573-29BE-4F11-926F-9AE633D722FD}"/>
    <dgm:cxn modelId="{930077AD-64C8-4DA2-8862-206B2C4051E9}" type="presOf" srcId="{D1EB14A3-E50B-4C6B-8B85-FC2F1AA58ED5}" destId="{ECAE1A64-3C26-4CD0-8055-16154FF0361B}" srcOrd="0" destOrd="0" presId="urn:microsoft.com/office/officeart/2005/8/layout/matrix3"/>
    <dgm:cxn modelId="{E099B5C7-413E-4D35-B771-C17005D2E464}" type="presOf" srcId="{95D9FA2A-C5BC-4752-8E72-6799C0FBC1C6}" destId="{C9DED484-765B-4B50-9650-386C82457535}"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596DD2E0-7E17-4A65-8B31-C4B55D877717}" type="presOf" srcId="{3E4F9D75-D5D8-4314-ACBD-27833A7F9B37}" destId="{0F528374-3DE1-4486-B71C-82DC73192314}" srcOrd="0" destOrd="0" presId="urn:microsoft.com/office/officeart/2005/8/layout/matrix3"/>
    <dgm:cxn modelId="{BD890C45-9254-4F04-B20D-FD8437107F82}" type="presParOf" srcId="{0F528374-3DE1-4486-B71C-82DC73192314}" destId="{7476B03F-5A87-4E08-A32E-D8B9821AFAB6}" srcOrd="0" destOrd="0" presId="urn:microsoft.com/office/officeart/2005/8/layout/matrix3"/>
    <dgm:cxn modelId="{EFBE8EEF-7080-4DBC-BE6C-0DECE8BA0DEC}" type="presParOf" srcId="{0F528374-3DE1-4486-B71C-82DC73192314}" destId="{ECAE1A64-3C26-4CD0-8055-16154FF0361B}" srcOrd="1" destOrd="0" presId="urn:microsoft.com/office/officeart/2005/8/layout/matrix3"/>
    <dgm:cxn modelId="{ED2506F9-A495-4EA6-B500-689779E040A9}" type="presParOf" srcId="{0F528374-3DE1-4486-B71C-82DC73192314}" destId="{AA9D5778-9E54-41DB-BF3A-44486A11C644}" srcOrd="2" destOrd="0" presId="urn:microsoft.com/office/officeart/2005/8/layout/matrix3"/>
    <dgm:cxn modelId="{39156CFF-8A7B-4470-83A3-B33E37C36EA8}" type="presParOf" srcId="{0F528374-3DE1-4486-B71C-82DC73192314}" destId="{B6C28692-8BAE-4E06-A3BE-9AAFCCA84D47}" srcOrd="3" destOrd="0" presId="urn:microsoft.com/office/officeart/2005/8/layout/matrix3"/>
    <dgm:cxn modelId="{7E2491CD-2266-46A8-9ECE-1E11F926CD3F}"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r>
            <a:rPr lang="en-US" b="1" dirty="0">
              <a:solidFill>
                <a:schemeClr val="tx1"/>
              </a:solidFill>
            </a:rPr>
            <a:t>Documents</a:t>
          </a:r>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D0AEF30B-A390-4400-B8AA-2722C8A354BC}" type="presOf" srcId="{B5E039F1-BBD9-49CA-AED0-167893AD4C2D}" destId="{AA9D5778-9E54-41DB-BF3A-44486A11C644}" srcOrd="0" destOrd="0" presId="urn:microsoft.com/office/officeart/2005/8/layout/matrix3"/>
    <dgm:cxn modelId="{2752FA35-85B1-4496-91AE-DB66617DB28B}" type="presOf" srcId="{95D9FA2A-C5BC-4752-8E72-6799C0FBC1C6}" destId="{C9DED484-765B-4B50-9650-386C82457535}"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97702249-2366-461C-8286-407772B41C12}" type="presOf" srcId="{D1EB14A3-E50B-4C6B-8B85-FC2F1AA58ED5}" destId="{ECAE1A64-3C26-4CD0-8055-16154FF0361B}"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4218ADCB-E1A6-4AB0-8A11-401F97C76E7B}" srcId="{3E4F9D75-D5D8-4314-ACBD-27833A7F9B37}" destId="{1439D559-D189-4FF1-A4FB-F22A15A268D1}" srcOrd="2" destOrd="0" parTransId="{5EE2399A-E4F7-46C2-AFD0-FCD2735CA036}" sibTransId="{7B39829F-0B46-49C4-AB74-4092A4A67217}"/>
    <dgm:cxn modelId="{31AE7FCD-EB47-45B3-9366-387FAF3BBCCC}" type="presOf" srcId="{3E4F9D75-D5D8-4314-ACBD-27833A7F9B37}" destId="{0F528374-3DE1-4486-B71C-82DC73192314}" srcOrd="0" destOrd="0" presId="urn:microsoft.com/office/officeart/2005/8/layout/matrix3"/>
    <dgm:cxn modelId="{35A55FD1-3029-4FBF-BF95-422C96E319DA}" srcId="{3E4F9D75-D5D8-4314-ACBD-27833A7F9B37}" destId="{95D9FA2A-C5BC-4752-8E72-6799C0FBC1C6}" srcOrd="3" destOrd="0" parTransId="{49F28D2E-2126-4D04-9687-6426AB810F19}" sibTransId="{2BCF00D6-D0C3-4AE9-8B23-962700DA1C8B}"/>
    <dgm:cxn modelId="{2EEE27E8-E381-4378-B8D0-25957C47783C}" type="presOf" srcId="{1439D559-D189-4FF1-A4FB-F22A15A268D1}" destId="{B6C28692-8BAE-4E06-A3BE-9AAFCCA84D47}" srcOrd="0" destOrd="0" presId="urn:microsoft.com/office/officeart/2005/8/layout/matrix3"/>
    <dgm:cxn modelId="{E41D29E5-6DD6-418D-9ED4-D43DF8913796}" type="presParOf" srcId="{0F528374-3DE1-4486-B71C-82DC73192314}" destId="{7476B03F-5A87-4E08-A32E-D8B9821AFAB6}" srcOrd="0" destOrd="0" presId="urn:microsoft.com/office/officeart/2005/8/layout/matrix3"/>
    <dgm:cxn modelId="{A7B04D3E-434C-4E4F-8C40-5D2B57180A36}" type="presParOf" srcId="{0F528374-3DE1-4486-B71C-82DC73192314}" destId="{ECAE1A64-3C26-4CD0-8055-16154FF0361B}" srcOrd="1" destOrd="0" presId="urn:microsoft.com/office/officeart/2005/8/layout/matrix3"/>
    <dgm:cxn modelId="{001EE678-D6DB-470D-B924-E9DE9FF9AF1F}" type="presParOf" srcId="{0F528374-3DE1-4486-B71C-82DC73192314}" destId="{AA9D5778-9E54-41DB-BF3A-44486A11C644}" srcOrd="2" destOrd="0" presId="urn:microsoft.com/office/officeart/2005/8/layout/matrix3"/>
    <dgm:cxn modelId="{5361B622-2065-4629-8C52-2E24E980112A}" type="presParOf" srcId="{0F528374-3DE1-4486-B71C-82DC73192314}" destId="{B6C28692-8BAE-4E06-A3BE-9AAFCCA84D47}" srcOrd="3" destOrd="0" presId="urn:microsoft.com/office/officeart/2005/8/layout/matrix3"/>
    <dgm:cxn modelId="{A0B0B5E6-E039-4609-A3CD-4C5AC8800E4A}"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r>
            <a:rPr lang="en-US" b="1" dirty="0">
              <a:solidFill>
                <a:schemeClr val="tx1"/>
              </a:solidFill>
            </a:rPr>
            <a:t>Messages</a:t>
          </a:r>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B3453827-C858-4B05-83E1-AF88F6F6F4C6}" type="presOf" srcId="{95D9FA2A-C5BC-4752-8E72-6799C0FBC1C6}" destId="{C9DED484-765B-4B50-9650-386C82457535}" srcOrd="0" destOrd="0" presId="urn:microsoft.com/office/officeart/2005/8/layout/matrix3"/>
    <dgm:cxn modelId="{AB76822F-9345-4098-8C8A-91A19F0AB1F7}" type="presOf" srcId="{B5E039F1-BBD9-49CA-AED0-167893AD4C2D}" destId="{AA9D5778-9E54-41DB-BF3A-44486A11C644}"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E7BCA879-4892-4534-8EB8-A5FC4107D381}" type="presOf" srcId="{3E4F9D75-D5D8-4314-ACBD-27833A7F9B37}" destId="{0F528374-3DE1-4486-B71C-82DC73192314}"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718C25EA-22B8-42E8-BEB1-56CFC157973F}" type="presOf" srcId="{D1EB14A3-E50B-4C6B-8B85-FC2F1AA58ED5}" destId="{ECAE1A64-3C26-4CD0-8055-16154FF0361B}" srcOrd="0" destOrd="0" presId="urn:microsoft.com/office/officeart/2005/8/layout/matrix3"/>
    <dgm:cxn modelId="{AF370DF1-F0AD-47E4-9991-EA0C0466787E}" type="presOf" srcId="{1439D559-D189-4FF1-A4FB-F22A15A268D1}" destId="{B6C28692-8BAE-4E06-A3BE-9AAFCCA84D47}" srcOrd="0" destOrd="0" presId="urn:microsoft.com/office/officeart/2005/8/layout/matrix3"/>
    <dgm:cxn modelId="{FD3A1FB2-417B-48D5-9EF1-F6C4C0CC47BE}" type="presParOf" srcId="{0F528374-3DE1-4486-B71C-82DC73192314}" destId="{7476B03F-5A87-4E08-A32E-D8B9821AFAB6}" srcOrd="0" destOrd="0" presId="urn:microsoft.com/office/officeart/2005/8/layout/matrix3"/>
    <dgm:cxn modelId="{D7997345-72F4-4203-94A0-24146BD95F29}" type="presParOf" srcId="{0F528374-3DE1-4486-B71C-82DC73192314}" destId="{ECAE1A64-3C26-4CD0-8055-16154FF0361B}" srcOrd="1" destOrd="0" presId="urn:microsoft.com/office/officeart/2005/8/layout/matrix3"/>
    <dgm:cxn modelId="{0BF4A1B0-7163-46C3-A605-FCB4EDDF36A3}" type="presParOf" srcId="{0F528374-3DE1-4486-B71C-82DC73192314}" destId="{AA9D5778-9E54-41DB-BF3A-44486A11C644}" srcOrd="2" destOrd="0" presId="urn:microsoft.com/office/officeart/2005/8/layout/matrix3"/>
    <dgm:cxn modelId="{FBA3B1A6-72A4-46AC-A494-204E0B621B56}" type="presParOf" srcId="{0F528374-3DE1-4486-B71C-82DC73192314}" destId="{B6C28692-8BAE-4E06-A3BE-9AAFCCA84D47}" srcOrd="3" destOrd="0" presId="urn:microsoft.com/office/officeart/2005/8/layout/matrix3"/>
    <dgm:cxn modelId="{7A7BB82F-3177-42A6-8E93-0D90F45BD5EC}"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r>
            <a:rPr lang="en-US" b="1" dirty="0">
              <a:solidFill>
                <a:schemeClr val="tx1"/>
              </a:solidFill>
            </a:rPr>
            <a:t>Messages</a:t>
          </a:r>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A0F11315-7976-42BD-98D1-728D35B3B465}" type="presOf" srcId="{B5E039F1-BBD9-49CA-AED0-167893AD4C2D}" destId="{AA9D5778-9E54-41DB-BF3A-44486A11C644}" srcOrd="0" destOrd="0" presId="urn:microsoft.com/office/officeart/2005/8/layout/matrix3"/>
    <dgm:cxn modelId="{9734CC20-FBEA-46C5-BFA5-77269ED66EBC}" type="presOf" srcId="{1439D559-D189-4FF1-A4FB-F22A15A268D1}" destId="{B6C28692-8BAE-4E06-A3BE-9AAFCCA84D47}"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25ECBB50-5F18-42C4-A984-0D0C5A2EA9A0}" type="presOf" srcId="{D1EB14A3-E50B-4C6B-8B85-FC2F1AA58ED5}" destId="{ECAE1A64-3C26-4CD0-8055-16154FF0361B}"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152395F4-5F2C-4064-BA5F-20A192404EBD}" type="presOf" srcId="{95D9FA2A-C5BC-4752-8E72-6799C0FBC1C6}" destId="{C9DED484-765B-4B50-9650-386C82457535}" srcOrd="0" destOrd="0" presId="urn:microsoft.com/office/officeart/2005/8/layout/matrix3"/>
    <dgm:cxn modelId="{D86005FB-B91F-4DE9-9BE1-E1D919089BC1}" type="presOf" srcId="{3E4F9D75-D5D8-4314-ACBD-27833A7F9B37}" destId="{0F528374-3DE1-4486-B71C-82DC73192314}" srcOrd="0" destOrd="0" presId="urn:microsoft.com/office/officeart/2005/8/layout/matrix3"/>
    <dgm:cxn modelId="{EAA367FC-F9C2-473B-A629-4107506EE580}" type="presParOf" srcId="{0F528374-3DE1-4486-B71C-82DC73192314}" destId="{7476B03F-5A87-4E08-A32E-D8B9821AFAB6}" srcOrd="0" destOrd="0" presId="urn:microsoft.com/office/officeart/2005/8/layout/matrix3"/>
    <dgm:cxn modelId="{3E59E560-800D-4A7C-9885-AA3039FB29FF}" type="presParOf" srcId="{0F528374-3DE1-4486-B71C-82DC73192314}" destId="{ECAE1A64-3C26-4CD0-8055-16154FF0361B}" srcOrd="1" destOrd="0" presId="urn:microsoft.com/office/officeart/2005/8/layout/matrix3"/>
    <dgm:cxn modelId="{57CBFE11-0FE1-407C-BB46-383547F5223C}" type="presParOf" srcId="{0F528374-3DE1-4486-B71C-82DC73192314}" destId="{AA9D5778-9E54-41DB-BF3A-44486A11C644}" srcOrd="2" destOrd="0" presId="urn:microsoft.com/office/officeart/2005/8/layout/matrix3"/>
    <dgm:cxn modelId="{D7E57F66-B75D-4A31-B5A2-0B1A93E18CE2}" type="presParOf" srcId="{0F528374-3DE1-4486-B71C-82DC73192314}" destId="{B6C28692-8BAE-4E06-A3BE-9AAFCCA84D47}" srcOrd="3" destOrd="0" presId="urn:microsoft.com/office/officeart/2005/8/layout/matrix3"/>
    <dgm:cxn modelId="{96B5AC9F-817A-4AB7-B78C-AE81E0605EE6}"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016000" y="0"/>
          <a:ext cx="4064000" cy="406400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1402080" y="386080"/>
          <a:ext cx="1584960" cy="158496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rPr>
            <a:t>REST</a:t>
          </a:r>
          <a:endParaRPr lang="en-CA" sz="1800" b="1" kern="1200" dirty="0">
            <a:solidFill>
              <a:schemeClr val="tx1"/>
            </a:solidFill>
          </a:endParaRPr>
        </a:p>
      </dsp:txBody>
      <dsp:txXfrm>
        <a:off x="1479451" y="463451"/>
        <a:ext cx="1430218" cy="1430218"/>
      </dsp:txXfrm>
    </dsp:sp>
    <dsp:sp modelId="{AA9D5778-9E54-41DB-BF3A-44486A11C644}">
      <dsp:nvSpPr>
        <dsp:cNvPr id="0" name=""/>
        <dsp:cNvSpPr/>
      </dsp:nvSpPr>
      <dsp:spPr>
        <a:xfrm>
          <a:off x="3108960" y="386080"/>
          <a:ext cx="1584960" cy="158496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rPr>
            <a:t>Documents</a:t>
          </a:r>
          <a:endParaRPr lang="en-CA" sz="1800" b="1" kern="1200" dirty="0">
            <a:solidFill>
              <a:schemeClr val="tx1"/>
            </a:solidFill>
          </a:endParaRPr>
        </a:p>
      </dsp:txBody>
      <dsp:txXfrm>
        <a:off x="3186331" y="463451"/>
        <a:ext cx="1430218" cy="1430218"/>
      </dsp:txXfrm>
    </dsp:sp>
    <dsp:sp modelId="{B6C28692-8BAE-4E06-A3BE-9AAFCCA84D47}">
      <dsp:nvSpPr>
        <dsp:cNvPr id="0" name=""/>
        <dsp:cNvSpPr/>
      </dsp:nvSpPr>
      <dsp:spPr>
        <a:xfrm>
          <a:off x="1402080" y="2092960"/>
          <a:ext cx="1584960" cy="158496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rPr>
            <a:t>Messages</a:t>
          </a:r>
          <a:endParaRPr lang="en-CA" sz="1800" b="1" kern="1200" dirty="0">
            <a:solidFill>
              <a:schemeClr val="tx1"/>
            </a:solidFill>
          </a:endParaRPr>
        </a:p>
      </dsp:txBody>
      <dsp:txXfrm>
        <a:off x="1479451" y="2170331"/>
        <a:ext cx="1430218" cy="1430218"/>
      </dsp:txXfrm>
    </dsp:sp>
    <dsp:sp modelId="{C9DED484-765B-4B50-9650-386C82457535}">
      <dsp:nvSpPr>
        <dsp:cNvPr id="0" name=""/>
        <dsp:cNvSpPr/>
      </dsp:nvSpPr>
      <dsp:spPr>
        <a:xfrm>
          <a:off x="3108960" y="2092960"/>
          <a:ext cx="1584960" cy="158496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rPr>
            <a:t>Other</a:t>
          </a:r>
          <a:endParaRPr lang="en-CA" sz="1800" b="1" kern="1200" dirty="0">
            <a:solidFill>
              <a:schemeClr val="tx1"/>
            </a:solidFill>
          </a:endParaRPr>
        </a:p>
      </dsp:txBody>
      <dsp:txXfrm>
        <a:off x="3186331" y="2170331"/>
        <a:ext cx="1430218" cy="143021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kern="1200" dirty="0">
              <a:solidFill>
                <a:schemeClr val="tx1"/>
              </a:solidFill>
            </a:rPr>
            <a:t>Messages</a:t>
          </a:r>
          <a:endParaRPr lang="en-CA" sz="7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824405"/>
        <a:ext cx="543270" cy="54327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endParaRPr lang="en-CA" sz="13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endParaRPr lang="en-CA" sz="13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endParaRPr lang="en-CA" sz="13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solidFill>
                <a:schemeClr val="tx1"/>
              </a:solidFill>
            </a:rPr>
            <a:t>Other</a:t>
          </a:r>
          <a:endParaRPr lang="en-CA" sz="1300" b="1" kern="1200" dirty="0">
            <a:solidFill>
              <a:schemeClr val="tx1"/>
            </a:solidFill>
          </a:endParaRPr>
        </a:p>
      </dsp:txBody>
      <dsp:txXfrm>
        <a:off x="940305" y="824405"/>
        <a:ext cx="543270" cy="54327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endParaRPr lang="en-CA" sz="13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endParaRPr lang="en-CA" sz="13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endParaRPr lang="en-CA" sz="13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solidFill>
                <a:schemeClr val="tx1"/>
              </a:solidFill>
            </a:rPr>
            <a:t>Other</a:t>
          </a:r>
          <a:endParaRPr lang="en-CA" sz="1300" b="1" kern="1200" dirty="0">
            <a:solidFill>
              <a:schemeClr val="tx1"/>
            </a:solidFill>
          </a:endParaRPr>
        </a:p>
      </dsp:txBody>
      <dsp:txXfrm>
        <a:off x="940305" y="824405"/>
        <a:ext cx="543270" cy="54327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CA" sz="9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CA" sz="9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CA" sz="9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kern="1200" dirty="0">
              <a:solidFill>
                <a:schemeClr val="tx1"/>
              </a:solidFill>
            </a:rPr>
            <a:t>Services</a:t>
          </a:r>
          <a:endParaRPr lang="en-CA" sz="900" b="1" kern="1200" dirty="0">
            <a:solidFill>
              <a:schemeClr val="tx1"/>
            </a:solidFill>
          </a:endParaRPr>
        </a:p>
      </dsp:txBody>
      <dsp:txXfrm>
        <a:off x="940305" y="824405"/>
        <a:ext cx="543270" cy="5432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tx1"/>
              </a:solidFill>
            </a:rPr>
            <a:t>Rest</a:t>
          </a:r>
          <a:endParaRPr lang="en-CA" sz="15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824405"/>
        <a:ext cx="543270" cy="5432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tx1"/>
              </a:solidFill>
            </a:rPr>
            <a:t>Rest</a:t>
          </a:r>
          <a:endParaRPr lang="en-CA" sz="15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824405"/>
        <a:ext cx="543270" cy="54327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tx1"/>
              </a:solidFill>
            </a:rPr>
            <a:t>Rest</a:t>
          </a:r>
          <a:endParaRPr lang="en-CA" sz="15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824405"/>
        <a:ext cx="543270" cy="54327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kern="1200" dirty="0">
              <a:solidFill>
                <a:schemeClr val="tx1"/>
              </a:solidFill>
            </a:rPr>
            <a:t>Documents</a:t>
          </a:r>
          <a:endParaRPr lang="en-CA" sz="7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824405"/>
        <a:ext cx="543270" cy="54327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kern="1200" dirty="0">
              <a:solidFill>
                <a:schemeClr val="tx1"/>
              </a:solidFill>
            </a:rPr>
            <a:t>Documents</a:t>
          </a:r>
          <a:endParaRPr lang="en-CA" sz="7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824405"/>
        <a:ext cx="543270" cy="54327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kern="1200" dirty="0">
              <a:solidFill>
                <a:schemeClr val="tx1"/>
              </a:solidFill>
            </a:rPr>
            <a:t>Documents</a:t>
          </a:r>
          <a:endParaRPr lang="en-CA" sz="7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824405"/>
        <a:ext cx="543270" cy="54327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kern="1200" dirty="0">
              <a:solidFill>
                <a:schemeClr val="tx1"/>
              </a:solidFill>
            </a:rPr>
            <a:t>Messages</a:t>
          </a:r>
          <a:endParaRPr lang="en-CA" sz="7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824405"/>
        <a:ext cx="543270" cy="54327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kern="1200" dirty="0">
              <a:solidFill>
                <a:schemeClr val="tx1"/>
              </a:solidFill>
            </a:rPr>
            <a:t>Messages</a:t>
          </a:r>
          <a:endParaRPr lang="en-CA" sz="7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824405"/>
        <a:ext cx="543270" cy="543270"/>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0.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3.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5.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6.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7.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8.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9.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9DEDFBE-EFA6-4EAA-859F-A1D2EC1CBE3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a:extLst>
              <a:ext uri="{FF2B5EF4-FFF2-40B4-BE49-F238E27FC236}">
                <a16:creationId xmlns:a16="http://schemas.microsoft.com/office/drawing/2014/main" id="{A86E1F18-F2C1-4644-8DF1-72C7E8CEEDB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DFBBF1A-5C4C-4870-B444-F2EF0104FD55}" type="datetimeFigureOut">
              <a:rPr lang="en-CA" smtClean="0"/>
              <a:t>2019-01-06</a:t>
            </a:fld>
            <a:endParaRPr lang="en-CA"/>
          </a:p>
        </p:txBody>
      </p:sp>
      <p:sp>
        <p:nvSpPr>
          <p:cNvPr id="4" name="Footer Placeholder 3">
            <a:extLst>
              <a:ext uri="{FF2B5EF4-FFF2-40B4-BE49-F238E27FC236}">
                <a16:creationId xmlns:a16="http://schemas.microsoft.com/office/drawing/2014/main" id="{376E6556-18D1-4177-9990-CCC470B13E4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a:extLst>
              <a:ext uri="{FF2B5EF4-FFF2-40B4-BE49-F238E27FC236}">
                <a16:creationId xmlns:a16="http://schemas.microsoft.com/office/drawing/2014/main" id="{FC6B5581-7DC2-4583-BED3-0A854798D24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9A1CC4B-7489-4F32-A20B-AD3BAFB1E725}" type="slidenum">
              <a:rPr lang="en-CA" smtClean="0"/>
              <a:t>‹#›</a:t>
            </a:fld>
            <a:endParaRPr lang="en-CA"/>
          </a:p>
        </p:txBody>
      </p:sp>
    </p:spTree>
    <p:extLst>
      <p:ext uri="{BB962C8B-B14F-4D97-AF65-F5344CB8AC3E}">
        <p14:creationId xmlns:p14="http://schemas.microsoft.com/office/powerpoint/2010/main" val="26405295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endParaRPr lang="en-US"/>
          </a:p>
        </p:txBody>
      </p:sp>
      <p:sp>
        <p:nvSpPr>
          <p:cNvPr id="410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E592D5FE-85CA-40E6-8273-48A5F35DE016}"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encyclopedia.thefreedictionary.com/Common+Language+Runtime"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myhospital.org/"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a:t>
            </a:fld>
            <a:endParaRPr lang="en-CA" dirty="0"/>
          </a:p>
        </p:txBody>
      </p:sp>
    </p:spTree>
    <p:extLst>
      <p:ext uri="{BB962C8B-B14F-4D97-AF65-F5344CB8AC3E}">
        <p14:creationId xmlns:p14="http://schemas.microsoft.com/office/powerpoint/2010/main" val="8994710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a:t>A</a:t>
            </a:r>
            <a:r>
              <a:rPr lang="en-US" baseline="0" dirty="0"/>
              <a:t> Document, no matter how nested, is flattened to a list of entries, the Document’s header being the first.</a:t>
            </a:r>
          </a:p>
          <a:p>
            <a:pPr marL="171450" indent="-171450">
              <a:buFont typeface="Arial" charset="0"/>
              <a:buChar char="•"/>
            </a:pPr>
            <a:r>
              <a:rPr lang="en-US" baseline="0" dirty="0"/>
              <a:t>The document header (and any other the other resources) refer to each other using normal references to reflect the document’s nesting.</a:t>
            </a:r>
          </a:p>
          <a:p>
            <a:pPr marL="171450" indent="-171450">
              <a:buFont typeface="Arial" charset="0"/>
              <a:buChar char="•"/>
            </a:pPr>
            <a:r>
              <a:rPr lang="en-US" baseline="0" dirty="0"/>
              <a:t>Of course, there may be a digital signature (on the whole Bundle) to attest to the content of the document.</a:t>
            </a: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15</a:t>
            </a:fld>
            <a:endParaRPr lang="en-US"/>
          </a:p>
        </p:txBody>
      </p:sp>
    </p:spTree>
    <p:extLst>
      <p:ext uri="{BB962C8B-B14F-4D97-AF65-F5344CB8AC3E}">
        <p14:creationId xmlns:p14="http://schemas.microsoft.com/office/powerpoint/2010/main" val="37636251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a:t>A Message is similar, refers</a:t>
            </a:r>
            <a:r>
              <a:rPr lang="en-US" baseline="0" dirty="0"/>
              <a:t> (amongst others) to its author, and contains information about the source, destination and the event that triggered it.</a:t>
            </a:r>
          </a:p>
          <a:p>
            <a:pPr marL="171450" indent="-171450">
              <a:buFont typeface="Arial" charset="0"/>
              <a:buChar char="•"/>
            </a:pPr>
            <a:r>
              <a:rPr lang="en-US" baseline="0" dirty="0"/>
              <a:t>A message contains 1 “data” resource, which is the root of the payload of the message. This is just a normal resource, which in its turn can refer to other related resources.</a:t>
            </a:r>
          </a:p>
          <a:p>
            <a:pPr marL="171450" indent="-171450">
              <a:buFont typeface="Arial" charset="0"/>
              <a:buChar char="•"/>
            </a:pP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19</a:t>
            </a:fld>
            <a:endParaRPr lang="en-US"/>
          </a:p>
        </p:txBody>
      </p:sp>
    </p:spTree>
    <p:extLst>
      <p:ext uri="{BB962C8B-B14F-4D97-AF65-F5344CB8AC3E}">
        <p14:creationId xmlns:p14="http://schemas.microsoft.com/office/powerpoint/2010/main" val="9765653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r>
              <a:rPr lang="en-US" sz="1200" kern="1200" dirty="0">
                <a:solidFill>
                  <a:schemeClr val="tx1"/>
                </a:solidFill>
                <a:effectLst/>
                <a:latin typeface="+mn-lt"/>
                <a:ea typeface="+mn-ea"/>
                <a:cs typeface="+mn-cs"/>
              </a:rPr>
              <a:t>With REST you have to use HTTP - for SOA, you can use SOAP or whatever infrastructure you </a:t>
            </a:r>
            <a:r>
              <a:rPr lang="en-US" sz="1200" kern="1200" dirty="0" err="1">
                <a:solidFill>
                  <a:schemeClr val="tx1"/>
                </a:solidFill>
                <a:effectLst/>
                <a:latin typeface="+mn-lt"/>
                <a:ea typeface="+mn-ea"/>
                <a:cs typeface="+mn-cs"/>
              </a:rPr>
              <a:t>lik</a:t>
            </a:r>
            <a:endParaRPr lang="en-US" dirty="0">
              <a:effectLst/>
            </a:endParaRPr>
          </a:p>
          <a:p>
            <a:pPr rtl="0" fontAlgn="ctr"/>
            <a:r>
              <a:rPr lang="en-US" sz="1200" kern="1200" dirty="0">
                <a:solidFill>
                  <a:schemeClr val="tx1"/>
                </a:solidFill>
                <a:effectLst/>
                <a:latin typeface="+mn-lt"/>
                <a:ea typeface="+mn-ea"/>
                <a:cs typeface="+mn-cs"/>
              </a:rPr>
              <a:t>Could pass individual data types</a:t>
            </a:r>
            <a:endParaRPr lang="en-US" dirty="0">
              <a:effectLst/>
            </a:endParaRPr>
          </a:p>
          <a:p>
            <a:pPr rtl="0" fontAlgn="ctr"/>
            <a:r>
              <a:rPr lang="en-US" sz="1200" kern="1200" dirty="0">
                <a:solidFill>
                  <a:schemeClr val="tx1"/>
                </a:solidFill>
                <a:effectLst/>
                <a:latin typeface="+mn-lt"/>
                <a:ea typeface="+mn-ea"/>
                <a:cs typeface="+mn-cs"/>
              </a:rPr>
              <a:t>Only constraint is data you are passing is valid against FHIR schema</a:t>
            </a:r>
            <a:endParaRPr lang="en-US" dirty="0">
              <a:effectLst/>
            </a:endParaRPr>
          </a:p>
          <a:p>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22</a:t>
            </a:fld>
            <a:endParaRPr lang="en-CA" dirty="0"/>
          </a:p>
        </p:txBody>
      </p:sp>
    </p:spTree>
    <p:extLst>
      <p:ext uri="{BB962C8B-B14F-4D97-AF65-F5344CB8AC3E}">
        <p14:creationId xmlns:p14="http://schemas.microsoft.com/office/powerpoint/2010/main" val="34918810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r>
              <a:rPr lang="en-US" sz="1200" kern="1200" dirty="0">
                <a:solidFill>
                  <a:schemeClr val="tx1"/>
                </a:solidFill>
                <a:effectLst/>
                <a:latin typeface="+mn-lt"/>
                <a:ea typeface="+mn-ea"/>
                <a:cs typeface="+mn-cs"/>
              </a:rPr>
              <a:t>Services make sense when the other options don't work</a:t>
            </a:r>
            <a:endParaRPr lang="en-US" dirty="0">
              <a:effectLst/>
            </a:endParaRPr>
          </a:p>
          <a:p>
            <a:pPr rtl="0" fontAlgn="ctr"/>
            <a:r>
              <a:rPr lang="en-US" sz="1200" kern="1200" dirty="0">
                <a:solidFill>
                  <a:schemeClr val="tx1"/>
                </a:solidFill>
                <a:effectLst/>
                <a:latin typeface="+mn-lt"/>
                <a:ea typeface="+mn-ea"/>
                <a:cs typeface="+mn-cs"/>
              </a:rPr>
              <a:t>Rather then request response, you want to send one set of information to A and another to B, and they are going to coordinate with System C for an answer to communicate with B/C to get your answer</a:t>
            </a:r>
            <a:endParaRPr lang="en-US" dirty="0">
              <a:effectLst/>
            </a:endParaRPr>
          </a:p>
          <a:p>
            <a:pPr rtl="0" fontAlgn="ctr"/>
            <a:r>
              <a:rPr lang="en-US" sz="1200" kern="1200" dirty="0">
                <a:solidFill>
                  <a:schemeClr val="tx1"/>
                </a:solidFill>
                <a:effectLst/>
                <a:latin typeface="+mn-lt"/>
                <a:ea typeface="+mn-ea"/>
                <a:cs typeface="+mn-cs"/>
              </a:rPr>
              <a:t>Maybe you need to mix behaviors </a:t>
            </a:r>
            <a:endParaRPr lang="en-US" dirty="0">
              <a:effectLst/>
            </a:endParaRPr>
          </a:p>
          <a:p>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23</a:t>
            </a:fld>
            <a:endParaRPr lang="en-CA" dirty="0"/>
          </a:p>
        </p:txBody>
      </p:sp>
    </p:spTree>
    <p:extLst>
      <p:ext uri="{BB962C8B-B14F-4D97-AF65-F5344CB8AC3E}">
        <p14:creationId xmlns:p14="http://schemas.microsoft.com/office/powerpoint/2010/main" val="24245734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a:t>
            </a:r>
            <a:r>
              <a:rPr lang="en-US" baseline="0" dirty="0"/>
              <a:t> multiple paradigms when creating instances – don’t want to have to re-craft the narrative because you want to use a resource now in a document instead of a message</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26</a:t>
            </a:fld>
            <a:endParaRPr lang="en-CA" dirty="0"/>
          </a:p>
        </p:txBody>
      </p:sp>
    </p:spTree>
    <p:extLst>
      <p:ext uri="{BB962C8B-B14F-4D97-AF65-F5344CB8AC3E}">
        <p14:creationId xmlns:p14="http://schemas.microsoft.com/office/powerpoint/2010/main" val="14313845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&lt; 3 hours so focus is more on “identifying considerations” than deeply exploring</a:t>
            </a:r>
            <a:r>
              <a:rPr lang="en-US" baseline="0" dirty="0"/>
              <a:t> options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29</a:t>
            </a:fld>
            <a:endParaRPr lang="en-CA" dirty="0"/>
          </a:p>
        </p:txBody>
      </p:sp>
    </p:spTree>
    <p:extLst>
      <p:ext uri="{BB962C8B-B14F-4D97-AF65-F5344CB8AC3E}">
        <p14:creationId xmlns:p14="http://schemas.microsoft.com/office/powerpoint/2010/main" val="5430118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nl-NL" dirty="0" err="1"/>
              <a:t>You’re</a:t>
            </a:r>
            <a:r>
              <a:rPr lang="nl-NL" dirty="0"/>
              <a:t> a </a:t>
            </a:r>
            <a:r>
              <a:rPr lang="nl-NL" dirty="0" err="1"/>
              <a:t>message</a:t>
            </a:r>
            <a:r>
              <a:rPr lang="nl-NL" dirty="0"/>
              <a:t> broker routing</a:t>
            </a:r>
            <a:r>
              <a:rPr lang="nl-NL" baseline="0" dirty="0"/>
              <a:t> </a:t>
            </a:r>
            <a:r>
              <a:rPr lang="nl-NL" baseline="0" dirty="0" err="1"/>
              <a:t>and</a:t>
            </a:r>
            <a:r>
              <a:rPr lang="nl-NL" baseline="0" dirty="0"/>
              <a:t> </a:t>
            </a:r>
            <a:r>
              <a:rPr lang="nl-NL" dirty="0"/>
              <a:t>translating </a:t>
            </a:r>
            <a:r>
              <a:rPr lang="nl-NL" dirty="0" err="1"/>
              <a:t>between</a:t>
            </a:r>
            <a:r>
              <a:rPr lang="nl-NL" dirty="0"/>
              <a:t> v2, v3 </a:t>
            </a:r>
            <a:r>
              <a:rPr lang="nl-NL" dirty="0" err="1"/>
              <a:t>and</a:t>
            </a:r>
            <a:r>
              <a:rPr lang="nl-NL" dirty="0"/>
              <a:t> FHIR</a:t>
            </a:r>
            <a:endParaRPr lang="nl-NL" baseline="0" dirty="0"/>
          </a:p>
          <a:p>
            <a:pPr marL="171450" indent="-171450">
              <a:buFont typeface="Arial" charset="0"/>
              <a:buChar char="•"/>
            </a:pPr>
            <a:r>
              <a:rPr lang="nl-NL" baseline="0" dirty="0" err="1"/>
              <a:t>Your</a:t>
            </a:r>
            <a:r>
              <a:rPr lang="nl-NL" baseline="0" dirty="0"/>
              <a:t> </a:t>
            </a:r>
            <a:r>
              <a:rPr lang="nl-NL" baseline="0" dirty="0" err="1"/>
              <a:t>app</a:t>
            </a:r>
            <a:r>
              <a:rPr lang="nl-NL" baseline="0" dirty="0"/>
              <a:t> interfaces </a:t>
            </a:r>
            <a:r>
              <a:rPr lang="nl-NL" baseline="0" dirty="0" err="1"/>
              <a:t>with</a:t>
            </a:r>
            <a:r>
              <a:rPr lang="nl-NL" baseline="0" dirty="0"/>
              <a:t> a PHR </a:t>
            </a:r>
            <a:r>
              <a:rPr lang="nl-NL" baseline="0" dirty="0" err="1"/>
              <a:t>using</a:t>
            </a:r>
            <a:r>
              <a:rPr lang="nl-NL" baseline="0" dirty="0"/>
              <a:t> FHIR </a:t>
            </a:r>
            <a:r>
              <a:rPr lang="nl-NL" baseline="0" dirty="0" err="1"/>
              <a:t>natively</a:t>
            </a:r>
            <a:endParaRPr lang="nl-NL" baseline="0" dirty="0"/>
          </a:p>
          <a:p>
            <a:pPr marL="171450" indent="-171450">
              <a:buFont typeface="Arial" charset="0"/>
              <a:buChar char="•"/>
            </a:pPr>
            <a:r>
              <a:rPr lang="nl-NL" baseline="0" dirty="0" err="1"/>
              <a:t>Your</a:t>
            </a:r>
            <a:r>
              <a:rPr lang="nl-NL" baseline="0" dirty="0"/>
              <a:t> </a:t>
            </a:r>
            <a:r>
              <a:rPr lang="nl-NL" baseline="0" dirty="0" err="1"/>
              <a:t>application</a:t>
            </a:r>
            <a:r>
              <a:rPr lang="nl-NL" baseline="0" dirty="0"/>
              <a:t> </a:t>
            </a:r>
            <a:r>
              <a:rPr lang="nl-NL" baseline="0" dirty="0" err="1"/>
              <a:t>can</a:t>
            </a:r>
            <a:r>
              <a:rPr lang="nl-NL" baseline="0" dirty="0"/>
              <a:t> </a:t>
            </a:r>
            <a:r>
              <a:rPr lang="nl-NL" baseline="0" dirty="0" err="1"/>
              <a:t>communicate</a:t>
            </a:r>
            <a:r>
              <a:rPr lang="nl-NL" baseline="0" dirty="0"/>
              <a:t> </a:t>
            </a:r>
            <a:r>
              <a:rPr lang="nl-NL" baseline="0" dirty="0" err="1"/>
              <a:t>using</a:t>
            </a:r>
            <a:r>
              <a:rPr lang="nl-NL" baseline="0" dirty="0"/>
              <a:t> FHIR, but </a:t>
            </a:r>
            <a:r>
              <a:rPr lang="nl-NL" baseline="0" dirty="0" err="1"/>
              <a:t>your</a:t>
            </a:r>
            <a:r>
              <a:rPr lang="nl-NL" baseline="0" dirty="0"/>
              <a:t> software </a:t>
            </a:r>
            <a:r>
              <a:rPr lang="nl-NL" baseline="0" dirty="0" err="1"/>
              <a:t>uses</a:t>
            </a:r>
            <a:r>
              <a:rPr lang="nl-NL" baseline="0" dirty="0"/>
              <a:t> a </a:t>
            </a:r>
            <a:r>
              <a:rPr lang="nl-NL" baseline="0" dirty="0" err="1"/>
              <a:t>proprietary</a:t>
            </a:r>
            <a:r>
              <a:rPr lang="nl-NL" baseline="0" dirty="0"/>
              <a:t> RDBMS</a:t>
            </a:r>
          </a:p>
          <a:p>
            <a:pPr marL="171450" indent="-171450">
              <a:buFont typeface="Arial" charset="0"/>
              <a:buChar char="•"/>
            </a:pPr>
            <a:r>
              <a:rPr lang="nl-NL" baseline="0" dirty="0" err="1"/>
              <a:t>Use</a:t>
            </a:r>
            <a:r>
              <a:rPr lang="nl-NL" baseline="0" dirty="0"/>
              <a:t> FHIR as the common </a:t>
            </a:r>
            <a:r>
              <a:rPr lang="nl-NL" baseline="0" dirty="0" err="1"/>
              <a:t>language</a:t>
            </a:r>
            <a:r>
              <a:rPr lang="nl-NL" baseline="0" dirty="0"/>
              <a:t> </a:t>
            </a:r>
            <a:r>
              <a:rPr lang="nl-NL" baseline="0" dirty="0" err="1"/>
              <a:t>for</a:t>
            </a:r>
            <a:r>
              <a:rPr lang="nl-NL" baseline="0" dirty="0"/>
              <a:t> a </a:t>
            </a:r>
            <a:r>
              <a:rPr lang="nl-NL" baseline="0" dirty="0" err="1"/>
              <a:t>Vendor</a:t>
            </a:r>
            <a:r>
              <a:rPr lang="nl-NL" baseline="0" dirty="0"/>
              <a:t> Neutral </a:t>
            </a:r>
            <a:r>
              <a:rPr lang="nl-NL" baseline="0" dirty="0" err="1"/>
              <a:t>Archive</a:t>
            </a:r>
            <a:endParaRPr lang="nl-NL" baseline="0" dirty="0"/>
          </a:p>
          <a:p>
            <a:pPr marL="171450" indent="-171450">
              <a:buFont typeface="Arial" charset="0"/>
              <a:buChar char="•"/>
            </a:pPr>
            <a:r>
              <a:rPr lang="nl-NL" baseline="0" dirty="0"/>
              <a:t>…Or a </a:t>
            </a:r>
            <a:r>
              <a:rPr lang="nl-NL" baseline="0" dirty="0" err="1"/>
              <a:t>combination</a:t>
            </a:r>
            <a:r>
              <a:rPr lang="nl-NL" baseline="0" dirty="0"/>
              <a:t>….</a:t>
            </a:r>
          </a:p>
          <a:p>
            <a:pPr marL="171450" indent="-171450">
              <a:buFont typeface="Arial" charset="0"/>
              <a:buChar char="•"/>
            </a:pPr>
            <a:r>
              <a:rPr lang="nl-NL" baseline="0" dirty="0" err="1"/>
              <a:t>You</a:t>
            </a:r>
            <a:r>
              <a:rPr lang="nl-NL" baseline="0" dirty="0"/>
              <a:t> </a:t>
            </a:r>
            <a:r>
              <a:rPr lang="nl-NL" baseline="0" dirty="0" err="1"/>
              <a:t>might</a:t>
            </a:r>
            <a:r>
              <a:rPr lang="nl-NL" baseline="0" dirty="0"/>
              <a:t> </a:t>
            </a:r>
            <a:r>
              <a:rPr lang="nl-NL" baseline="0" dirty="0" err="1"/>
              <a:t>see</a:t>
            </a:r>
            <a:r>
              <a:rPr lang="nl-NL" baseline="0" dirty="0"/>
              <a:t> data as a </a:t>
            </a:r>
            <a:r>
              <a:rPr lang="nl-NL" baseline="0" dirty="0" err="1"/>
              <a:t>nested</a:t>
            </a:r>
            <a:r>
              <a:rPr lang="nl-NL" baseline="0" dirty="0"/>
              <a:t> </a:t>
            </a:r>
            <a:r>
              <a:rPr lang="nl-NL" baseline="0" dirty="0" err="1"/>
              <a:t>structure</a:t>
            </a:r>
            <a:r>
              <a:rPr lang="nl-NL" baseline="0" dirty="0"/>
              <a:t> of XML, a series of </a:t>
            </a:r>
            <a:r>
              <a:rPr lang="nl-NL" baseline="0" dirty="0" err="1"/>
              <a:t>tables</a:t>
            </a:r>
            <a:r>
              <a:rPr lang="nl-NL" baseline="0" dirty="0"/>
              <a:t> </a:t>
            </a:r>
            <a:r>
              <a:rPr lang="nl-NL" baseline="0" dirty="0" err="1"/>
              <a:t>with</a:t>
            </a:r>
            <a:r>
              <a:rPr lang="nl-NL" baseline="0" dirty="0"/>
              <a:t> </a:t>
            </a:r>
            <a:r>
              <a:rPr lang="nl-NL" baseline="0" dirty="0" err="1"/>
              <a:t>keys</a:t>
            </a:r>
            <a:r>
              <a:rPr lang="nl-NL" baseline="0" dirty="0"/>
              <a:t>, class-</a:t>
            </a:r>
            <a:r>
              <a:rPr lang="nl-NL" baseline="0" dirty="0" err="1"/>
              <a:t>diagrams</a:t>
            </a:r>
            <a:r>
              <a:rPr lang="nl-NL" baseline="0" dirty="0"/>
              <a:t>….</a:t>
            </a:r>
          </a:p>
          <a:p>
            <a:endParaRPr lang="nl-NL" dirty="0"/>
          </a:p>
          <a:p>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31</a:t>
            </a:fld>
            <a:endParaRPr lang="en-US"/>
          </a:p>
        </p:txBody>
      </p:sp>
    </p:spTree>
    <p:extLst>
      <p:ext uri="{BB962C8B-B14F-4D97-AF65-F5344CB8AC3E}">
        <p14:creationId xmlns:p14="http://schemas.microsoft.com/office/powerpoint/2010/main" val="3180205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FHIR can be your shared persistence layer – nice</a:t>
            </a:r>
            <a:r>
              <a:rPr lang="en-US" baseline="0" dirty="0"/>
              <a:t> granularity for storage, extensions for handling “extra” stuff easily</a:t>
            </a:r>
          </a:p>
          <a:p>
            <a:endParaRPr lang="en-US" baseline="0" dirty="0"/>
          </a:p>
          <a:p>
            <a:r>
              <a:rPr lang="en-US" baseline="0" dirty="0"/>
              <a:t>FHIR can be the common model for your mapping layer</a:t>
            </a:r>
          </a:p>
          <a:p>
            <a:endParaRPr lang="en-US" baseline="0" dirty="0"/>
          </a:p>
          <a:p>
            <a:r>
              <a:rPr lang="en-US" baseline="0" dirty="0"/>
              <a:t>FHIR can be the logical model used for decision support, both to expose your data to the decision support engine as well as to define rules (work in progress with </a:t>
            </a:r>
            <a:r>
              <a:rPr lang="en-US" baseline="0" dirty="0" err="1"/>
              <a:t>vMR</a:t>
            </a:r>
            <a:r>
              <a:rPr lang="en-US" baseline="0" dirty="0"/>
              <a:t>-CDS and CQI)</a:t>
            </a: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33</a:t>
            </a:fld>
            <a:endParaRPr lang="en-US"/>
          </a:p>
        </p:txBody>
      </p:sp>
    </p:spTree>
    <p:extLst>
      <p:ext uri="{BB962C8B-B14F-4D97-AF65-F5344CB8AC3E}">
        <p14:creationId xmlns:p14="http://schemas.microsoft.com/office/powerpoint/2010/main" val="24724031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t>
            </a:r>
            <a:r>
              <a:rPr lang="en-US" baseline="0" dirty="0"/>
              <a:t> front end – knows how to encode/decode parameters, valid syntax and parse headers – most likely able to find off the shelf for your language of choice</a:t>
            </a:r>
          </a:p>
          <a:p>
            <a:r>
              <a:rPr lang="en-US" baseline="0" dirty="0"/>
              <a:t>-FHIR Aware – need something that /patient and /observation mean something different. And what type of operations are permitted.</a:t>
            </a:r>
          </a:p>
          <a:p>
            <a:r>
              <a:rPr lang="en-US" baseline="0" dirty="0"/>
              <a:t>-Persistent layer – sometimes you put into one, or you have a secondary repository for search. Index layer is important because FHIR defines search </a:t>
            </a:r>
            <a:r>
              <a:rPr lang="en-US" baseline="0" dirty="0" err="1"/>
              <a:t>paramters</a:t>
            </a:r>
            <a:r>
              <a:rPr lang="en-US" baseline="0" dirty="0"/>
              <a:t> – expect case-insensitive and no accents.</a:t>
            </a:r>
          </a:p>
          <a:p>
            <a:endParaRPr lang="en-US" baseline="0" dirty="0"/>
          </a:p>
          <a:p>
            <a:r>
              <a:rPr lang="en-US" baseline="0" dirty="0"/>
              <a:t>If you are querying against quantity and you want it normalized for unit of measures, or diagnoses that handle </a:t>
            </a:r>
            <a:r>
              <a:rPr lang="en-US" baseline="0" dirty="0" err="1"/>
              <a:t>subsumption</a:t>
            </a:r>
            <a:r>
              <a:rPr lang="en-US" baseline="0" dirty="0"/>
              <a:t> testing…this works because FHIR has a defined set of search query.</a:t>
            </a:r>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34</a:t>
            </a:fld>
            <a:endParaRPr lang="en-CA" dirty="0"/>
          </a:p>
        </p:txBody>
      </p:sp>
    </p:spTree>
    <p:extLst>
      <p:ext uri="{BB962C8B-B14F-4D97-AF65-F5344CB8AC3E}">
        <p14:creationId xmlns:p14="http://schemas.microsoft.com/office/powerpoint/2010/main" val="23609773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charset="0"/>
              <a:buNone/>
            </a:pPr>
            <a:r>
              <a:rPr lang="nl-NL" dirty="0"/>
              <a:t>Data starts at restful interface.</a:t>
            </a:r>
          </a:p>
          <a:p>
            <a:pPr marL="0" indent="0">
              <a:buFont typeface="Arial" charset="0"/>
              <a:buNone/>
            </a:pPr>
            <a:r>
              <a:rPr lang="nl-NL" dirty="0"/>
              <a:t>Parser –</a:t>
            </a:r>
            <a:r>
              <a:rPr lang="nl-NL" baseline="0" dirty="0"/>
              <a:t> with reference implentation or your custom parser. Don’t have to do it. Can manipulate JSON/XML directly, but conversion to object model is helpful.</a:t>
            </a:r>
            <a:endParaRPr lang="nl-NL" dirty="0"/>
          </a:p>
          <a:p>
            <a:pPr marL="0" indent="0">
              <a:buFont typeface="Arial" charset="0"/>
              <a:buNone/>
            </a:pPr>
            <a:endParaRPr lang="nl-NL" dirty="0"/>
          </a:p>
          <a:p>
            <a:pPr marL="0" indent="0">
              <a:buFont typeface="Arial" charset="0"/>
              <a:buNone/>
            </a:pPr>
            <a:r>
              <a:rPr lang="nl-NL" sz="1200" b="0" i="0" kern="1200" baseline="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Plain Old Java Object</a:t>
            </a:r>
            <a:endParaRPr lang="nl-NL" b="0" baseline="0" dirty="0"/>
          </a:p>
          <a:p>
            <a:pPr marL="0" indent="0">
              <a:buFont typeface="Arial" charset="0"/>
              <a:buNone/>
            </a:pPr>
            <a:r>
              <a:rPr lang="nl-NL" b="0" baseline="0" dirty="0"/>
              <a:t>-</a:t>
            </a:r>
            <a:r>
              <a:rPr lang="en-US" sz="1200" b="0" i="0" u="sng" kern="1200" dirty="0">
                <a:solidFill>
                  <a:schemeClr val="tx1"/>
                </a:solidFill>
                <a:effectLst/>
                <a:latin typeface="+mn-lt"/>
                <a:ea typeface="+mn-ea"/>
                <a:cs typeface="+mn-cs"/>
              </a:rPr>
              <a:t>Plain</a:t>
            </a:r>
            <a:r>
              <a:rPr lang="en-US" sz="1200" b="0" i="0" kern="1200" dirty="0">
                <a:solidFill>
                  <a:schemeClr val="tx1"/>
                </a:solidFill>
                <a:effectLst/>
                <a:latin typeface="+mn-lt"/>
                <a:ea typeface="+mn-ea"/>
                <a:cs typeface="+mn-cs"/>
              </a:rPr>
              <a:t> Old </a:t>
            </a:r>
            <a:r>
              <a:rPr lang="en-US" sz="1200" b="0" i="0" u="none" strike="noStrike" kern="1200" dirty="0">
                <a:solidFill>
                  <a:schemeClr val="tx1"/>
                </a:solidFill>
                <a:effectLst/>
                <a:latin typeface="+mn-lt"/>
                <a:ea typeface="+mn-ea"/>
                <a:cs typeface="+mn-cs"/>
                <a:hlinkClick r:id="rId3"/>
              </a:rPr>
              <a:t>CLR</a:t>
            </a:r>
            <a:r>
              <a:rPr lang="en-US" sz="1200" b="0" i="0" kern="1200" dirty="0">
                <a:solidFill>
                  <a:schemeClr val="tx1"/>
                </a:solidFill>
                <a:effectLst/>
                <a:latin typeface="+mn-lt"/>
                <a:ea typeface="+mn-ea"/>
                <a:cs typeface="+mn-cs"/>
              </a:rPr>
              <a:t> Object  -- Common Language</a:t>
            </a:r>
            <a:r>
              <a:rPr lang="en-US" sz="1200" b="0" i="0" kern="1200" baseline="0" dirty="0">
                <a:solidFill>
                  <a:schemeClr val="tx1"/>
                </a:solidFill>
                <a:effectLst/>
                <a:latin typeface="+mn-lt"/>
                <a:ea typeface="+mn-ea"/>
                <a:cs typeface="+mn-cs"/>
              </a:rPr>
              <a:t> Runtime is used for .NET</a:t>
            </a:r>
            <a:endParaRPr lang="en-US" sz="1200" b="0" i="0" kern="1200" dirty="0">
              <a:solidFill>
                <a:schemeClr val="tx1"/>
              </a:solidFill>
              <a:effectLst/>
              <a:latin typeface="+mn-lt"/>
              <a:ea typeface="+mn-ea"/>
              <a:cs typeface="+mn-cs"/>
            </a:endParaRPr>
          </a:p>
          <a:p>
            <a:pPr marL="0" indent="0">
              <a:buFont typeface="Arial" charset="0"/>
              <a:buNone/>
            </a:pPr>
            <a:endParaRPr lang="nl-NL" b="0" baseline="0" dirty="0"/>
          </a:p>
          <a:p>
            <a:pPr marL="171450" indent="-171450">
              <a:buFont typeface="Arial" charset="0"/>
              <a:buChar char="•"/>
            </a:pPr>
            <a:r>
              <a:rPr lang="nl-NL" baseline="0" dirty="0"/>
              <a:t>--</a:t>
            </a:r>
          </a:p>
          <a:p>
            <a:pPr rtl="0" fontAlgn="ctr"/>
            <a:r>
              <a:rPr lang="en-US" sz="1200" kern="1200" dirty="0">
                <a:solidFill>
                  <a:schemeClr val="tx1"/>
                </a:solidFill>
                <a:effectLst/>
                <a:latin typeface="+mn-lt"/>
                <a:ea typeface="+mn-ea"/>
                <a:cs typeface="+mn-cs"/>
              </a:rPr>
              <a:t>Receive in whatever format then map </a:t>
            </a:r>
            <a:endParaRPr lang="en-US" dirty="0">
              <a:effectLst/>
            </a:endParaRPr>
          </a:p>
          <a:p>
            <a:pPr rtl="0" fontAlgn="ctr"/>
            <a:r>
              <a:rPr lang="en-US" sz="1200" kern="1200" dirty="0">
                <a:solidFill>
                  <a:schemeClr val="tx1"/>
                </a:solidFill>
                <a:effectLst/>
                <a:latin typeface="+mn-lt"/>
                <a:ea typeface="+mn-ea"/>
                <a:cs typeface="+mn-cs"/>
              </a:rPr>
              <a:t>And parse to your object model and then decided how to persist</a:t>
            </a:r>
            <a:endParaRPr lang="en-US" dirty="0">
              <a:effectLst/>
            </a:endParaRPr>
          </a:p>
          <a:p>
            <a:pPr rtl="0" fontAlgn="ctr"/>
            <a:r>
              <a:rPr lang="en-US" sz="1200" kern="1200" dirty="0">
                <a:solidFill>
                  <a:schemeClr val="tx1"/>
                </a:solidFill>
                <a:effectLst/>
                <a:latin typeface="+mn-lt"/>
                <a:ea typeface="+mn-ea"/>
                <a:cs typeface="+mn-cs"/>
              </a:rPr>
              <a:t>3 approaches we have seen</a:t>
            </a:r>
            <a:endParaRPr lang="en-US" dirty="0">
              <a:effectLst/>
            </a:endParaRPr>
          </a:p>
          <a:p>
            <a:pPr lvl="1" rtl="0" fontAlgn="ctr"/>
            <a:r>
              <a:rPr lang="en-US" sz="1200" kern="1200" dirty="0">
                <a:solidFill>
                  <a:schemeClr val="tx1"/>
                </a:solidFill>
                <a:effectLst/>
                <a:latin typeface="+mn-lt"/>
                <a:ea typeface="+mn-ea"/>
                <a:cs typeface="+mn-cs"/>
              </a:rPr>
              <a:t>Object relational-map - use a tool, something like hibernate to map form internal model and database tables</a:t>
            </a:r>
            <a:endParaRPr lang="en-US" dirty="0">
              <a:effectLst/>
            </a:endParaRPr>
          </a:p>
          <a:p>
            <a:pPr lvl="1" rtl="0" fontAlgn="ctr"/>
            <a:r>
              <a:rPr lang="en-US" sz="1200" kern="1200" dirty="0">
                <a:solidFill>
                  <a:schemeClr val="tx1"/>
                </a:solidFill>
                <a:effectLst/>
                <a:latin typeface="+mn-lt"/>
                <a:ea typeface="+mn-ea"/>
                <a:cs typeface="+mn-cs"/>
              </a:rPr>
              <a:t>NoSQL - </a:t>
            </a:r>
            <a:r>
              <a:rPr lang="en-US" sz="1200" kern="1200" dirty="0" err="1">
                <a:solidFill>
                  <a:schemeClr val="tx1"/>
                </a:solidFill>
                <a:effectLst/>
                <a:latin typeface="+mn-lt"/>
                <a:ea typeface="+mn-ea"/>
                <a:cs typeface="+mn-cs"/>
              </a:rPr>
              <a:t>couchdb</a:t>
            </a:r>
            <a:r>
              <a:rPr lang="en-US" sz="1200" kern="1200" dirty="0">
                <a:solidFill>
                  <a:schemeClr val="tx1"/>
                </a:solidFill>
                <a:effectLst/>
                <a:latin typeface="+mn-lt"/>
                <a:ea typeface="+mn-ea"/>
                <a:cs typeface="+mn-cs"/>
              </a:rPr>
              <a:t> where you are storing JSON/XML directly or trimming to triple store</a:t>
            </a:r>
            <a:endParaRPr lang="en-US" dirty="0">
              <a:effectLst/>
            </a:endParaRPr>
          </a:p>
          <a:p>
            <a:pPr lvl="1" rtl="0" fontAlgn="ctr"/>
            <a:r>
              <a:rPr lang="en-US" sz="1200" kern="1200" dirty="0">
                <a:solidFill>
                  <a:schemeClr val="tx1"/>
                </a:solidFill>
                <a:effectLst/>
                <a:latin typeface="+mn-lt"/>
                <a:ea typeface="+mn-ea"/>
                <a:cs typeface="+mn-cs"/>
              </a:rPr>
              <a:t>Relational structure, but you don't break into individual columns, you store as blob in your database and build the index. And this works because you have index repo that does all searching and when you retrieve date you are providing resource, not individual columns. Some systems will store both full and summary in blob so you don't have to create on fly.</a:t>
            </a:r>
          </a:p>
          <a:p>
            <a:pPr lvl="1" rtl="0" fontAlgn="ctr"/>
            <a:endParaRPr lang="nl-NL" sz="1200" kern="1200" dirty="0">
              <a:solidFill>
                <a:schemeClr val="tx1"/>
              </a:solidFill>
              <a:effectLst/>
              <a:latin typeface="+mn-lt"/>
              <a:ea typeface="+mn-ea"/>
              <a:cs typeface="+mn-cs"/>
            </a:endParaRPr>
          </a:p>
          <a:p>
            <a:pPr lvl="0" rtl="0" fontAlgn="ctr"/>
            <a:r>
              <a:rPr lang="nl-NL" sz="1200" kern="1200" dirty="0">
                <a:solidFill>
                  <a:schemeClr val="tx1"/>
                </a:solidFill>
                <a:effectLst/>
                <a:latin typeface="+mn-lt"/>
                <a:ea typeface="+mn-ea"/>
                <a:cs typeface="+mn-cs"/>
              </a:rPr>
              <a:t>--</a:t>
            </a:r>
          </a:p>
          <a:p>
            <a:pPr marL="171450" indent="-171450">
              <a:buFont typeface="Arial" charset="0"/>
              <a:buChar char="•"/>
            </a:pPr>
            <a:r>
              <a:rPr lang="nl-NL" dirty="0"/>
              <a:t>(object reltFirst scenario is</a:t>
            </a:r>
            <a:r>
              <a:rPr lang="nl-NL" baseline="0" dirty="0"/>
              <a:t> most common for existing databases: you have to map the FHIR structure (as POCO’s) onto your (existing) databases tables. Lot’s of mappings to support our nesting, cardinalities, data types</a:t>
            </a:r>
          </a:p>
          <a:p>
            <a:pPr marL="171450" indent="-171450">
              <a:buFont typeface="Arial" charset="0"/>
              <a:buChar char="•"/>
            </a:pPr>
            <a:r>
              <a:rPr lang="nl-NL" baseline="0" dirty="0"/>
              <a:t>Second scenario uses the parsers to create POCO’s then use a NoSql driver’s serialization possibilities to store the structure-as-is in NoSql</a:t>
            </a:r>
          </a:p>
          <a:p>
            <a:pPr marL="171450" indent="-171450">
              <a:buFont typeface="Arial" charset="0"/>
              <a:buChar char="•"/>
            </a:pPr>
            <a:r>
              <a:rPr lang="nl-NL" baseline="0" dirty="0"/>
              <a:t>Third scenario uses POCO’s and DBMS, but instead of mapping FHIR to tables, stores the data as-is into blob storage in a DBMS</a:t>
            </a:r>
          </a:p>
          <a:p>
            <a:pPr lvl="0" rtl="0" fontAlgn="ct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FEB8890-9530-48B5-B5AD-3035DC83575C}" type="slidenum">
              <a:rPr lang="nl-NL" smtClean="0"/>
              <a:pPr/>
              <a:t>35</a:t>
            </a:fld>
            <a:endParaRPr lang="nl-NL"/>
          </a:p>
        </p:txBody>
      </p:sp>
    </p:spTree>
    <p:extLst>
      <p:ext uri="{BB962C8B-B14F-4D97-AF65-F5344CB8AC3E}">
        <p14:creationId xmlns:p14="http://schemas.microsoft.com/office/powerpoint/2010/main" val="2564048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&lt; 3 hours so focus is more on “identifying considerations” than deeply exploring</a:t>
            </a:r>
            <a:r>
              <a:rPr lang="en-US" baseline="0" dirty="0"/>
              <a:t> options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4</a:t>
            </a:fld>
            <a:endParaRPr lang="en-CA" dirty="0"/>
          </a:p>
        </p:txBody>
      </p:sp>
    </p:spTree>
    <p:extLst>
      <p:ext uri="{BB962C8B-B14F-4D97-AF65-F5344CB8AC3E}">
        <p14:creationId xmlns:p14="http://schemas.microsoft.com/office/powerpoint/2010/main" val="6907945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&lt; 3 hours so focus is more on “identifying considerations” than deeply exploring</a:t>
            </a:r>
            <a:r>
              <a:rPr lang="en-US" baseline="0" dirty="0"/>
              <a:t> options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40</a:t>
            </a:fld>
            <a:endParaRPr lang="en-CA" dirty="0"/>
          </a:p>
        </p:txBody>
      </p:sp>
    </p:spTree>
    <p:extLst>
      <p:ext uri="{BB962C8B-B14F-4D97-AF65-F5344CB8AC3E}">
        <p14:creationId xmlns:p14="http://schemas.microsoft.com/office/powerpoint/2010/main" val="31500034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10:00</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41</a:t>
            </a:fld>
            <a:endParaRPr lang="en-CA" dirty="0"/>
          </a:p>
        </p:txBody>
      </p:sp>
    </p:spTree>
    <p:extLst>
      <p:ext uri="{BB962C8B-B14F-4D97-AF65-F5344CB8AC3E}">
        <p14:creationId xmlns:p14="http://schemas.microsoft.com/office/powerpoint/2010/main" val="1121057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“generated” and system renders all core elements deemed “essential” human/business understanding, then no need to display narrative</a:t>
            </a:r>
          </a:p>
          <a:p>
            <a:r>
              <a:rPr lang="en-US" dirty="0"/>
              <a:t>If “extensions”, then can only suppress if all received extensions are understood and system renders all received core elements &amp; extensions needed for human/business understanding</a:t>
            </a:r>
          </a:p>
          <a:p>
            <a:r>
              <a:rPr lang="en-US" dirty="0"/>
              <a:t>If “additional”, must always make narrative available to view</a:t>
            </a:r>
          </a:p>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46</a:t>
            </a:fld>
            <a:endParaRPr lang="en-CA" dirty="0"/>
          </a:p>
        </p:txBody>
      </p:sp>
    </p:spTree>
    <p:extLst>
      <p:ext uri="{BB962C8B-B14F-4D97-AF65-F5344CB8AC3E}">
        <p14:creationId xmlns:p14="http://schemas.microsoft.com/office/powerpoint/2010/main" val="39764560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Note that you</a:t>
            </a:r>
            <a:r>
              <a:rPr lang="en-US" baseline="0" dirty="0"/>
              <a:t> have two ways (at one moment) to reach version 15</a:t>
            </a: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55</a:t>
            </a:fld>
            <a:endParaRPr lang="en-US"/>
          </a:p>
        </p:txBody>
      </p:sp>
    </p:spTree>
    <p:extLst>
      <p:ext uri="{BB962C8B-B14F-4D97-AF65-F5344CB8AC3E}">
        <p14:creationId xmlns:p14="http://schemas.microsoft.com/office/powerpoint/2010/main" val="622060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We tried to find</a:t>
            </a:r>
            <a:r>
              <a:rPr lang="en-US" baseline="0" dirty="0"/>
              <a:t> a way to </a:t>
            </a:r>
            <a:r>
              <a:rPr lang="en-US" i="1" baseline="0" dirty="0"/>
              <a:t>automatically</a:t>
            </a:r>
            <a:r>
              <a:rPr lang="en-US" baseline="0" dirty="0"/>
              <a:t>  convert between the two so you could round-trip…</a:t>
            </a:r>
          </a:p>
          <a:p>
            <a:pPr marL="171450" indent="-171450">
              <a:buFontTx/>
              <a:buChar char="-"/>
            </a:pPr>
            <a:r>
              <a:rPr lang="en-US" baseline="0" dirty="0"/>
              <a:t>But discovered you’d need additional </a:t>
            </a:r>
            <a:r>
              <a:rPr lang="en-US" i="1" baseline="0" dirty="0"/>
              <a:t>metadata</a:t>
            </a:r>
            <a:r>
              <a:rPr lang="en-US" i="0" baseline="0" dirty="0"/>
              <a:t> to do that, or vendor-specific solutions</a:t>
            </a:r>
          </a:p>
          <a:p>
            <a:pPr marL="171450" indent="-171450">
              <a:buFontTx/>
              <a:buChar char="-"/>
            </a:pPr>
            <a:r>
              <a:rPr lang="en-US" i="0" baseline="0" dirty="0"/>
              <a:t>Decided </a:t>
            </a:r>
            <a:r>
              <a:rPr lang="en-US" i="1" baseline="0" dirty="0"/>
              <a:t>not</a:t>
            </a:r>
            <a:r>
              <a:rPr lang="en-US" i="0" baseline="0" dirty="0"/>
              <a:t> to introduce these: result was weird Xml or weird </a:t>
            </a:r>
            <a:r>
              <a:rPr lang="en-US" i="0" baseline="0" dirty="0" err="1"/>
              <a:t>Json</a:t>
            </a:r>
            <a:endParaRPr lang="en-US" i="0" baseline="0" dirty="0"/>
          </a:p>
          <a:p>
            <a:pPr marL="171450" indent="-171450">
              <a:buFontTx/>
              <a:buChar char="-"/>
            </a:pPr>
            <a:r>
              <a:rPr lang="en-US" i="0" baseline="0" dirty="0"/>
              <a:t>Reference platform contains tools to interconvert (these use model definition metadata)</a:t>
            </a: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61</a:t>
            </a:fld>
            <a:endParaRPr lang="en-US"/>
          </a:p>
        </p:txBody>
      </p:sp>
    </p:spTree>
    <p:extLst>
      <p:ext uri="{BB962C8B-B14F-4D97-AF65-F5344CB8AC3E}">
        <p14:creationId xmlns:p14="http://schemas.microsoft.com/office/powerpoint/2010/main" val="14712363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r>
              <a:rPr lang="en-US" sz="1200" kern="1200" dirty="0">
                <a:solidFill>
                  <a:schemeClr val="tx1"/>
                </a:solidFill>
                <a:effectLst/>
                <a:latin typeface="+mn-lt"/>
                <a:ea typeface="+mn-ea"/>
                <a:cs typeface="+mn-cs"/>
              </a:rPr>
              <a:t>Server</a:t>
            </a:r>
            <a:r>
              <a:rPr lang="en-US" sz="1200" kern="1200" baseline="0" dirty="0">
                <a:solidFill>
                  <a:schemeClr val="tx1"/>
                </a:solidFill>
                <a:effectLst/>
                <a:latin typeface="+mn-lt"/>
                <a:ea typeface="+mn-ea"/>
                <a:cs typeface="+mn-cs"/>
              </a:rPr>
              <a:t> that is FHIR compliant Must support.</a:t>
            </a:r>
          </a:p>
          <a:p>
            <a:pPr rtl="0" fontAlgn="ctr"/>
            <a:endParaRPr lang="en-US" sz="1200" kern="1200" dirty="0">
              <a:solidFill>
                <a:schemeClr val="tx1"/>
              </a:solidFill>
              <a:effectLst/>
              <a:latin typeface="+mn-lt"/>
              <a:ea typeface="+mn-ea"/>
              <a:cs typeface="+mn-cs"/>
            </a:endParaRPr>
          </a:p>
          <a:p>
            <a:pPr rtl="0" fontAlgn="ctr"/>
            <a:r>
              <a:rPr lang="en-US" sz="1200" kern="1200" dirty="0">
                <a:solidFill>
                  <a:schemeClr val="tx1"/>
                </a:solidFill>
                <a:effectLst/>
                <a:latin typeface="+mn-lt"/>
                <a:ea typeface="+mn-ea"/>
                <a:cs typeface="+mn-cs"/>
              </a:rPr>
              <a:t>Declares which messages a server supports, which documents</a:t>
            </a:r>
            <a:endParaRPr lang="en-US" dirty="0">
              <a:effectLst/>
            </a:endParaRPr>
          </a:p>
          <a:p>
            <a:pPr rtl="0" fontAlgn="ctr"/>
            <a:r>
              <a:rPr lang="en-US" sz="1200" kern="1200" dirty="0">
                <a:solidFill>
                  <a:schemeClr val="tx1"/>
                </a:solidFill>
                <a:effectLst/>
                <a:latin typeface="+mn-lt"/>
                <a:ea typeface="+mn-ea"/>
                <a:cs typeface="+mn-cs"/>
              </a:rPr>
              <a:t>"Clients can dynamically configure, adjust user interface and capabilities accordingly.'</a:t>
            </a:r>
            <a:endParaRPr lang="en-US" dirty="0">
              <a:effectLst/>
            </a:endParaRPr>
          </a:p>
          <a:p>
            <a:pPr rtl="0" fontAlgn="ctr"/>
            <a:r>
              <a:rPr lang="en-US" sz="1200" kern="1200" dirty="0">
                <a:solidFill>
                  <a:schemeClr val="tx1"/>
                </a:solidFill>
                <a:effectLst/>
                <a:latin typeface="+mn-lt"/>
                <a:ea typeface="+mn-ea"/>
                <a:cs typeface="+mn-cs"/>
              </a:rPr>
              <a:t>A client needs to be able to provide one if you want to claim fhir conformance</a:t>
            </a:r>
          </a:p>
          <a:p>
            <a:pPr rtl="0" fontAlgn="ctr"/>
            <a:endParaRPr lang="en-US" sz="1200" kern="1200" dirty="0">
              <a:solidFill>
                <a:schemeClr val="tx1"/>
              </a:solidFill>
              <a:effectLst/>
              <a:latin typeface="+mn-lt"/>
              <a:ea typeface="+mn-ea"/>
              <a:cs typeface="+mn-cs"/>
            </a:endParaRPr>
          </a:p>
          <a:p>
            <a:pPr rtl="0" fontAlgn="ctr"/>
            <a:r>
              <a:rPr lang="en-US" sz="1200" kern="1200" dirty="0">
                <a:solidFill>
                  <a:schemeClr val="tx1"/>
                </a:solidFill>
                <a:effectLst/>
                <a:latin typeface="+mn-lt"/>
                <a:ea typeface="+mn-ea"/>
                <a:cs typeface="+mn-cs"/>
              </a:rPr>
              <a:t>You </a:t>
            </a:r>
            <a:r>
              <a:rPr lang="en-US" sz="1200" kern="1200" dirty="0" err="1">
                <a:solidFill>
                  <a:schemeClr val="tx1"/>
                </a:solidFill>
                <a:effectLst/>
                <a:latin typeface="+mn-lt"/>
                <a:ea typeface="+mn-ea"/>
                <a:cs typeface="+mn-cs"/>
              </a:rPr>
              <a:t>coul</a:t>
            </a:r>
            <a:endParaRPr lang="en-US" dirty="0">
              <a:effectLst/>
            </a:endParaRPr>
          </a:p>
        </p:txBody>
      </p:sp>
      <p:sp>
        <p:nvSpPr>
          <p:cNvPr id="4" name="Slide Number Placeholder 3"/>
          <p:cNvSpPr>
            <a:spLocks noGrp="1"/>
          </p:cNvSpPr>
          <p:nvPr>
            <p:ph type="sldNum" sz="quarter" idx="10"/>
          </p:nvPr>
        </p:nvSpPr>
        <p:spPr/>
        <p:txBody>
          <a:bodyPr/>
          <a:lstStyle/>
          <a:p>
            <a:fld id="{3A1F50BE-48AE-4332-BF46-C112AB8C5E91}" type="slidenum">
              <a:rPr lang="en-CA" smtClean="0"/>
              <a:pPr/>
              <a:t>67</a:t>
            </a:fld>
            <a:endParaRPr lang="en-CA" dirty="0"/>
          </a:p>
        </p:txBody>
      </p:sp>
    </p:spTree>
    <p:extLst>
      <p:ext uri="{BB962C8B-B14F-4D97-AF65-F5344CB8AC3E}">
        <p14:creationId xmlns:p14="http://schemas.microsoft.com/office/powerpoint/2010/main" val="5416610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have a profile defined by IHE, and then</a:t>
            </a:r>
            <a:r>
              <a:rPr lang="en-US" baseline="0" dirty="0"/>
              <a:t> narrow defined by ONC, and then narrower of hospital.</a:t>
            </a:r>
          </a:p>
          <a:p>
            <a:endParaRPr lang="en-US" baseline="0" dirty="0"/>
          </a:p>
          <a:p>
            <a:r>
              <a:rPr lang="en-US" baseline="0" dirty="0"/>
              <a:t>Need to have a process in place to update your own profile when profiles higher in hierarchy </a:t>
            </a:r>
            <a:r>
              <a:rPr lang="en-US" baseline="0" dirty="0" err="1"/>
              <a:t>chnage</a:t>
            </a:r>
            <a:endParaRPr lang="en-US" baseline="0" dirty="0"/>
          </a:p>
          <a:p>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68</a:t>
            </a:fld>
            <a:endParaRPr lang="en-CA" dirty="0"/>
          </a:p>
        </p:txBody>
      </p:sp>
    </p:spTree>
    <p:extLst>
      <p:ext uri="{BB962C8B-B14F-4D97-AF65-F5344CB8AC3E}">
        <p14:creationId xmlns:p14="http://schemas.microsoft.com/office/powerpoint/2010/main" val="26959978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Note that the id of the resource</a:t>
            </a:r>
            <a:r>
              <a:rPr lang="en-US" baseline="0" dirty="0"/>
              <a:t> is kept outside the resource itself</a:t>
            </a:r>
          </a:p>
          <a:p>
            <a:pPr marL="171450" indent="-171450">
              <a:buFontTx/>
              <a:buChar char="-"/>
            </a:pPr>
            <a:r>
              <a:rPr lang="en-US" baseline="0"/>
              <a:t>Bundle has </a:t>
            </a:r>
            <a:r>
              <a:rPr lang="en-US" baseline="0" dirty="0"/>
              <a:t>many other meta-data items (not shown), which we will discuss later.</a:t>
            </a: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69</a:t>
            </a:fld>
            <a:endParaRPr lang="en-US" dirty="0"/>
          </a:p>
        </p:txBody>
      </p:sp>
    </p:spTree>
    <p:extLst>
      <p:ext uri="{BB962C8B-B14F-4D97-AF65-F5344CB8AC3E}">
        <p14:creationId xmlns:p14="http://schemas.microsoft.com/office/powerpoint/2010/main" val="4068330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by a few different ways –</a:t>
            </a:r>
            <a:r>
              <a:rPr lang="en-US" baseline="0" dirty="0"/>
              <a:t> used UUID when there is no RESTful reference for a element</a:t>
            </a:r>
          </a:p>
          <a:p>
            <a:r>
              <a:rPr lang="en-US" baseline="0" dirty="0"/>
              <a:t>-server specific id, but version independent, so if practitioner </a:t>
            </a:r>
            <a:r>
              <a:rPr lang="en-US" baseline="0" dirty="0" err="1"/>
              <a:t>previleges</a:t>
            </a:r>
            <a:r>
              <a:rPr lang="en-US" baseline="0" dirty="0"/>
              <a:t>/licensing/contact information is updated</a:t>
            </a:r>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71</a:t>
            </a:fld>
            <a:endParaRPr lang="en-CA" dirty="0"/>
          </a:p>
        </p:txBody>
      </p:sp>
    </p:spTree>
    <p:extLst>
      <p:ext uri="{BB962C8B-B14F-4D97-AF65-F5344CB8AC3E}">
        <p14:creationId xmlns:p14="http://schemas.microsoft.com/office/powerpoint/2010/main" val="3756098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Contained</a:t>
            </a:r>
            <a:r>
              <a:rPr lang="en-US" baseline="0" dirty="0"/>
              <a:t> isn’t a packaging method – used when resource isn’t stand alone.</a:t>
            </a:r>
          </a:p>
          <a:p>
            <a:endParaRPr lang="en-US" baseline="0" dirty="0"/>
          </a:p>
          <a:p>
            <a:r>
              <a:rPr lang="en-US" baseline="0" dirty="0"/>
              <a:t>Say you want to record a prescription for Aspirin, you don’t want to create a medication resource for Aspirin when you don’t have dose/strength --- you would have 10k rows just medication. So we allow you to embed medication resource inside order if you don’t have a stand alone, and can’t reasonable make one.</a:t>
            </a:r>
          </a:p>
          <a:p>
            <a:endParaRPr lang="en-US" baseline="0" dirty="0"/>
          </a:p>
          <a:p>
            <a:r>
              <a:rPr lang="en-US" baseline="0" dirty="0"/>
              <a:t>Part of document</a:t>
            </a:r>
          </a:p>
          <a:p>
            <a:endParaRPr lang="en-US" baseline="0" dirty="0"/>
          </a:p>
          <a:p>
            <a:r>
              <a:rPr lang="en-US" baseline="0" dirty="0"/>
              <a:t>Remote – query for resource if not critical for processing message.	</a:t>
            </a:r>
          </a:p>
        </p:txBody>
      </p:sp>
      <p:sp>
        <p:nvSpPr>
          <p:cNvPr id="4" name="Slide Number Placeholder 3"/>
          <p:cNvSpPr>
            <a:spLocks noGrp="1"/>
          </p:cNvSpPr>
          <p:nvPr>
            <p:ph type="sldNum" sz="quarter" idx="10"/>
          </p:nvPr>
        </p:nvSpPr>
        <p:spPr/>
        <p:txBody>
          <a:bodyPr/>
          <a:lstStyle/>
          <a:p>
            <a:fld id="{3A1F50BE-48AE-4332-BF46-C112AB8C5E91}" type="slidenum">
              <a:rPr lang="en-CA" smtClean="0"/>
              <a:pPr/>
              <a:t>72</a:t>
            </a:fld>
            <a:endParaRPr lang="en-CA" dirty="0"/>
          </a:p>
        </p:txBody>
      </p:sp>
    </p:spTree>
    <p:extLst>
      <p:ext uri="{BB962C8B-B14F-4D97-AF65-F5344CB8AC3E}">
        <p14:creationId xmlns:p14="http://schemas.microsoft.com/office/powerpoint/2010/main" val="3798630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7</a:t>
            </a:fld>
            <a:endParaRPr lang="en-CA" dirty="0"/>
          </a:p>
        </p:txBody>
      </p:sp>
    </p:spTree>
    <p:extLst>
      <p:ext uri="{BB962C8B-B14F-4D97-AF65-F5344CB8AC3E}">
        <p14:creationId xmlns:p14="http://schemas.microsoft.com/office/powerpoint/2010/main" val="22620623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10:00</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74</a:t>
            </a:fld>
            <a:endParaRPr lang="en-CA" dirty="0"/>
          </a:p>
        </p:txBody>
      </p:sp>
    </p:spTree>
    <p:extLst>
      <p:ext uri="{BB962C8B-B14F-4D97-AF65-F5344CB8AC3E}">
        <p14:creationId xmlns:p14="http://schemas.microsoft.com/office/powerpoint/2010/main" val="32370757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-folks</a:t>
            </a:r>
            <a:r>
              <a:rPr lang="en-US" baseline="0" dirty="0"/>
              <a:t> often think of healthcare in a hierarchy – all hanging off in a patient. That is NOT how things are setup in FHIR.</a:t>
            </a:r>
          </a:p>
          <a:p>
            <a:r>
              <a:rPr lang="en-US" dirty="0"/>
              <a:t>-you have a mesh, various</a:t>
            </a:r>
            <a:r>
              <a:rPr lang="en-US" baseline="0" dirty="0"/>
              <a:t> records within an EHR record link to each other – when traversing the links, you may find loops, so need to build code so you don’t get stuck in an endless loop. Important when parsing records for import, or display, </a:t>
            </a:r>
            <a:r>
              <a:rPr lang="en-US" baseline="0"/>
              <a:t>or etc.</a:t>
            </a:r>
            <a:endParaRPr lang="en-US" dirty="0"/>
          </a:p>
          <a:p>
            <a:endParaRPr lang="en-US" dirty="0"/>
          </a:p>
          <a:p>
            <a:endParaRPr lang="en-US" dirty="0"/>
          </a:p>
          <a:p>
            <a:r>
              <a:rPr lang="en-US" dirty="0"/>
              <a:t>E.g. Patient might update their own demographics.  Organization might issue an</a:t>
            </a:r>
            <a:r>
              <a:rPr lang="en-US" baseline="0" dirty="0"/>
              <a:t> identifier to itself, etc.</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79</a:t>
            </a:fld>
            <a:endParaRPr lang="en-CA" dirty="0"/>
          </a:p>
        </p:txBody>
      </p:sp>
    </p:spTree>
    <p:extLst>
      <p:ext uri="{BB962C8B-B14F-4D97-AF65-F5344CB8AC3E}">
        <p14:creationId xmlns:p14="http://schemas.microsoft.com/office/powerpoint/2010/main" val="36315039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&lt; 3 hours so focus is more on “identifying considerations” than deeply exploring</a:t>
            </a:r>
            <a:r>
              <a:rPr lang="en-US" baseline="0" dirty="0"/>
              <a:t> options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84</a:t>
            </a:fld>
            <a:endParaRPr lang="en-CA" dirty="0"/>
          </a:p>
        </p:txBody>
      </p:sp>
    </p:spTree>
    <p:extLst>
      <p:ext uri="{BB962C8B-B14F-4D97-AF65-F5344CB8AC3E}">
        <p14:creationId xmlns:p14="http://schemas.microsoft.com/office/powerpoint/2010/main" val="25629887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10:00</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85</a:t>
            </a:fld>
            <a:endParaRPr lang="en-CA" dirty="0"/>
          </a:p>
        </p:txBody>
      </p:sp>
    </p:spTree>
    <p:extLst>
      <p:ext uri="{BB962C8B-B14F-4D97-AF65-F5344CB8AC3E}">
        <p14:creationId xmlns:p14="http://schemas.microsoft.com/office/powerpoint/2010/main" val="42161779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profile, they can interoperate ‘ok’.</a:t>
            </a:r>
          </a:p>
          <a:p>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solidFill>
                  <a:prstClr val="black"/>
                </a:solidFill>
              </a:rPr>
              <a:pPr/>
              <a:t>86</a:t>
            </a:fld>
            <a:endParaRPr lang="en-CA" dirty="0">
              <a:solidFill>
                <a:prstClr val="black"/>
              </a:solidFill>
            </a:endParaRPr>
          </a:p>
        </p:txBody>
      </p:sp>
    </p:spTree>
    <p:extLst>
      <p:ext uri="{BB962C8B-B14F-4D97-AF65-F5344CB8AC3E}">
        <p14:creationId xmlns:p14="http://schemas.microsoft.com/office/powerpoint/2010/main" val="24639445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&lt; 3 hours so focus is more on “identifying considerations” than deeply exploring</a:t>
            </a:r>
            <a:r>
              <a:rPr lang="en-US" baseline="0" dirty="0"/>
              <a:t> options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92</a:t>
            </a:fld>
            <a:endParaRPr lang="en-CA" dirty="0"/>
          </a:p>
        </p:txBody>
      </p:sp>
    </p:spTree>
    <p:extLst>
      <p:ext uri="{BB962C8B-B14F-4D97-AF65-F5344CB8AC3E}">
        <p14:creationId xmlns:p14="http://schemas.microsoft.com/office/powerpoint/2010/main" val="30318814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10:00</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93</a:t>
            </a:fld>
            <a:endParaRPr lang="en-CA" dirty="0"/>
          </a:p>
        </p:txBody>
      </p:sp>
    </p:spTree>
    <p:extLst>
      <p:ext uri="{BB962C8B-B14F-4D97-AF65-F5344CB8AC3E}">
        <p14:creationId xmlns:p14="http://schemas.microsoft.com/office/powerpoint/2010/main" val="22933286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think you’re in the last category, would love to chat with you</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99</a:t>
            </a:fld>
            <a:endParaRPr lang="en-CA" dirty="0"/>
          </a:p>
        </p:txBody>
      </p:sp>
    </p:spTree>
    <p:extLst>
      <p:ext uri="{BB962C8B-B14F-4D97-AF65-F5344CB8AC3E}">
        <p14:creationId xmlns:p14="http://schemas.microsoft.com/office/powerpoint/2010/main" val="126512734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I had</a:t>
            </a:r>
            <a:r>
              <a:rPr lang="en-US" baseline="0" dirty="0"/>
              <a:t> a guaranteed answer, I’d be too busy to teach this course . . .</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100</a:t>
            </a:fld>
            <a:endParaRPr lang="en-CA" dirty="0"/>
          </a:p>
        </p:txBody>
      </p:sp>
    </p:spTree>
    <p:extLst>
      <p:ext uri="{BB962C8B-B14F-4D97-AF65-F5344CB8AC3E}">
        <p14:creationId xmlns:p14="http://schemas.microsoft.com/office/powerpoint/2010/main" val="34595575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104</a:t>
            </a:fld>
            <a:endParaRPr lang="en-CA" dirty="0"/>
          </a:p>
        </p:txBody>
      </p:sp>
    </p:spTree>
    <p:extLst>
      <p:ext uri="{BB962C8B-B14F-4D97-AF65-F5344CB8AC3E}">
        <p14:creationId xmlns:p14="http://schemas.microsoft.com/office/powerpoint/2010/main" val="24521433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Temperature</a:t>
            </a:r>
            <a:r>
              <a:rPr lang="en-CA" baseline="0" dirty="0"/>
              <a:t> check – how many people feel they’ve got a good handle on the paradigms and when they’d use them vs. not.  (This isn’t really FHIR-specific)</a:t>
            </a:r>
          </a:p>
        </p:txBody>
      </p:sp>
      <p:sp>
        <p:nvSpPr>
          <p:cNvPr id="4" name="Slide Number Placeholder 3"/>
          <p:cNvSpPr>
            <a:spLocks noGrp="1"/>
          </p:cNvSpPr>
          <p:nvPr>
            <p:ph type="sldNum" sz="quarter" idx="10"/>
          </p:nvPr>
        </p:nvSpPr>
        <p:spPr/>
        <p:txBody>
          <a:bodyPr/>
          <a:lstStyle/>
          <a:p>
            <a:fld id="{3A1F50BE-48AE-4332-BF46-C112AB8C5E91}" type="slidenum">
              <a:rPr lang="en-CA" smtClean="0"/>
              <a:pPr/>
              <a:t>8</a:t>
            </a:fld>
            <a:endParaRPr lang="en-CA" dirty="0"/>
          </a:p>
        </p:txBody>
      </p:sp>
    </p:spTree>
    <p:extLst>
      <p:ext uri="{BB962C8B-B14F-4D97-AF65-F5344CB8AC3E}">
        <p14:creationId xmlns:p14="http://schemas.microsoft.com/office/powerpoint/2010/main" val="28944021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9</a:t>
            </a:fld>
            <a:endParaRPr lang="en-CA" dirty="0"/>
          </a:p>
        </p:txBody>
      </p:sp>
    </p:spTree>
    <p:extLst>
      <p:ext uri="{BB962C8B-B14F-4D97-AF65-F5344CB8AC3E}">
        <p14:creationId xmlns:p14="http://schemas.microsoft.com/office/powerpoint/2010/main" val="12887774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r>
              <a:rPr lang="en-US" sz="1200" kern="1200" dirty="0">
                <a:solidFill>
                  <a:schemeClr val="tx1"/>
                </a:solidFill>
                <a:effectLst/>
                <a:latin typeface="+mn-lt"/>
                <a:ea typeface="+mn-ea"/>
                <a:cs typeface="+mn-cs"/>
              </a:rPr>
              <a:t>URL (</a:t>
            </a:r>
            <a:r>
              <a:rPr lang="en-US" sz="1200" kern="1200" dirty="0">
                <a:solidFill>
                  <a:schemeClr val="tx1"/>
                </a:solidFill>
                <a:effectLst/>
                <a:latin typeface="+mn-lt"/>
                <a:ea typeface="+mn-ea"/>
                <a:cs typeface="+mn-cs"/>
                <a:hlinkClick r:id="rId3"/>
              </a:rPr>
              <a:t>http://myhospital.org/</a:t>
            </a:r>
            <a:r>
              <a:rPr lang="en-US" sz="1200" kern="1200" dirty="0">
                <a:solidFill>
                  <a:schemeClr val="tx1"/>
                </a:solidFill>
                <a:effectLst/>
                <a:latin typeface="+mn-lt"/>
                <a:ea typeface="+mn-ea"/>
                <a:cs typeface="+mn-cs"/>
              </a:rPr>
              <a:t>) you are invoking in first column, and operations at right </a:t>
            </a:r>
            <a:endParaRPr lang="en-US" dirty="0">
              <a:effectLst/>
            </a:endParaRPr>
          </a:p>
          <a:p>
            <a:pPr rtl="0" fontAlgn="ctr"/>
            <a:r>
              <a:rPr lang="en-US" sz="1200" kern="1200" dirty="0">
                <a:solidFill>
                  <a:schemeClr val="tx1"/>
                </a:solidFill>
                <a:effectLst/>
                <a:latin typeface="+mn-lt"/>
                <a:ea typeface="+mn-ea"/>
                <a:cs typeface="+mn-cs"/>
              </a:rPr>
              <a:t>OPTIONS - Return available HTTP methods and other options</a:t>
            </a:r>
            <a:endParaRPr lang="en-US" dirty="0">
              <a:effectLst/>
            </a:endParaRPr>
          </a:p>
          <a:p>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10</a:t>
            </a:fld>
            <a:endParaRPr lang="en-CA" dirty="0"/>
          </a:p>
        </p:txBody>
      </p:sp>
    </p:spTree>
    <p:extLst>
      <p:ext uri="{BB962C8B-B14F-4D97-AF65-F5344CB8AC3E}">
        <p14:creationId xmlns:p14="http://schemas.microsoft.com/office/powerpoint/2010/main" val="30471691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Operations are an “extension” to the RESTful framework</a:t>
            </a:r>
          </a:p>
        </p:txBody>
      </p:sp>
      <p:sp>
        <p:nvSpPr>
          <p:cNvPr id="4" name="Slide Number Placeholder 3"/>
          <p:cNvSpPr>
            <a:spLocks noGrp="1"/>
          </p:cNvSpPr>
          <p:nvPr>
            <p:ph type="sldNum" sz="quarter" idx="10"/>
          </p:nvPr>
        </p:nvSpPr>
        <p:spPr/>
        <p:txBody>
          <a:bodyPr/>
          <a:lstStyle/>
          <a:p>
            <a:fld id="{E592D5FE-85CA-40E6-8273-48A5F35DE016}" type="slidenum">
              <a:rPr lang="en-US" smtClean="0"/>
              <a:pPr/>
              <a:t>11</a:t>
            </a:fld>
            <a:endParaRPr lang="en-US"/>
          </a:p>
        </p:txBody>
      </p:sp>
    </p:spTree>
    <p:extLst>
      <p:ext uri="{BB962C8B-B14F-4D97-AF65-F5344CB8AC3E}">
        <p14:creationId xmlns:p14="http://schemas.microsoft.com/office/powerpoint/2010/main" val="5624916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talking about REST in general, but rather FHIR’s implementation of REST</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12</a:t>
            </a:fld>
            <a:endParaRPr lang="en-CA" dirty="0"/>
          </a:p>
        </p:txBody>
      </p:sp>
    </p:spTree>
    <p:extLst>
      <p:ext uri="{BB962C8B-B14F-4D97-AF65-F5344CB8AC3E}">
        <p14:creationId xmlns:p14="http://schemas.microsoft.com/office/powerpoint/2010/main" val="39468139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Todo</a:t>
            </a:r>
            <a:r>
              <a:rPr lang="en-US" dirty="0"/>
              <a:t>: more specifics from Grahame.</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13</a:t>
            </a:fld>
            <a:endParaRPr lang="en-CA" dirty="0"/>
          </a:p>
        </p:txBody>
      </p:sp>
    </p:spTree>
    <p:extLst>
      <p:ext uri="{BB962C8B-B14F-4D97-AF65-F5344CB8AC3E}">
        <p14:creationId xmlns:p14="http://schemas.microsoft.com/office/powerpoint/2010/main" val="23244785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6" name="Picture 13" descr="HL7 International Logo">
            <a:extLst>
              <a:ext uri="{FF2B5EF4-FFF2-40B4-BE49-F238E27FC236}">
                <a16:creationId xmlns:a16="http://schemas.microsoft.com/office/drawing/2014/main" id="{8EF5D54B-A1AC-4459-9A67-E69F5E5F6763}"/>
              </a:ext>
            </a:extLst>
          </p:cNvPr>
          <p:cNvPicPr>
            <a:picLocks noChangeAspect="1" noChangeArrowheads="1"/>
          </p:cNvPicPr>
          <p:nvPr userDrawn="1"/>
        </p:nvPicPr>
        <p:blipFill>
          <a:blip r:embed="rId2" cstate="print"/>
          <a:srcRect/>
          <a:stretch>
            <a:fillRect/>
          </a:stretch>
        </p:blipFill>
        <p:spPr bwMode="auto">
          <a:xfrm>
            <a:off x="362712" y="285498"/>
            <a:ext cx="1161288" cy="1194972"/>
          </a:xfrm>
          <a:prstGeom prst="rect">
            <a:avLst/>
          </a:prstGeom>
          <a:noFill/>
        </p:spPr>
      </p:pic>
      <p:sp>
        <p:nvSpPr>
          <p:cNvPr id="3" name="Date Placeholder 2">
            <a:extLst>
              <a:ext uri="{FF2B5EF4-FFF2-40B4-BE49-F238E27FC236}">
                <a16:creationId xmlns:a16="http://schemas.microsoft.com/office/drawing/2014/main" id="{AD510E3F-E164-4C4B-AF15-F5BA5880AB91}"/>
              </a:ext>
            </a:extLst>
          </p:cNvPr>
          <p:cNvSpPr>
            <a:spLocks noGrp="1"/>
          </p:cNvSpPr>
          <p:nvPr>
            <p:ph type="dt" sz="half" idx="10"/>
          </p:nvPr>
        </p:nvSpPr>
        <p:spPr/>
        <p:txBody>
          <a:bodyPr/>
          <a:lstStyle/>
          <a:p>
            <a:fld id="{B0DA872C-6838-4325-B31E-2A36B74B53EE}" type="datetime1">
              <a:rPr lang="en-CA" smtClean="0"/>
              <a:pPr/>
              <a:t>2019-01-06</a:t>
            </a:fld>
            <a:endParaRPr lang="en-US" dirty="0"/>
          </a:p>
        </p:txBody>
      </p:sp>
      <p:sp>
        <p:nvSpPr>
          <p:cNvPr id="4" name="Slide Number Placeholder 3">
            <a:extLst>
              <a:ext uri="{FF2B5EF4-FFF2-40B4-BE49-F238E27FC236}">
                <a16:creationId xmlns:a16="http://schemas.microsoft.com/office/drawing/2014/main" id="{F845B67A-8824-41E5-A6AE-ED48CAABE644}"/>
              </a:ext>
            </a:extLst>
          </p:cNvPr>
          <p:cNvSpPr>
            <a:spLocks noGrp="1"/>
          </p:cNvSpPr>
          <p:nvPr>
            <p:ph type="sldNum" sz="quarter" idx="11"/>
          </p:nvPr>
        </p:nvSpPr>
        <p:spPr>
          <a:xfrm>
            <a:off x="5791200" y="6629400"/>
            <a:ext cx="711200" cy="228600"/>
          </a:xfrm>
        </p:spPr>
        <p:txBody>
          <a:bodyPr/>
          <a:lstStyle/>
          <a:p>
            <a:fld id="{DD8FDF0E-2772-4D89-9F72-F3CB15D8B8AB}" type="slidenum">
              <a:rPr lang="en-US" smtClean="0"/>
              <a:pPr/>
              <a:t>‹#›</a:t>
            </a:fld>
            <a:endParaRPr lang="en-US" dirty="0"/>
          </a:p>
        </p:txBody>
      </p:sp>
      <p:sp>
        <p:nvSpPr>
          <p:cNvPr id="10" name="Line 5">
            <a:extLst>
              <a:ext uri="{FF2B5EF4-FFF2-40B4-BE49-F238E27FC236}">
                <a16:creationId xmlns:a16="http://schemas.microsoft.com/office/drawing/2014/main" id="{9951CD24-567E-4762-A810-2FA216135B51}"/>
              </a:ext>
            </a:extLst>
          </p:cNvPr>
          <p:cNvSpPr>
            <a:spLocks noChangeShapeType="1"/>
          </p:cNvSpPr>
          <p:nvPr userDrawn="1"/>
        </p:nvSpPr>
        <p:spPr bwMode="auto">
          <a:xfrm>
            <a:off x="951775" y="3790167"/>
            <a:ext cx="10266171" cy="0"/>
          </a:xfrm>
          <a:prstGeom prst="line">
            <a:avLst/>
          </a:prstGeom>
          <a:noFill/>
          <a:ln w="38100">
            <a:solidFill>
              <a:schemeClr val="accent1"/>
            </a:solidFill>
            <a:round/>
            <a:headEnd/>
            <a:tailEnd/>
          </a:ln>
          <a:effectLst/>
        </p:spPr>
        <p:txBody>
          <a:bodyPr wrap="none" anchor="ctr"/>
          <a:lstStyle/>
          <a:p>
            <a:endParaRPr lang="en-US"/>
          </a:p>
        </p:txBody>
      </p:sp>
      <p:sp>
        <p:nvSpPr>
          <p:cNvPr id="11" name="Rectangle 7">
            <a:extLst>
              <a:ext uri="{FF2B5EF4-FFF2-40B4-BE49-F238E27FC236}">
                <a16:creationId xmlns:a16="http://schemas.microsoft.com/office/drawing/2014/main" id="{98791571-1C4C-453A-92D3-AF691CC64358}"/>
              </a:ext>
            </a:extLst>
          </p:cNvPr>
          <p:cNvSpPr>
            <a:spLocks noGrp="1" noChangeArrowheads="1"/>
          </p:cNvSpPr>
          <p:nvPr>
            <p:ph type="subTitle" idx="1"/>
          </p:nvPr>
        </p:nvSpPr>
        <p:spPr>
          <a:xfrm>
            <a:off x="1828800" y="3962400"/>
            <a:ext cx="8534400" cy="1873250"/>
          </a:xfrm>
        </p:spPr>
        <p:txBody>
          <a:bodyPr/>
          <a:lstStyle>
            <a:lvl1pPr marL="0" indent="0" algn="ctr">
              <a:buFont typeface="Wingdings" pitchFamily="2" charset="2"/>
              <a:buNone/>
              <a:defRPr sz="3000"/>
            </a:lvl1pPr>
          </a:lstStyle>
          <a:p>
            <a:r>
              <a:rPr lang="en-US"/>
              <a:t>Click to edit Master subtitle style</a:t>
            </a:r>
          </a:p>
        </p:txBody>
      </p:sp>
      <p:sp>
        <p:nvSpPr>
          <p:cNvPr id="12" name="Rectangle 11">
            <a:extLst>
              <a:ext uri="{FF2B5EF4-FFF2-40B4-BE49-F238E27FC236}">
                <a16:creationId xmlns:a16="http://schemas.microsoft.com/office/drawing/2014/main" id="{8C44C7D1-64DD-4C67-8D4D-8B2063F76273}"/>
              </a:ext>
            </a:extLst>
          </p:cNvPr>
          <p:cNvSpPr/>
          <p:nvPr userDrawn="1"/>
        </p:nvSpPr>
        <p:spPr bwMode="auto">
          <a:xfrm>
            <a:off x="533400" y="1447800"/>
            <a:ext cx="11201400" cy="30479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a:ln>
                <a:noFill/>
              </a:ln>
              <a:solidFill>
                <a:schemeClr val="tx1"/>
              </a:solidFill>
              <a:effectLst/>
              <a:latin typeface="Arial" charset="0"/>
            </a:endParaRPr>
          </a:p>
        </p:txBody>
      </p:sp>
      <p:sp>
        <p:nvSpPr>
          <p:cNvPr id="14" name="Title 1">
            <a:extLst>
              <a:ext uri="{FF2B5EF4-FFF2-40B4-BE49-F238E27FC236}">
                <a16:creationId xmlns:a16="http://schemas.microsoft.com/office/drawing/2014/main" id="{2B57D4C4-F597-4815-924B-A909A07AA888}"/>
              </a:ext>
            </a:extLst>
          </p:cNvPr>
          <p:cNvSpPr>
            <a:spLocks noGrp="1"/>
          </p:cNvSpPr>
          <p:nvPr>
            <p:ph type="title"/>
          </p:nvPr>
        </p:nvSpPr>
        <p:spPr>
          <a:xfrm>
            <a:off x="1295400" y="836712"/>
            <a:ext cx="9601200" cy="2592288"/>
          </a:xfrm>
        </p:spPr>
        <p:txBody>
          <a:bodyPr/>
          <a:lstStyle>
            <a:lvl1pPr algn="ctr">
              <a:defRPr sz="5600"/>
            </a:lvl1pPr>
          </a:lstStyle>
          <a:p>
            <a:r>
              <a:rPr lang="en-US" dirty="0"/>
              <a:t>Click to edit Master title style</a:t>
            </a:r>
            <a:endParaRPr lang="en-CA" dirty="0"/>
          </a:p>
        </p:txBody>
      </p:sp>
      <p:pic>
        <p:nvPicPr>
          <p:cNvPr id="17" name="Picture 16" descr="Creative Commons Licence">
            <a:extLst>
              <a:ext uri="{FF2B5EF4-FFF2-40B4-BE49-F238E27FC236}">
                <a16:creationId xmlns:a16="http://schemas.microsoft.com/office/drawing/2014/main" id="{B1E515C6-DB20-46BD-B85F-438A2B883CE0}"/>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39693" y="6209251"/>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8078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pic>
        <p:nvPicPr>
          <p:cNvPr id="6" name="Picture 13" descr="HL7 International Logo">
            <a:extLst>
              <a:ext uri="{FF2B5EF4-FFF2-40B4-BE49-F238E27FC236}">
                <a16:creationId xmlns:a16="http://schemas.microsoft.com/office/drawing/2014/main" id="{45E51267-D0F0-4088-B771-658151DCBDF2}"/>
              </a:ext>
            </a:extLst>
          </p:cNvPr>
          <p:cNvPicPr>
            <a:picLocks noChangeAspect="1" noChangeArrowheads="1"/>
          </p:cNvPicPr>
          <p:nvPr userDrawn="1"/>
        </p:nvPicPr>
        <p:blipFill>
          <a:blip r:embed="rId2" cstate="print"/>
          <a:srcRect/>
          <a:stretch>
            <a:fillRect/>
          </a:stretch>
        </p:blipFill>
        <p:spPr bwMode="auto">
          <a:xfrm>
            <a:off x="362712" y="285498"/>
            <a:ext cx="1161288" cy="1194972"/>
          </a:xfrm>
          <a:prstGeom prst="rect">
            <a:avLst/>
          </a:prstGeom>
          <a:noFill/>
        </p:spPr>
      </p:pic>
      <p:sp>
        <p:nvSpPr>
          <p:cNvPr id="7" name="Rectangle 16">
            <a:extLst>
              <a:ext uri="{FF2B5EF4-FFF2-40B4-BE49-F238E27FC236}">
                <a16:creationId xmlns:a16="http://schemas.microsoft.com/office/drawing/2014/main" id="{FBA16F3D-AACA-46ED-825C-83C58C69F444}"/>
              </a:ext>
            </a:extLst>
          </p:cNvPr>
          <p:cNvSpPr>
            <a:spLocks noGrp="1" noChangeArrowheads="1"/>
          </p:cNvSpPr>
          <p:nvPr>
            <p:ph type="dt" sz="half" idx="2"/>
          </p:nvPr>
        </p:nvSpPr>
        <p:spPr bwMode="auto">
          <a:xfrm>
            <a:off x="10769600" y="6629400"/>
            <a:ext cx="1117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600"/>
            </a:lvl1pPr>
          </a:lstStyle>
          <a:p>
            <a:fld id="{B0DA872C-6838-4325-B31E-2A36B74B53EE}" type="datetime1">
              <a:rPr lang="en-CA" smtClean="0"/>
              <a:pPr/>
              <a:t>2019-01-06</a:t>
            </a:fld>
            <a:endParaRPr lang="en-US" dirty="0"/>
          </a:p>
        </p:txBody>
      </p:sp>
      <p:sp>
        <p:nvSpPr>
          <p:cNvPr id="8" name="Slide Number Placeholder 3">
            <a:extLst>
              <a:ext uri="{FF2B5EF4-FFF2-40B4-BE49-F238E27FC236}">
                <a16:creationId xmlns:a16="http://schemas.microsoft.com/office/drawing/2014/main" id="{503BEF7E-6B0B-4779-997C-5263692E8F72}"/>
              </a:ext>
            </a:extLst>
          </p:cNvPr>
          <p:cNvSpPr>
            <a:spLocks noGrp="1"/>
          </p:cNvSpPr>
          <p:nvPr>
            <p:ph type="sldNum" sz="quarter" idx="11"/>
          </p:nvPr>
        </p:nvSpPr>
        <p:spPr>
          <a:xfrm>
            <a:off x="5791200" y="6629400"/>
            <a:ext cx="711200" cy="228600"/>
          </a:xfrm>
        </p:spPr>
        <p:txBody>
          <a:bodyPr/>
          <a:lstStyle/>
          <a:p>
            <a:fld id="{DD8FDF0E-2772-4D89-9F72-F3CB15D8B8A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16">
            <a:extLst>
              <a:ext uri="{FF2B5EF4-FFF2-40B4-BE49-F238E27FC236}">
                <a16:creationId xmlns:a16="http://schemas.microsoft.com/office/drawing/2014/main" id="{440559B8-B05C-4725-BB2B-AF8014A46B7F}"/>
              </a:ext>
            </a:extLst>
          </p:cNvPr>
          <p:cNvSpPr>
            <a:spLocks noGrp="1" noChangeArrowheads="1"/>
          </p:cNvSpPr>
          <p:nvPr>
            <p:ph type="dt" sz="half" idx="2"/>
          </p:nvPr>
        </p:nvSpPr>
        <p:spPr bwMode="auto">
          <a:xfrm>
            <a:off x="10769600" y="6629400"/>
            <a:ext cx="1117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600"/>
            </a:lvl1pPr>
          </a:lstStyle>
          <a:p>
            <a:fld id="{B0DA872C-6838-4325-B31E-2A36B74B53EE}" type="datetime1">
              <a:rPr lang="en-CA" smtClean="0"/>
              <a:pPr/>
              <a:t>2019-01-06</a:t>
            </a:fld>
            <a:endParaRPr lang="en-US" dirty="0"/>
          </a:p>
        </p:txBody>
      </p:sp>
      <p:sp>
        <p:nvSpPr>
          <p:cNvPr id="7" name="Slide Number Placeholder 3">
            <a:extLst>
              <a:ext uri="{FF2B5EF4-FFF2-40B4-BE49-F238E27FC236}">
                <a16:creationId xmlns:a16="http://schemas.microsoft.com/office/drawing/2014/main" id="{F1BA7175-A5A5-4B44-B075-A40328ED8F34}"/>
              </a:ext>
            </a:extLst>
          </p:cNvPr>
          <p:cNvSpPr>
            <a:spLocks noGrp="1"/>
          </p:cNvSpPr>
          <p:nvPr>
            <p:ph type="sldNum" sz="quarter" idx="11"/>
          </p:nvPr>
        </p:nvSpPr>
        <p:spPr>
          <a:xfrm>
            <a:off x="5791200" y="6629400"/>
            <a:ext cx="711200" cy="228600"/>
          </a:xfrm>
        </p:spPr>
        <p:txBody>
          <a:bodyPr/>
          <a:lstStyle/>
          <a:p>
            <a:fld id="{DD8FDF0E-2772-4D89-9F72-F3CB15D8B8A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8000" y="1828800"/>
            <a:ext cx="54864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828800"/>
            <a:ext cx="54864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6">
            <a:extLst>
              <a:ext uri="{FF2B5EF4-FFF2-40B4-BE49-F238E27FC236}">
                <a16:creationId xmlns:a16="http://schemas.microsoft.com/office/drawing/2014/main" id="{A70D3640-D561-4ACB-AD03-050588672686}"/>
              </a:ext>
            </a:extLst>
          </p:cNvPr>
          <p:cNvSpPr>
            <a:spLocks noGrp="1" noChangeArrowheads="1"/>
          </p:cNvSpPr>
          <p:nvPr>
            <p:ph type="dt" sz="half" idx="12"/>
          </p:nvPr>
        </p:nvSpPr>
        <p:spPr bwMode="auto">
          <a:xfrm>
            <a:off x="10769600" y="6629400"/>
            <a:ext cx="1117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600"/>
            </a:lvl1pPr>
          </a:lstStyle>
          <a:p>
            <a:fld id="{B0DA872C-6838-4325-B31E-2A36B74B53EE}" type="datetime1">
              <a:rPr lang="en-CA" smtClean="0"/>
              <a:pPr/>
              <a:t>2019-01-06</a:t>
            </a:fld>
            <a:endParaRPr lang="en-US" dirty="0"/>
          </a:p>
        </p:txBody>
      </p:sp>
      <p:sp>
        <p:nvSpPr>
          <p:cNvPr id="8" name="Slide Number Placeholder 3">
            <a:extLst>
              <a:ext uri="{FF2B5EF4-FFF2-40B4-BE49-F238E27FC236}">
                <a16:creationId xmlns:a16="http://schemas.microsoft.com/office/drawing/2014/main" id="{297506B1-81DE-4847-9689-5406526A5F96}"/>
              </a:ext>
            </a:extLst>
          </p:cNvPr>
          <p:cNvSpPr>
            <a:spLocks noGrp="1"/>
          </p:cNvSpPr>
          <p:nvPr>
            <p:ph type="sldNum" sz="quarter" idx="11"/>
          </p:nvPr>
        </p:nvSpPr>
        <p:spPr>
          <a:xfrm>
            <a:off x="5791200" y="6629400"/>
            <a:ext cx="711200" cy="228600"/>
          </a:xfrm>
        </p:spPr>
        <p:txBody>
          <a:bodyPr/>
          <a:lstStyle/>
          <a:p>
            <a:fld id="{DD8FDF0E-2772-4D89-9F72-F3CB15D8B8A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Rectangle 16">
            <a:extLst>
              <a:ext uri="{FF2B5EF4-FFF2-40B4-BE49-F238E27FC236}">
                <a16:creationId xmlns:a16="http://schemas.microsoft.com/office/drawing/2014/main" id="{E9CCF5FC-CC37-4A8C-862C-8147F27C06DA}"/>
              </a:ext>
            </a:extLst>
          </p:cNvPr>
          <p:cNvSpPr>
            <a:spLocks noGrp="1" noChangeArrowheads="1"/>
          </p:cNvSpPr>
          <p:nvPr>
            <p:ph type="dt" sz="half" idx="12"/>
          </p:nvPr>
        </p:nvSpPr>
        <p:spPr bwMode="auto">
          <a:xfrm>
            <a:off x="10769600" y="6629400"/>
            <a:ext cx="1117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600"/>
            </a:lvl1pPr>
          </a:lstStyle>
          <a:p>
            <a:fld id="{B0DA872C-6838-4325-B31E-2A36B74B53EE}" type="datetime1">
              <a:rPr lang="en-CA" smtClean="0"/>
              <a:pPr/>
              <a:t>2019-01-06</a:t>
            </a:fld>
            <a:endParaRPr lang="en-US" dirty="0"/>
          </a:p>
        </p:txBody>
      </p:sp>
      <p:sp>
        <p:nvSpPr>
          <p:cNvPr id="10" name="Slide Number Placeholder 3">
            <a:extLst>
              <a:ext uri="{FF2B5EF4-FFF2-40B4-BE49-F238E27FC236}">
                <a16:creationId xmlns:a16="http://schemas.microsoft.com/office/drawing/2014/main" id="{B11885A3-355E-4895-963B-45D120381895}"/>
              </a:ext>
            </a:extLst>
          </p:cNvPr>
          <p:cNvSpPr>
            <a:spLocks noGrp="1"/>
          </p:cNvSpPr>
          <p:nvPr>
            <p:ph type="sldNum" sz="quarter" idx="11"/>
          </p:nvPr>
        </p:nvSpPr>
        <p:spPr>
          <a:xfrm>
            <a:off x="5791200" y="6629400"/>
            <a:ext cx="711200" cy="228600"/>
          </a:xfrm>
        </p:spPr>
        <p:txBody>
          <a:bodyPr/>
          <a:lstStyle/>
          <a:p>
            <a:fld id="{DD8FDF0E-2772-4D89-9F72-F3CB15D8B8AB}" type="slidenum">
              <a:rPr lang="en-US" smtClean="0"/>
              <a:pPr/>
              <a:t>‹#›</a:t>
            </a:fld>
            <a:endParaRPr lang="en-US" dirty="0"/>
          </a:p>
        </p:txBody>
      </p:sp>
      <p:sp>
        <p:nvSpPr>
          <p:cNvPr id="11" name="Title 1">
            <a:extLst>
              <a:ext uri="{FF2B5EF4-FFF2-40B4-BE49-F238E27FC236}">
                <a16:creationId xmlns:a16="http://schemas.microsoft.com/office/drawing/2014/main" id="{2EF38651-0427-48E3-AAC4-5E64384A1070}"/>
              </a:ext>
            </a:extLst>
          </p:cNvPr>
          <p:cNvSpPr>
            <a:spLocks noGrp="1"/>
          </p:cNvSpPr>
          <p:nvPr>
            <p:ph type="title"/>
          </p:nvPr>
        </p:nvSpPr>
        <p:spPr>
          <a:xfrm>
            <a:off x="508001" y="473075"/>
            <a:ext cx="9329038" cy="822325"/>
          </a:xfrm>
        </p:spPr>
        <p:txBody>
          <a:bodyPr/>
          <a:lstStyle/>
          <a:p>
            <a:r>
              <a:rPr lang="en-US"/>
              <a:t>Click to edit Master 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Rectangle 16">
            <a:extLst>
              <a:ext uri="{FF2B5EF4-FFF2-40B4-BE49-F238E27FC236}">
                <a16:creationId xmlns:a16="http://schemas.microsoft.com/office/drawing/2014/main" id="{F151D98D-DB24-4069-88A1-6D7B995FCA73}"/>
              </a:ext>
            </a:extLst>
          </p:cNvPr>
          <p:cNvSpPr>
            <a:spLocks noGrp="1" noChangeArrowheads="1"/>
          </p:cNvSpPr>
          <p:nvPr>
            <p:ph type="dt" sz="half" idx="2"/>
          </p:nvPr>
        </p:nvSpPr>
        <p:spPr bwMode="auto">
          <a:xfrm>
            <a:off x="10769600" y="6629400"/>
            <a:ext cx="1117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600"/>
            </a:lvl1pPr>
          </a:lstStyle>
          <a:p>
            <a:fld id="{B0DA872C-6838-4325-B31E-2A36B74B53EE}" type="datetime1">
              <a:rPr lang="en-CA" smtClean="0"/>
              <a:pPr/>
              <a:t>2019-01-06</a:t>
            </a:fld>
            <a:endParaRPr lang="en-US" dirty="0"/>
          </a:p>
        </p:txBody>
      </p:sp>
      <p:sp>
        <p:nvSpPr>
          <p:cNvPr id="6" name="Slide Number Placeholder 3">
            <a:extLst>
              <a:ext uri="{FF2B5EF4-FFF2-40B4-BE49-F238E27FC236}">
                <a16:creationId xmlns:a16="http://schemas.microsoft.com/office/drawing/2014/main" id="{E8B68671-7B40-4B52-86FA-BAC7978BA7C1}"/>
              </a:ext>
            </a:extLst>
          </p:cNvPr>
          <p:cNvSpPr>
            <a:spLocks noGrp="1"/>
          </p:cNvSpPr>
          <p:nvPr>
            <p:ph type="sldNum" sz="quarter" idx="11"/>
          </p:nvPr>
        </p:nvSpPr>
        <p:spPr>
          <a:xfrm>
            <a:off x="5791200" y="6629400"/>
            <a:ext cx="711200" cy="228600"/>
          </a:xfrm>
        </p:spPr>
        <p:txBody>
          <a:bodyPr/>
          <a:lstStyle/>
          <a:p>
            <a:fld id="{DD8FDF0E-2772-4D89-9F72-F3CB15D8B8A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57BC4CC-B8B8-4C5B-8245-D59E9C48FD8C}"/>
              </a:ext>
            </a:extLst>
          </p:cNvPr>
          <p:cNvSpPr/>
          <p:nvPr userDrawn="1"/>
        </p:nvSpPr>
        <p:spPr bwMode="auto">
          <a:xfrm>
            <a:off x="533400" y="304800"/>
            <a:ext cx="11277600" cy="13716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a:ln>
                <a:noFill/>
              </a:ln>
              <a:solidFill>
                <a:schemeClr val="tx1"/>
              </a:solidFill>
              <a:effectLst/>
              <a:latin typeface="Arial" charset="0"/>
            </a:endParaRPr>
          </a:p>
        </p:txBody>
      </p:sp>
      <p:sp>
        <p:nvSpPr>
          <p:cNvPr id="5" name="Rectangle 16">
            <a:extLst>
              <a:ext uri="{FF2B5EF4-FFF2-40B4-BE49-F238E27FC236}">
                <a16:creationId xmlns:a16="http://schemas.microsoft.com/office/drawing/2014/main" id="{45EEB214-0B45-4190-BD70-FCD1946DD2ED}"/>
              </a:ext>
            </a:extLst>
          </p:cNvPr>
          <p:cNvSpPr>
            <a:spLocks noGrp="1" noChangeArrowheads="1"/>
          </p:cNvSpPr>
          <p:nvPr>
            <p:ph type="dt" sz="half" idx="2"/>
          </p:nvPr>
        </p:nvSpPr>
        <p:spPr bwMode="auto">
          <a:xfrm>
            <a:off x="10769600" y="6629400"/>
            <a:ext cx="1117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600"/>
            </a:lvl1pPr>
          </a:lstStyle>
          <a:p>
            <a:fld id="{B0DA872C-6838-4325-B31E-2A36B74B53EE}" type="datetime1">
              <a:rPr lang="en-CA" smtClean="0"/>
              <a:pPr/>
              <a:t>2019-01-06</a:t>
            </a:fld>
            <a:endParaRPr lang="en-US" dirty="0"/>
          </a:p>
        </p:txBody>
      </p:sp>
      <p:sp>
        <p:nvSpPr>
          <p:cNvPr id="6" name="Slide Number Placeholder 3">
            <a:extLst>
              <a:ext uri="{FF2B5EF4-FFF2-40B4-BE49-F238E27FC236}">
                <a16:creationId xmlns:a16="http://schemas.microsoft.com/office/drawing/2014/main" id="{8968297F-9291-4F81-BFD1-F0B46D2853AD}"/>
              </a:ext>
            </a:extLst>
          </p:cNvPr>
          <p:cNvSpPr>
            <a:spLocks noGrp="1"/>
          </p:cNvSpPr>
          <p:nvPr>
            <p:ph type="sldNum" sz="quarter" idx="11"/>
          </p:nvPr>
        </p:nvSpPr>
        <p:spPr>
          <a:xfrm>
            <a:off x="5791200" y="6629400"/>
            <a:ext cx="711200" cy="228600"/>
          </a:xfrm>
        </p:spPr>
        <p:txBody>
          <a:bodyPr/>
          <a:lstStyle/>
          <a:p>
            <a:fld id="{DD8FDF0E-2772-4D89-9F72-F3CB15D8B8A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457999-65D6-4B06-9ECD-16C2FB588E8D}"/>
              </a:ext>
            </a:extLst>
          </p:cNvPr>
          <p:cNvSpPr/>
          <p:nvPr userDrawn="1"/>
        </p:nvSpPr>
        <p:spPr bwMode="auto">
          <a:xfrm>
            <a:off x="533400" y="304800"/>
            <a:ext cx="11277600" cy="13716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a:ln>
                <a:noFill/>
              </a:ln>
              <a:solidFill>
                <a:schemeClr val="tx1"/>
              </a:solidFill>
              <a:effectLst/>
              <a:latin typeface="Arial" charset="0"/>
            </a:endParaRPr>
          </a:p>
        </p:txBody>
      </p:sp>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Rectangle 16">
            <a:extLst>
              <a:ext uri="{FF2B5EF4-FFF2-40B4-BE49-F238E27FC236}">
                <a16:creationId xmlns:a16="http://schemas.microsoft.com/office/drawing/2014/main" id="{D8456BC5-2420-4AEE-82A2-BF2DF966829D}"/>
              </a:ext>
            </a:extLst>
          </p:cNvPr>
          <p:cNvSpPr>
            <a:spLocks noGrp="1" noChangeArrowheads="1"/>
          </p:cNvSpPr>
          <p:nvPr>
            <p:ph type="dt" sz="half" idx="12"/>
          </p:nvPr>
        </p:nvSpPr>
        <p:spPr bwMode="auto">
          <a:xfrm>
            <a:off x="10769600" y="6629400"/>
            <a:ext cx="1117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600"/>
            </a:lvl1pPr>
          </a:lstStyle>
          <a:p>
            <a:fld id="{B0DA872C-6838-4325-B31E-2A36B74B53EE}" type="datetime1">
              <a:rPr lang="en-CA" smtClean="0"/>
              <a:pPr/>
              <a:t>2019-01-06</a:t>
            </a:fld>
            <a:endParaRPr lang="en-US" dirty="0"/>
          </a:p>
        </p:txBody>
      </p:sp>
      <p:sp>
        <p:nvSpPr>
          <p:cNvPr id="9" name="Slide Number Placeholder 3">
            <a:extLst>
              <a:ext uri="{FF2B5EF4-FFF2-40B4-BE49-F238E27FC236}">
                <a16:creationId xmlns:a16="http://schemas.microsoft.com/office/drawing/2014/main" id="{0294EACC-5A74-4301-BFFE-9077DEAC013B}"/>
              </a:ext>
            </a:extLst>
          </p:cNvPr>
          <p:cNvSpPr>
            <a:spLocks noGrp="1"/>
          </p:cNvSpPr>
          <p:nvPr>
            <p:ph type="sldNum" sz="quarter" idx="11"/>
          </p:nvPr>
        </p:nvSpPr>
        <p:spPr>
          <a:xfrm>
            <a:off x="5791200" y="6629400"/>
            <a:ext cx="711200" cy="228600"/>
          </a:xfrm>
        </p:spPr>
        <p:txBody>
          <a:bodyPr/>
          <a:lstStyle/>
          <a:p>
            <a:fld id="{DD8FDF0E-2772-4D89-9F72-F3CB15D8B8A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0DE5FCA-C33A-43D1-BAD8-64A3B36227D6}"/>
              </a:ext>
            </a:extLst>
          </p:cNvPr>
          <p:cNvSpPr/>
          <p:nvPr userDrawn="1"/>
        </p:nvSpPr>
        <p:spPr bwMode="auto">
          <a:xfrm>
            <a:off x="533400" y="304800"/>
            <a:ext cx="11277600" cy="13716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a:ln>
                <a:noFill/>
              </a:ln>
              <a:solidFill>
                <a:schemeClr val="tx1"/>
              </a:solidFill>
              <a:effectLst/>
              <a:latin typeface="Arial" charset="0"/>
            </a:endParaRPr>
          </a:p>
        </p:txBody>
      </p:sp>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Rectangle 16">
            <a:extLst>
              <a:ext uri="{FF2B5EF4-FFF2-40B4-BE49-F238E27FC236}">
                <a16:creationId xmlns:a16="http://schemas.microsoft.com/office/drawing/2014/main" id="{C9EE21EE-95BF-4D45-AB59-99A101F0253C}"/>
              </a:ext>
            </a:extLst>
          </p:cNvPr>
          <p:cNvSpPr>
            <a:spLocks noGrp="1" noChangeArrowheads="1"/>
          </p:cNvSpPr>
          <p:nvPr>
            <p:ph type="dt" sz="half" idx="12"/>
          </p:nvPr>
        </p:nvSpPr>
        <p:spPr bwMode="auto">
          <a:xfrm>
            <a:off x="10769600" y="6629400"/>
            <a:ext cx="1117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600"/>
            </a:lvl1pPr>
          </a:lstStyle>
          <a:p>
            <a:fld id="{B0DA872C-6838-4325-B31E-2A36B74B53EE}" type="datetime1">
              <a:rPr lang="en-CA" smtClean="0"/>
              <a:pPr/>
              <a:t>2019-01-06</a:t>
            </a:fld>
            <a:endParaRPr lang="en-US" dirty="0"/>
          </a:p>
        </p:txBody>
      </p:sp>
      <p:sp>
        <p:nvSpPr>
          <p:cNvPr id="9" name="Slide Number Placeholder 3">
            <a:extLst>
              <a:ext uri="{FF2B5EF4-FFF2-40B4-BE49-F238E27FC236}">
                <a16:creationId xmlns:a16="http://schemas.microsoft.com/office/drawing/2014/main" id="{39A1B694-7B20-4356-A0A9-D217A8418C8F}"/>
              </a:ext>
            </a:extLst>
          </p:cNvPr>
          <p:cNvSpPr>
            <a:spLocks noGrp="1"/>
          </p:cNvSpPr>
          <p:nvPr>
            <p:ph type="sldNum" sz="quarter" idx="11"/>
          </p:nvPr>
        </p:nvSpPr>
        <p:spPr>
          <a:xfrm>
            <a:off x="5791200" y="6629400"/>
            <a:ext cx="711200" cy="228600"/>
          </a:xfrm>
        </p:spPr>
        <p:txBody>
          <a:bodyPr/>
          <a:lstStyle/>
          <a:p>
            <a:fld id="{DD8FDF0E-2772-4D89-9F72-F3CB15D8B8A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1" name="Rectangle 3"/>
          <p:cNvSpPr>
            <a:spLocks noChangeArrowheads="1"/>
          </p:cNvSpPr>
          <p:nvPr/>
        </p:nvSpPr>
        <p:spPr bwMode="auto">
          <a:xfrm>
            <a:off x="203200" y="152400"/>
            <a:ext cx="11785600" cy="6477000"/>
          </a:xfrm>
          <a:prstGeom prst="rect">
            <a:avLst/>
          </a:prstGeom>
          <a:solidFill>
            <a:schemeClr val="bg1"/>
          </a:solidFill>
          <a:ln w="44450">
            <a:solidFill>
              <a:schemeClr val="folHlink"/>
            </a:solidFill>
            <a:miter lim="800000"/>
            <a:headEnd/>
            <a:tailEnd/>
          </a:ln>
          <a:effectLst/>
        </p:spPr>
        <p:txBody>
          <a:bodyPr wrap="none" anchor="ctr"/>
          <a:lstStyle/>
          <a:p>
            <a:pPr algn="ctr" eaLnBrk="1" hangingPunct="1"/>
            <a:endParaRPr lang="en-US" sz="2400">
              <a:latin typeface="Times New Roman" pitchFamily="18" charset="0"/>
            </a:endParaRPr>
          </a:p>
        </p:txBody>
      </p:sp>
      <p:sp>
        <p:nvSpPr>
          <p:cNvPr id="32772" name="Rectangle 4"/>
          <p:cNvSpPr>
            <a:spLocks noChangeArrowheads="1"/>
          </p:cNvSpPr>
          <p:nvPr/>
        </p:nvSpPr>
        <p:spPr bwMode="blackWhite">
          <a:xfrm>
            <a:off x="309034" y="236539"/>
            <a:ext cx="11571817" cy="6289675"/>
          </a:xfrm>
          <a:prstGeom prst="rect">
            <a:avLst/>
          </a:prstGeom>
          <a:solidFill>
            <a:schemeClr val="bg1"/>
          </a:solidFill>
          <a:ln w="9525">
            <a:solidFill>
              <a:schemeClr val="folHlink"/>
            </a:solidFill>
            <a:miter lim="800000"/>
            <a:headEnd/>
            <a:tailEnd/>
          </a:ln>
          <a:effectLst/>
        </p:spPr>
        <p:txBody>
          <a:bodyPr wrap="none" anchor="ctr"/>
          <a:lstStyle/>
          <a:p>
            <a:pPr algn="ctr" eaLnBrk="1" hangingPunct="1"/>
            <a:endParaRPr lang="en-US" sz="2400">
              <a:latin typeface="Times New Roman" pitchFamily="18" charset="0"/>
            </a:endParaRPr>
          </a:p>
        </p:txBody>
      </p:sp>
      <p:sp>
        <p:nvSpPr>
          <p:cNvPr id="32773" name="Line 5"/>
          <p:cNvSpPr>
            <a:spLocks noChangeShapeType="1"/>
          </p:cNvSpPr>
          <p:nvPr/>
        </p:nvSpPr>
        <p:spPr bwMode="auto">
          <a:xfrm>
            <a:off x="615951" y="1600200"/>
            <a:ext cx="11061700" cy="0"/>
          </a:xfrm>
          <a:prstGeom prst="line">
            <a:avLst/>
          </a:prstGeom>
          <a:noFill/>
          <a:ln w="38100">
            <a:solidFill>
              <a:schemeClr val="accent1"/>
            </a:solidFill>
            <a:round/>
            <a:headEnd/>
            <a:tailEnd/>
          </a:ln>
          <a:effectLst/>
        </p:spPr>
        <p:txBody>
          <a:bodyPr/>
          <a:lstStyle/>
          <a:p>
            <a:endParaRPr lang="en-US"/>
          </a:p>
        </p:txBody>
      </p:sp>
      <p:sp>
        <p:nvSpPr>
          <p:cNvPr id="32774" name="Rectangle 6"/>
          <p:cNvSpPr>
            <a:spLocks noGrp="1" noChangeArrowheads="1"/>
          </p:cNvSpPr>
          <p:nvPr>
            <p:ph type="title"/>
          </p:nvPr>
        </p:nvSpPr>
        <p:spPr bwMode="auto">
          <a:xfrm>
            <a:off x="508001" y="473075"/>
            <a:ext cx="9329038" cy="8223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32775" name="Rectangle 7"/>
          <p:cNvSpPr>
            <a:spLocks noGrp="1" noChangeArrowheads="1"/>
          </p:cNvSpPr>
          <p:nvPr>
            <p:ph type="body" idx="1"/>
          </p:nvPr>
        </p:nvSpPr>
        <p:spPr bwMode="auto">
          <a:xfrm>
            <a:off x="508000" y="1828800"/>
            <a:ext cx="11176000" cy="4419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2781" name="Rectangle 13"/>
          <p:cNvSpPr>
            <a:spLocks noChangeArrowheads="1"/>
          </p:cNvSpPr>
          <p:nvPr userDrawn="1"/>
        </p:nvSpPr>
        <p:spPr bwMode="auto">
          <a:xfrm>
            <a:off x="304800" y="6629401"/>
            <a:ext cx="5892800" cy="276225"/>
          </a:xfrm>
          <a:prstGeom prst="rect">
            <a:avLst/>
          </a:prstGeom>
          <a:noFill/>
          <a:ln w="9525">
            <a:noFill/>
            <a:miter lim="800000"/>
            <a:headEnd/>
            <a:tailEnd/>
          </a:ln>
          <a:effectLst/>
        </p:spPr>
        <p:txBody>
          <a:bodyPr>
            <a:spAutoFit/>
          </a:bodyPr>
          <a:lstStyle/>
          <a:p>
            <a:r>
              <a:rPr lang="en-US" sz="600" b="1" dirty="0"/>
              <a:t>© 2019 Health Level Seven ® International. All Rights Reserved. </a:t>
            </a:r>
          </a:p>
          <a:p>
            <a:r>
              <a:rPr lang="en-US" sz="600" b="1" dirty="0"/>
              <a:t>HL7, Health Level Seven, FHIR and the FHIR flame logo are registered trademarks of Health Level Seven International. Reg. U.S. TM Office.</a:t>
            </a:r>
          </a:p>
        </p:txBody>
      </p:sp>
      <p:pic>
        <p:nvPicPr>
          <p:cNvPr id="32783" name="Picture 15" descr="HL7 International Logo"/>
          <p:cNvPicPr>
            <a:picLocks noChangeAspect="1" noChangeArrowheads="1"/>
          </p:cNvPicPr>
          <p:nvPr userDrawn="1"/>
        </p:nvPicPr>
        <p:blipFill>
          <a:blip r:embed="rId11" cstate="print"/>
          <a:srcRect/>
          <a:stretch>
            <a:fillRect/>
          </a:stretch>
        </p:blipFill>
        <p:spPr bwMode="auto">
          <a:xfrm>
            <a:off x="101601" y="6629400"/>
            <a:ext cx="220675" cy="227076"/>
          </a:xfrm>
          <a:prstGeom prst="rect">
            <a:avLst/>
          </a:prstGeom>
          <a:noFill/>
        </p:spPr>
      </p:pic>
      <p:sp>
        <p:nvSpPr>
          <p:cNvPr id="32784" name="Rectangle 16"/>
          <p:cNvSpPr>
            <a:spLocks noGrp="1" noChangeArrowheads="1"/>
          </p:cNvSpPr>
          <p:nvPr>
            <p:ph type="dt" sz="half" idx="2"/>
          </p:nvPr>
        </p:nvSpPr>
        <p:spPr bwMode="auto">
          <a:xfrm>
            <a:off x="10769600" y="6629400"/>
            <a:ext cx="1117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600"/>
            </a:lvl1pPr>
          </a:lstStyle>
          <a:p>
            <a:fld id="{B0DA872C-6838-4325-B31E-2A36B74B53EE}" type="datetime1">
              <a:rPr lang="en-CA" smtClean="0"/>
              <a:pPr/>
              <a:t>2019-01-06</a:t>
            </a:fld>
            <a:endParaRPr lang="en-US" dirty="0"/>
          </a:p>
        </p:txBody>
      </p:sp>
      <p:sp>
        <p:nvSpPr>
          <p:cNvPr id="32786" name="Rectangle 18"/>
          <p:cNvSpPr>
            <a:spLocks noGrp="1" noChangeArrowheads="1"/>
          </p:cNvSpPr>
          <p:nvPr>
            <p:ph type="sldNum" sz="quarter" idx="4"/>
          </p:nvPr>
        </p:nvSpPr>
        <p:spPr bwMode="auto">
          <a:xfrm>
            <a:off x="5791200" y="6534150"/>
            <a:ext cx="711200" cy="4762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800"/>
            </a:lvl1pPr>
          </a:lstStyle>
          <a:p>
            <a:fld id="{DD8FDF0E-2772-4D89-9F72-F3CB15D8B8AB}" type="slidenum">
              <a:rPr lang="en-US" smtClean="0"/>
              <a:pPr/>
              <a:t>‹#›</a:t>
            </a:fld>
            <a:endParaRPr lang="en-US" dirty="0"/>
          </a:p>
        </p:txBody>
      </p:sp>
      <p:pic>
        <p:nvPicPr>
          <p:cNvPr id="13" name="Picture 12">
            <a:extLst>
              <a:ext uri="{FF2B5EF4-FFF2-40B4-BE49-F238E27FC236}">
                <a16:creationId xmlns:a16="http://schemas.microsoft.com/office/drawing/2014/main" id="{B7E06B55-15DA-4330-877C-A23F972B1215}"/>
              </a:ext>
            </a:extLst>
          </p:cNvPr>
          <p:cNvPicPr>
            <a:picLocks noChangeAspect="1"/>
          </p:cNvPicPr>
          <p:nvPr userDrawn="1"/>
        </p:nvPicPr>
        <p:blipFill rotWithShape="1">
          <a:blip r:embed="rId12" cstate="print">
            <a:extLst>
              <a:ext uri="{28A0092B-C50C-407E-A947-70E740481C1C}">
                <a14:useLocalDpi xmlns:a14="http://schemas.microsoft.com/office/drawing/2010/main" val="0"/>
              </a:ext>
            </a:extLst>
          </a:blip>
          <a:srcRect l="27071" t="19101" r="26890" b="29814"/>
          <a:stretch/>
        </p:blipFill>
        <p:spPr>
          <a:xfrm>
            <a:off x="9837038" y="253314"/>
            <a:ext cx="2034746" cy="1252151"/>
          </a:xfrm>
          <a:prstGeom prst="rect">
            <a:avLst/>
          </a:prstGeom>
        </p:spPr>
      </p:pic>
    </p:spTree>
  </p:cSld>
  <p:clrMap bg1="lt1" tx1="dk1" bg2="lt2" tx2="dk2" accent1="accent1" accent2="accent2" accent3="accent3" accent4="accent4" accent5="accent5" accent6="accent6" hlink="hlink" folHlink="folHlink"/>
  <p:sldLayoutIdLst>
    <p:sldLayoutId id="2147483683" r:id="rId1"/>
    <p:sldLayoutId id="2147483676" r:id="rId2"/>
    <p:sldLayoutId id="2147483675" r:id="rId3"/>
    <p:sldLayoutId id="2147483677" r:id="rId4"/>
    <p:sldLayoutId id="2147483678" r:id="rId5"/>
    <p:sldLayoutId id="2147483679" r:id="rId6"/>
    <p:sldLayoutId id="2147483680" r:id="rId7"/>
    <p:sldLayoutId id="2147483681" r:id="rId8"/>
    <p:sldLayoutId id="2147483682" r:id="rId9"/>
  </p:sldLayoutIdLst>
  <p:hf hdr="0" ftr="0" dt="0"/>
  <p:txStyles>
    <p:titleStyle>
      <a:lvl1pPr algn="l" rtl="0" fontAlgn="base">
        <a:lnSpc>
          <a:spcPct val="80000"/>
        </a:lnSpc>
        <a:spcBef>
          <a:spcPct val="0"/>
        </a:spcBef>
        <a:spcAft>
          <a:spcPct val="0"/>
        </a:spcAft>
        <a:defRPr sz="4000">
          <a:solidFill>
            <a:schemeClr val="tx2"/>
          </a:solidFill>
          <a:latin typeface="+mj-lt"/>
          <a:ea typeface="+mj-ea"/>
          <a:cs typeface="+mj-cs"/>
        </a:defRPr>
      </a:lvl1pPr>
      <a:lvl2pPr algn="l" rtl="0" fontAlgn="base">
        <a:lnSpc>
          <a:spcPct val="80000"/>
        </a:lnSpc>
        <a:spcBef>
          <a:spcPct val="0"/>
        </a:spcBef>
        <a:spcAft>
          <a:spcPct val="0"/>
        </a:spcAft>
        <a:defRPr sz="4000">
          <a:solidFill>
            <a:schemeClr val="tx2"/>
          </a:solidFill>
          <a:latin typeface="Verdana" pitchFamily="34" charset="0"/>
        </a:defRPr>
      </a:lvl2pPr>
      <a:lvl3pPr algn="l" rtl="0" fontAlgn="base">
        <a:lnSpc>
          <a:spcPct val="80000"/>
        </a:lnSpc>
        <a:spcBef>
          <a:spcPct val="0"/>
        </a:spcBef>
        <a:spcAft>
          <a:spcPct val="0"/>
        </a:spcAft>
        <a:defRPr sz="4000">
          <a:solidFill>
            <a:schemeClr val="tx2"/>
          </a:solidFill>
          <a:latin typeface="Verdana" pitchFamily="34" charset="0"/>
        </a:defRPr>
      </a:lvl3pPr>
      <a:lvl4pPr algn="l" rtl="0" fontAlgn="base">
        <a:lnSpc>
          <a:spcPct val="80000"/>
        </a:lnSpc>
        <a:spcBef>
          <a:spcPct val="0"/>
        </a:spcBef>
        <a:spcAft>
          <a:spcPct val="0"/>
        </a:spcAft>
        <a:defRPr sz="4000">
          <a:solidFill>
            <a:schemeClr val="tx2"/>
          </a:solidFill>
          <a:latin typeface="Verdana" pitchFamily="34" charset="0"/>
        </a:defRPr>
      </a:lvl4pPr>
      <a:lvl5pPr algn="l" rtl="0" fontAlgn="base">
        <a:lnSpc>
          <a:spcPct val="80000"/>
        </a:lnSpc>
        <a:spcBef>
          <a:spcPct val="0"/>
        </a:spcBef>
        <a:spcAft>
          <a:spcPct val="0"/>
        </a:spcAft>
        <a:defRPr sz="4000">
          <a:solidFill>
            <a:schemeClr val="tx2"/>
          </a:solidFill>
          <a:latin typeface="Verdana" pitchFamily="34" charset="0"/>
        </a:defRPr>
      </a:lvl5pPr>
      <a:lvl6pPr marL="457200" algn="l" rtl="0" fontAlgn="base">
        <a:lnSpc>
          <a:spcPct val="80000"/>
        </a:lnSpc>
        <a:spcBef>
          <a:spcPct val="0"/>
        </a:spcBef>
        <a:spcAft>
          <a:spcPct val="0"/>
        </a:spcAft>
        <a:defRPr sz="4000">
          <a:solidFill>
            <a:schemeClr val="tx2"/>
          </a:solidFill>
          <a:latin typeface="Verdana" pitchFamily="34" charset="0"/>
        </a:defRPr>
      </a:lvl6pPr>
      <a:lvl7pPr marL="914400" algn="l" rtl="0" fontAlgn="base">
        <a:lnSpc>
          <a:spcPct val="80000"/>
        </a:lnSpc>
        <a:spcBef>
          <a:spcPct val="0"/>
        </a:spcBef>
        <a:spcAft>
          <a:spcPct val="0"/>
        </a:spcAft>
        <a:defRPr sz="4000">
          <a:solidFill>
            <a:schemeClr val="tx2"/>
          </a:solidFill>
          <a:latin typeface="Verdana" pitchFamily="34" charset="0"/>
        </a:defRPr>
      </a:lvl7pPr>
      <a:lvl8pPr marL="1371600" algn="l" rtl="0" fontAlgn="base">
        <a:lnSpc>
          <a:spcPct val="80000"/>
        </a:lnSpc>
        <a:spcBef>
          <a:spcPct val="0"/>
        </a:spcBef>
        <a:spcAft>
          <a:spcPct val="0"/>
        </a:spcAft>
        <a:defRPr sz="4000">
          <a:solidFill>
            <a:schemeClr val="tx2"/>
          </a:solidFill>
          <a:latin typeface="Verdana" pitchFamily="34" charset="0"/>
        </a:defRPr>
      </a:lvl8pPr>
      <a:lvl9pPr marL="1828800" algn="l" rtl="0" fontAlgn="base">
        <a:lnSpc>
          <a:spcPct val="80000"/>
        </a:lnSpc>
        <a:spcBef>
          <a:spcPct val="0"/>
        </a:spcBef>
        <a:spcAft>
          <a:spcPct val="0"/>
        </a:spcAft>
        <a:defRPr sz="4000">
          <a:solidFill>
            <a:schemeClr val="tx2"/>
          </a:solidFill>
          <a:latin typeface="Verdana" pitchFamily="34" charset="0"/>
        </a:defRPr>
      </a:lvl9pPr>
    </p:titleStyle>
    <p:bodyStyle>
      <a:lvl1pPr marL="342900" indent="-342900" algn="l" rtl="0" fontAlgn="base">
        <a:spcBef>
          <a:spcPct val="20000"/>
        </a:spcBef>
        <a:spcAft>
          <a:spcPct val="0"/>
        </a:spcAft>
        <a:buClr>
          <a:schemeClr val="accent1"/>
        </a:buClr>
        <a:buSzPct val="75000"/>
        <a:buFont typeface="Wingdings" pitchFamily="2" charset="2"/>
        <a:buChar char="n"/>
        <a:defRPr sz="31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65000"/>
        <a:buFont typeface="Wingdings" pitchFamily="2" charset="2"/>
        <a:buChar char="Ø"/>
        <a:defRPr sz="2600">
          <a:solidFill>
            <a:schemeClr val="tx1"/>
          </a:solidFill>
          <a:latin typeface="+mn-lt"/>
        </a:defRPr>
      </a:lvl2pPr>
      <a:lvl3pPr marL="1143000" indent="-228600" algn="l" rtl="0" fontAlgn="base">
        <a:spcBef>
          <a:spcPct val="20000"/>
        </a:spcBef>
        <a:spcAft>
          <a:spcPct val="0"/>
        </a:spcAft>
        <a:buClr>
          <a:schemeClr val="folHlink"/>
        </a:buClr>
        <a:buSzPct val="55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folHlink"/>
        </a:buClr>
        <a:buChar char="•"/>
        <a:defRPr sz="2000">
          <a:solidFill>
            <a:schemeClr val="tx1"/>
          </a:solidFill>
          <a:latin typeface="+mn-lt"/>
        </a:defRPr>
      </a:lvl4pPr>
      <a:lvl5pPr marL="2057400" indent="-228600" algn="l" rtl="0" fontAlgn="base">
        <a:spcBef>
          <a:spcPct val="20000"/>
        </a:spcBef>
        <a:spcAft>
          <a:spcPct val="0"/>
        </a:spcAft>
        <a:buClr>
          <a:schemeClr val="folHlink"/>
        </a:buClr>
        <a:buSzPct val="85000"/>
        <a:buFont typeface="Wingdings" pitchFamily="2" charset="2"/>
        <a:buChar char="ü"/>
        <a:defRPr sz="2000">
          <a:solidFill>
            <a:schemeClr val="tx1"/>
          </a:solidFill>
          <a:latin typeface="+mn-lt"/>
        </a:defRPr>
      </a:lvl5pPr>
      <a:lvl6pPr marL="2514600" indent="-228600" algn="l" rtl="0" fontAlgn="base">
        <a:spcBef>
          <a:spcPct val="20000"/>
        </a:spcBef>
        <a:spcAft>
          <a:spcPct val="0"/>
        </a:spcAft>
        <a:buClr>
          <a:schemeClr val="folHlink"/>
        </a:buClr>
        <a:buSzPct val="85000"/>
        <a:buFont typeface="Wingdings" pitchFamily="2" charset="2"/>
        <a:buChar char="ü"/>
        <a:defRPr sz="2000">
          <a:solidFill>
            <a:schemeClr val="tx1"/>
          </a:solidFill>
          <a:latin typeface="+mn-lt"/>
        </a:defRPr>
      </a:lvl6pPr>
      <a:lvl7pPr marL="2971800" indent="-228600" algn="l" rtl="0" fontAlgn="base">
        <a:spcBef>
          <a:spcPct val="20000"/>
        </a:spcBef>
        <a:spcAft>
          <a:spcPct val="0"/>
        </a:spcAft>
        <a:buClr>
          <a:schemeClr val="folHlink"/>
        </a:buClr>
        <a:buSzPct val="85000"/>
        <a:buFont typeface="Wingdings" pitchFamily="2" charset="2"/>
        <a:buChar char="ü"/>
        <a:defRPr sz="2000">
          <a:solidFill>
            <a:schemeClr val="tx1"/>
          </a:solidFill>
          <a:latin typeface="+mn-lt"/>
        </a:defRPr>
      </a:lvl7pPr>
      <a:lvl8pPr marL="3429000" indent="-228600" algn="l" rtl="0" fontAlgn="base">
        <a:spcBef>
          <a:spcPct val="20000"/>
        </a:spcBef>
        <a:spcAft>
          <a:spcPct val="0"/>
        </a:spcAft>
        <a:buClr>
          <a:schemeClr val="folHlink"/>
        </a:buClr>
        <a:buSzPct val="85000"/>
        <a:buFont typeface="Wingdings" pitchFamily="2" charset="2"/>
        <a:buChar char="ü"/>
        <a:defRPr sz="2000">
          <a:solidFill>
            <a:schemeClr val="tx1"/>
          </a:solidFill>
          <a:latin typeface="+mn-lt"/>
        </a:defRPr>
      </a:lvl8pPr>
      <a:lvl9pPr marL="3886200" indent="-228600" algn="l" rtl="0" fontAlgn="base">
        <a:spcBef>
          <a:spcPct val="20000"/>
        </a:spcBef>
        <a:spcAft>
          <a:spcPct val="0"/>
        </a:spcAft>
        <a:buClr>
          <a:schemeClr val="folHlink"/>
        </a:buClr>
        <a:buSzPct val="85000"/>
        <a:buFont typeface="Wingdings" pitchFamily="2" charset="2"/>
        <a:buChar char="ü"/>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9.xml"/><Relationship Id="rId1" Type="http://schemas.openxmlformats.org/officeDocument/2006/relationships/slideLayout" Target="../slideLayouts/slideLayout6.xml"/><Relationship Id="rId4" Type="http://schemas.openxmlformats.org/officeDocument/2006/relationships/image" Target="../media/image39.png"/></Relationships>
</file>

<file path=ppt/slides/_rels/slide105.xml.rels><?xml version="1.0" encoding="UTF-8" standalone="yes"?>
<Relationships xmlns="http://schemas.openxmlformats.org/package/2006/relationships"><Relationship Id="rId3" Type="http://schemas.openxmlformats.org/officeDocument/2006/relationships/hyperlink" Target="http://chat.fhir.org/" TargetMode="External"/><Relationship Id="rId2" Type="http://schemas.openxmlformats.org/officeDocument/2006/relationships/hyperlink" Target="http://hl7.org/fhir" TargetMode="External"/><Relationship Id="rId1" Type="http://schemas.openxmlformats.org/officeDocument/2006/relationships/slideLayout" Target="../slideLayouts/slideLayout3.xml"/><Relationship Id="rId4" Type="http://schemas.openxmlformats.org/officeDocument/2006/relationships/image" Target="../media/image40.jpeg"/></Relationships>
</file>

<file path=ppt/slides/_rels/slide106.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3" Type="http://schemas.openxmlformats.org/officeDocument/2006/relationships/hyperlink" Target="mailto:lmckenzie@gevityinc.com" TargetMode="External"/><Relationship Id="rId2" Type="http://schemas.openxmlformats.org/officeDocument/2006/relationships/hyperlink" Target="http://hl7.org/fhir" TargetMode="External"/><Relationship Id="rId1" Type="http://schemas.openxmlformats.org/officeDocument/2006/relationships/slideLayout" Target="../slideLayouts/slideLayout3.xml"/><Relationship Id="rId4" Type="http://schemas.openxmlformats.org/officeDocument/2006/relationships/image" Target="../media/image41.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3.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mailto:lmckenzie@gevityinc.com" TargetMode="Externa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3.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3.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3.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creativecommons.org/licenses/by/3.0/deed.en_GB" TargetMode="External"/><Relationship Id="rId2" Type="http://schemas.openxmlformats.org/officeDocument/2006/relationships/hyperlink" Target="https://github.com/FHIR/documents/raw/master/presentations/2018-07%20Webinars/FHIR%20for%20Architects.pptx" TargetMode="Externa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18" Type="http://schemas.openxmlformats.org/officeDocument/2006/relationships/image" Target="../media/image22.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image" Target="../media/image21.png"/><Relationship Id="rId2" Type="http://schemas.openxmlformats.org/officeDocument/2006/relationships/image" Target="../media/image6.png"/><Relationship Id="rId16"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png"/><Relationship Id="rId19" Type="http://schemas.openxmlformats.org/officeDocument/2006/relationships/image" Target="../media/image23.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hyperlink" Target="http://example.org/fhir/Status" TargetMode="Externa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3" Type="http://schemas.openxmlformats.org/officeDocument/2006/relationships/hyperlink" Target="https://healthlevelseven.desk.com/" TargetMode="External"/><Relationship Id="rId2" Type="http://schemas.openxmlformats.org/officeDocument/2006/relationships/hyperlink" Target="http://hl7.org/fhir/comparison.html" TargetMode="Externa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Designing and Architecting FHIR Solutions</a:t>
            </a:r>
            <a:endParaRPr lang="en-US" noProof="0" dirty="0"/>
          </a:p>
        </p:txBody>
      </p:sp>
      <p:sp>
        <p:nvSpPr>
          <p:cNvPr id="5" name="Subtitle 2"/>
          <p:cNvSpPr txBox="1">
            <a:spLocks/>
          </p:cNvSpPr>
          <p:nvPr/>
        </p:nvSpPr>
        <p:spPr bwMode="auto">
          <a:xfrm>
            <a:off x="2997288" y="4221088"/>
            <a:ext cx="6400800" cy="1338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Clr>
                <a:schemeClr val="accent1"/>
              </a:buClr>
              <a:buSzPct val="75000"/>
              <a:buFont typeface="Wingdings" pitchFamily="2" charset="2"/>
              <a:buNone/>
              <a:defRPr sz="30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65000"/>
              <a:buFont typeface="Wingdings" pitchFamily="2" charset="2"/>
              <a:buChar char="Ø"/>
              <a:defRPr sz="2600">
                <a:solidFill>
                  <a:schemeClr val="tx1"/>
                </a:solidFill>
                <a:latin typeface="+mn-lt"/>
              </a:defRPr>
            </a:lvl2pPr>
            <a:lvl3pPr marL="1143000" indent="-228600" algn="l" rtl="0" eaLnBrk="1" fontAlgn="base" hangingPunct="1">
              <a:spcBef>
                <a:spcPct val="20000"/>
              </a:spcBef>
              <a:spcAft>
                <a:spcPct val="0"/>
              </a:spcAft>
              <a:buClr>
                <a:schemeClr val="folHlink"/>
              </a:buClr>
              <a:buSzPct val="55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folHlink"/>
              </a:buClr>
              <a:buChar char="•"/>
              <a:defRPr sz="2000">
                <a:solidFill>
                  <a:schemeClr val="tx1"/>
                </a:solidFill>
                <a:latin typeface="+mn-lt"/>
              </a:defRPr>
            </a:lvl4pPr>
            <a:lvl5pPr marL="20574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5pPr>
            <a:lvl6pPr marL="25146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6pPr>
            <a:lvl7pPr marL="29718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7pPr>
            <a:lvl8pPr marL="34290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8pPr>
            <a:lvl9pPr marL="38862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9pPr>
          </a:lstStyle>
          <a:p>
            <a:r>
              <a:rPr lang="en-AU" kern="0" dirty="0"/>
              <a:t>Lloyd McKenzie</a:t>
            </a:r>
          </a:p>
          <a:p>
            <a:r>
              <a:rPr lang="en-AU" kern="0" dirty="0"/>
              <a:t>Jan. 15, 2019</a:t>
            </a:r>
          </a:p>
        </p:txBody>
      </p:sp>
    </p:spTree>
    <p:extLst>
      <p:ext uri="{BB962C8B-B14F-4D97-AF65-F5344CB8AC3E}">
        <p14:creationId xmlns:p14="http://schemas.microsoft.com/office/powerpoint/2010/main" val="3495855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FHIR Resource URLs</a:t>
            </a:r>
          </a:p>
        </p:txBody>
      </p:sp>
      <p:graphicFrame>
        <p:nvGraphicFramePr>
          <p:cNvPr id="7" name="Content Placeholder 6"/>
          <p:cNvGraphicFramePr>
            <a:graphicFrameLocks noGrp="1"/>
          </p:cNvGraphicFramePr>
          <p:nvPr>
            <p:ph sz="quarter" idx="1"/>
            <p:extLst/>
          </p:nvPr>
        </p:nvGraphicFramePr>
        <p:xfrm>
          <a:off x="1847527" y="1700810"/>
          <a:ext cx="8352930" cy="4089525"/>
        </p:xfrm>
        <a:graphic>
          <a:graphicData uri="http://schemas.openxmlformats.org/drawingml/2006/table">
            <a:tbl>
              <a:tblPr firstRow="1" bandRow="1">
                <a:tableStyleId>{5C22544A-7EE6-4342-B048-85BDC9FD1C3A}</a:tableStyleId>
              </a:tblPr>
              <a:tblGrid>
                <a:gridCol w="2160241">
                  <a:extLst>
                    <a:ext uri="{9D8B030D-6E8A-4147-A177-3AD203B41FA5}">
                      <a16:colId xmlns:a16="http://schemas.microsoft.com/office/drawing/2014/main" val="20000"/>
                    </a:ext>
                  </a:extLst>
                </a:gridCol>
                <a:gridCol w="1728192">
                  <a:extLst>
                    <a:ext uri="{9D8B030D-6E8A-4147-A177-3AD203B41FA5}">
                      <a16:colId xmlns:a16="http://schemas.microsoft.com/office/drawing/2014/main" val="20001"/>
                    </a:ext>
                  </a:extLst>
                </a:gridCol>
                <a:gridCol w="2592288">
                  <a:extLst>
                    <a:ext uri="{9D8B030D-6E8A-4147-A177-3AD203B41FA5}">
                      <a16:colId xmlns:a16="http://schemas.microsoft.com/office/drawing/2014/main" val="20002"/>
                    </a:ext>
                  </a:extLst>
                </a:gridCol>
                <a:gridCol w="1872209">
                  <a:extLst>
                    <a:ext uri="{9D8B030D-6E8A-4147-A177-3AD203B41FA5}">
                      <a16:colId xmlns:a16="http://schemas.microsoft.com/office/drawing/2014/main" val="20003"/>
                    </a:ext>
                  </a:extLst>
                </a:gridCol>
              </a:tblGrid>
              <a:tr h="643307">
                <a:tc>
                  <a:txBody>
                    <a:bodyPr/>
                    <a:lstStyle/>
                    <a:p>
                      <a:r>
                        <a:rPr kumimoji="0" lang="en-AU" sz="2000" b="1" kern="1200" dirty="0">
                          <a:solidFill>
                            <a:schemeClr val="bg1"/>
                          </a:solidFill>
                          <a:latin typeface="Franklin Gothic Book" charset="0"/>
                          <a:ea typeface="ＭＳ Ｐゴシック" charset="-128"/>
                          <a:cs typeface="ＭＳ Ｐゴシック" charset="-128"/>
                        </a:rPr>
                        <a:t>Template</a:t>
                      </a:r>
                    </a:p>
                  </a:txBody>
                  <a:tcPr/>
                </a:tc>
                <a:tc>
                  <a:txBody>
                    <a:bodyPr/>
                    <a:lstStyle/>
                    <a:p>
                      <a:r>
                        <a:rPr kumimoji="0" lang="en-AU" sz="2000" b="1" kern="1200" dirty="0">
                          <a:solidFill>
                            <a:schemeClr val="bg1"/>
                          </a:solidFill>
                          <a:latin typeface="Franklin Gothic Book" charset="0"/>
                          <a:ea typeface="ＭＳ Ｐゴシック" charset="-128"/>
                          <a:cs typeface="ＭＳ Ｐゴシック" charset="-128"/>
                        </a:rPr>
                        <a:t>Description</a:t>
                      </a:r>
                    </a:p>
                  </a:txBody>
                  <a:tcPr/>
                </a:tc>
                <a:tc>
                  <a:txBody>
                    <a:bodyPr/>
                    <a:lstStyle/>
                    <a:p>
                      <a:r>
                        <a:rPr kumimoji="0" lang="en-AU" sz="1600" b="1" kern="1200" dirty="0">
                          <a:solidFill>
                            <a:schemeClr val="bg1"/>
                          </a:solidFill>
                          <a:latin typeface="Franklin Gothic Book" charset="0"/>
                          <a:ea typeface="ＭＳ Ｐゴシック" charset="-128"/>
                          <a:cs typeface="ＭＳ Ｐゴシック" charset="-128"/>
                        </a:rPr>
                        <a:t>Example</a:t>
                      </a:r>
                    </a:p>
                  </a:txBody>
                  <a:tcPr/>
                </a:tc>
                <a:tc>
                  <a:txBody>
                    <a:bodyPr/>
                    <a:lstStyle/>
                    <a:p>
                      <a:r>
                        <a:rPr kumimoji="0" lang="en-AU" sz="1600" b="1" kern="1200" dirty="0">
                          <a:solidFill>
                            <a:schemeClr val="bg1"/>
                          </a:solidFill>
                          <a:latin typeface="Franklin Gothic Book" charset="0"/>
                          <a:ea typeface="ＭＳ Ｐゴシック" charset="-128"/>
                          <a:cs typeface="ＭＳ Ｐゴシック" charset="-128"/>
                        </a:rPr>
                        <a:t>Operations</a:t>
                      </a:r>
                    </a:p>
                  </a:txBody>
                  <a:tcPr/>
                </a:tc>
                <a:extLst>
                  <a:ext uri="{0D108BD9-81ED-4DB2-BD59-A6C34878D82A}">
                    <a16:rowId xmlns:a16="http://schemas.microsoft.com/office/drawing/2014/main" val="10000"/>
                  </a:ext>
                </a:extLst>
              </a:tr>
              <a:tr h="579120">
                <a:tc>
                  <a:txBody>
                    <a:bodyPr/>
                    <a:lstStyle/>
                    <a:p>
                      <a:r>
                        <a:rPr kumimoji="0" lang="en-AU" sz="2000" b="1" kern="1200" dirty="0">
                          <a:solidFill>
                            <a:schemeClr val="tx1"/>
                          </a:solidFill>
                          <a:latin typeface="Franklin Gothic Book" charset="0"/>
                          <a:ea typeface="ＭＳ Ｐゴシック" charset="-128"/>
                          <a:cs typeface="ＭＳ Ｐゴシック" charset="-128"/>
                        </a:rPr>
                        <a:t>[base]</a:t>
                      </a:r>
                    </a:p>
                  </a:txBody>
                  <a:tcPr/>
                </a:tc>
                <a:tc>
                  <a:txBody>
                    <a:bodyPr/>
                    <a:lstStyle/>
                    <a:p>
                      <a:r>
                        <a:rPr kumimoji="0" lang="en-AU" sz="2000" b="1" kern="1200" dirty="0">
                          <a:solidFill>
                            <a:schemeClr val="tx1"/>
                          </a:solidFill>
                          <a:latin typeface="Franklin Gothic Book" charset="0"/>
                          <a:ea typeface="ＭＳ Ｐゴシック" charset="-128"/>
                          <a:cs typeface="ＭＳ Ｐゴシック" charset="-128"/>
                        </a:rPr>
                        <a:t>Server URL</a:t>
                      </a:r>
                    </a:p>
                  </a:txBody>
                  <a:tcPr/>
                </a:tc>
                <a:tc>
                  <a:txBody>
                    <a:bodyPr/>
                    <a:lstStyle/>
                    <a:p>
                      <a:r>
                        <a:rPr kumimoji="0" lang="en-AU" sz="1600" b="1" kern="1200" dirty="0">
                          <a:solidFill>
                            <a:schemeClr val="tx1"/>
                          </a:solidFill>
                          <a:latin typeface="Franklin Gothic Book" charset="0"/>
                          <a:ea typeface="ＭＳ Ｐゴシック" charset="-128"/>
                          <a:cs typeface="ＭＳ Ｐゴシック" charset="-128"/>
                        </a:rPr>
                        <a:t>http://fhir.com</a:t>
                      </a:r>
                    </a:p>
                  </a:txBody>
                  <a:tcPr/>
                </a:tc>
                <a:tc>
                  <a:txBody>
                    <a:bodyPr/>
                    <a:lstStyle/>
                    <a:p>
                      <a:r>
                        <a:rPr kumimoji="0" lang="en-AU" sz="1600" b="1" kern="1200" dirty="0">
                          <a:solidFill>
                            <a:schemeClr val="tx1"/>
                          </a:solidFill>
                          <a:latin typeface="Franklin Gothic Book" charset="0"/>
                          <a:ea typeface="ＭＳ Ｐゴシック" charset="-128"/>
                          <a:cs typeface="ＭＳ Ｐゴシック" charset="-128"/>
                        </a:rPr>
                        <a:t>GET, POST</a:t>
                      </a:r>
                    </a:p>
                  </a:txBody>
                  <a:tcPr/>
                </a:tc>
                <a:extLst>
                  <a:ext uri="{0D108BD9-81ED-4DB2-BD59-A6C34878D82A}">
                    <a16:rowId xmlns:a16="http://schemas.microsoft.com/office/drawing/2014/main" val="10001"/>
                  </a:ext>
                </a:extLst>
              </a:tr>
              <a:tr h="706858">
                <a:tc>
                  <a:txBody>
                    <a:bodyPr/>
                    <a:lstStyle/>
                    <a:p>
                      <a:r>
                        <a:rPr kumimoji="0" lang="en-AU" sz="2000" b="1" kern="1200" dirty="0">
                          <a:solidFill>
                            <a:schemeClr val="tx1"/>
                          </a:solidFill>
                          <a:latin typeface="Franklin Gothic Book" charset="0"/>
                          <a:ea typeface="ＭＳ Ｐゴシック" charset="-128"/>
                          <a:cs typeface="ＭＳ Ｐゴシック" charset="-128"/>
                        </a:rPr>
                        <a:t>[base]/[type]</a:t>
                      </a:r>
                    </a:p>
                  </a:txBody>
                  <a:tcPr/>
                </a:tc>
                <a:tc>
                  <a:txBody>
                    <a:bodyPr/>
                    <a:lstStyle/>
                    <a:p>
                      <a:r>
                        <a:rPr kumimoji="0" lang="en-AU" sz="2000" b="1" kern="1200" baseline="0" dirty="0">
                          <a:solidFill>
                            <a:schemeClr val="tx1"/>
                          </a:solidFill>
                          <a:latin typeface="Franklin Gothic Book" charset="0"/>
                          <a:ea typeface="ＭＳ Ｐゴシック" charset="-128"/>
                          <a:cs typeface="ＭＳ Ｐゴシック" charset="-128"/>
                        </a:rPr>
                        <a:t>Collection Manager</a:t>
                      </a:r>
                    </a:p>
                  </a:txBody>
                  <a:tcPr/>
                </a:tc>
                <a:tc>
                  <a:txBody>
                    <a:bodyPr/>
                    <a:lstStyle/>
                    <a:p>
                      <a:r>
                        <a:rPr kumimoji="0" lang="en-AU" sz="1600" b="1" kern="1200" dirty="0">
                          <a:solidFill>
                            <a:schemeClr val="tx1"/>
                          </a:solidFill>
                          <a:latin typeface="Franklin Gothic Book" charset="0"/>
                          <a:ea typeface="ＭＳ Ｐゴシック" charset="-128"/>
                          <a:cs typeface="ＭＳ Ｐゴシック" charset="-128"/>
                        </a:rPr>
                        <a:t>http://fhir.com/Patient</a:t>
                      </a:r>
                    </a:p>
                  </a:txBody>
                  <a:tcPr/>
                </a:tc>
                <a:tc>
                  <a:txBody>
                    <a:bodyPr/>
                    <a:lstStyle/>
                    <a:p>
                      <a:r>
                        <a:rPr kumimoji="0" lang="en-AU" sz="1600" b="1" kern="1200" dirty="0">
                          <a:solidFill>
                            <a:schemeClr val="tx1"/>
                          </a:solidFill>
                          <a:latin typeface="Franklin Gothic Book" charset="0"/>
                          <a:ea typeface="ＭＳ Ｐゴシック" charset="-128"/>
                          <a:cs typeface="ＭＳ Ｐゴシック" charset="-128"/>
                        </a:rPr>
                        <a:t>GET, POST</a:t>
                      </a:r>
                    </a:p>
                  </a:txBody>
                  <a:tcPr/>
                </a:tc>
                <a:extLst>
                  <a:ext uri="{0D108BD9-81ED-4DB2-BD59-A6C34878D82A}">
                    <a16:rowId xmlns:a16="http://schemas.microsoft.com/office/drawing/2014/main" val="10002"/>
                  </a:ext>
                </a:extLst>
              </a:tr>
              <a:tr h="720080">
                <a:tc>
                  <a:txBody>
                    <a:bodyPr/>
                    <a:lstStyle/>
                    <a:p>
                      <a:r>
                        <a:rPr kumimoji="0" lang="en-AU" sz="2000" b="1" kern="1200" dirty="0">
                          <a:solidFill>
                            <a:schemeClr val="tx1"/>
                          </a:solidFill>
                          <a:latin typeface="Franklin Gothic Book" charset="0"/>
                          <a:ea typeface="ＭＳ Ｐゴシック" charset="-128"/>
                          <a:cs typeface="ＭＳ Ｐゴシック" charset="-128"/>
                        </a:rPr>
                        <a:t>[base]/[type]/[id]</a:t>
                      </a:r>
                    </a:p>
                  </a:txBody>
                  <a:tcPr/>
                </a:tc>
                <a:tc>
                  <a:txBody>
                    <a:bodyPr/>
                    <a:lstStyle/>
                    <a:p>
                      <a:r>
                        <a:rPr kumimoji="0" lang="en-AU" sz="2000" b="1" kern="1200" dirty="0">
                          <a:solidFill>
                            <a:schemeClr val="tx1"/>
                          </a:solidFill>
                          <a:latin typeface="Franklin Gothic Book" charset="0"/>
                          <a:ea typeface="ＭＳ Ｐゴシック" charset="-128"/>
                          <a:cs typeface="ＭＳ Ｐゴシック" charset="-128"/>
                        </a:rPr>
                        <a:t>URL for a resource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http://fhir.com/Patient</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/23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GET, PUT, DELETE, PATCH</a:t>
                      </a:r>
                    </a:p>
                  </a:txBody>
                  <a:tcPr/>
                </a:tc>
                <a:extLst>
                  <a:ext uri="{0D108BD9-81ED-4DB2-BD59-A6C34878D82A}">
                    <a16:rowId xmlns:a16="http://schemas.microsoft.com/office/drawing/2014/main" val="10003"/>
                  </a:ext>
                </a:extLst>
              </a:tr>
              <a:tr h="7200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2000" b="1" kern="1200" dirty="0">
                          <a:solidFill>
                            <a:schemeClr val="tx1"/>
                          </a:solidFill>
                          <a:latin typeface="Franklin Gothic Book" charset="0"/>
                          <a:ea typeface="ＭＳ Ｐゴシック" charset="-128"/>
                          <a:cs typeface="ＭＳ Ｐゴシック" charset="-128"/>
                        </a:rPr>
                        <a:t>[base]/[type]/[id]/_history/[vid]</a:t>
                      </a:r>
                    </a:p>
                  </a:txBody>
                  <a:tcPr/>
                </a:tc>
                <a:tc>
                  <a:txBody>
                    <a:bodyPr/>
                    <a:lstStyle/>
                    <a:p>
                      <a:r>
                        <a:rPr kumimoji="0" lang="en-AU" sz="2000" b="1" kern="1200" baseline="0" dirty="0">
                          <a:solidFill>
                            <a:schemeClr val="tx1"/>
                          </a:solidFill>
                          <a:latin typeface="Franklin Gothic Book" charset="0"/>
                          <a:ea typeface="ＭＳ Ｐゴシック" charset="-128"/>
                          <a:cs typeface="ＭＳ Ｐゴシック" charset="-128"/>
                        </a:rPr>
                        <a:t>Past version</a:t>
                      </a:r>
                      <a:endParaRPr kumimoji="0" lang="en-AU" sz="2000" b="1" kern="1200" dirty="0">
                        <a:solidFill>
                          <a:schemeClr val="tx1"/>
                        </a:solidFill>
                        <a:latin typeface="Franklin Gothic Book" charset="0"/>
                        <a:ea typeface="ＭＳ Ｐゴシック" charset="-128"/>
                        <a:cs typeface="ＭＳ Ｐゴシック"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http://fhir.com/Patient/23/_history/2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GET</a:t>
                      </a:r>
                    </a:p>
                  </a:txBody>
                  <a:tcPr/>
                </a:tc>
                <a:extLst>
                  <a:ext uri="{0D108BD9-81ED-4DB2-BD59-A6C34878D82A}">
                    <a16:rowId xmlns:a16="http://schemas.microsoft.com/office/drawing/2014/main" val="2232390786"/>
                  </a:ext>
                </a:extLst>
              </a:tr>
              <a:tr h="720080">
                <a:tc>
                  <a:txBody>
                    <a:bodyPr/>
                    <a:lstStyle/>
                    <a:p>
                      <a:r>
                        <a:rPr kumimoji="0" lang="en-AU" sz="2000" b="1" kern="1200" dirty="0">
                          <a:solidFill>
                            <a:schemeClr val="tx1"/>
                          </a:solidFill>
                          <a:latin typeface="Franklin Gothic Book" charset="0"/>
                          <a:ea typeface="ＭＳ Ｐゴシック" charset="-128"/>
                          <a:cs typeface="ＭＳ Ｐゴシック" charset="-128"/>
                        </a:rPr>
                        <a:t>[base]/([type]/([id]/)?)?$[name]</a:t>
                      </a:r>
                    </a:p>
                  </a:txBody>
                  <a:tcPr/>
                </a:tc>
                <a:tc>
                  <a:txBody>
                    <a:bodyPr/>
                    <a:lstStyle/>
                    <a:p>
                      <a:r>
                        <a:rPr kumimoji="0" lang="en-AU" sz="2000" b="1" kern="1200" dirty="0">
                          <a:solidFill>
                            <a:schemeClr val="tx1"/>
                          </a:solidFill>
                          <a:latin typeface="Franklin Gothic Book" charset="0"/>
                          <a:ea typeface="ＭＳ Ｐゴシック" charset="-128"/>
                          <a:cs typeface="ＭＳ Ｐゴシック" charset="-128"/>
                        </a:rPr>
                        <a:t>Operation (server action)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http://fhir.com/Patient</a:t>
                      </a:r>
                      <a:br>
                        <a:rPr kumimoji="0" lang="en-AU" sz="1600" b="1" kern="1200" dirty="0">
                          <a:solidFill>
                            <a:schemeClr val="tx1"/>
                          </a:solidFill>
                          <a:latin typeface="Franklin Gothic Book" charset="0"/>
                          <a:ea typeface="ＭＳ Ｐゴシック" charset="-128"/>
                          <a:cs typeface="ＭＳ Ｐゴシック" charset="-128"/>
                        </a:rPr>
                      </a:br>
                      <a:r>
                        <a:rPr kumimoji="0" lang="en-AU" sz="1600" b="1" kern="1200" dirty="0">
                          <a:solidFill>
                            <a:schemeClr val="tx1"/>
                          </a:solidFill>
                          <a:latin typeface="Franklin Gothic Book" charset="0"/>
                          <a:ea typeface="ＭＳ Ｐゴシック" charset="-128"/>
                          <a:cs typeface="ＭＳ Ｐゴシック" charset="-128"/>
                        </a:rPr>
                        <a:t>/23/$everything</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GET,</a:t>
                      </a:r>
                      <a:r>
                        <a:rPr kumimoji="0" lang="en-AU" sz="1600" b="1" kern="1200" baseline="0" dirty="0">
                          <a:solidFill>
                            <a:schemeClr val="tx1"/>
                          </a:solidFill>
                          <a:latin typeface="Franklin Gothic Book" charset="0"/>
                          <a:ea typeface="ＭＳ Ｐゴシック" charset="-128"/>
                          <a:cs typeface="ＭＳ Ｐゴシック" charset="-128"/>
                        </a:rPr>
                        <a:t> </a:t>
                      </a:r>
                      <a:r>
                        <a:rPr kumimoji="0" lang="en-AU" sz="1600" b="1" kern="1200" dirty="0">
                          <a:solidFill>
                            <a:schemeClr val="tx1"/>
                          </a:solidFill>
                          <a:latin typeface="Franklin Gothic Book" charset="0"/>
                          <a:ea typeface="ＭＳ Ｐゴシック" charset="-128"/>
                          <a:cs typeface="ＭＳ Ｐゴシック" charset="-128"/>
                        </a:rPr>
                        <a:t>POST</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636692422"/>
      </p:ext>
    </p:extLst>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Estimating</a:t>
            </a:r>
          </a:p>
        </p:txBody>
      </p:sp>
      <p:sp>
        <p:nvSpPr>
          <p:cNvPr id="3" name="Content Placeholder 2"/>
          <p:cNvSpPr>
            <a:spLocks noGrp="1"/>
          </p:cNvSpPr>
          <p:nvPr>
            <p:ph idx="1"/>
          </p:nvPr>
        </p:nvSpPr>
        <p:spPr/>
        <p:txBody>
          <a:bodyPr/>
          <a:lstStyle/>
          <a:p>
            <a:pPr lvl="0"/>
            <a:r>
              <a:rPr lang="en-US" sz="2800" dirty="0"/>
              <a:t>How much will implementing a FHIR solution cost?</a:t>
            </a:r>
          </a:p>
          <a:p>
            <a:pPr lvl="1"/>
            <a:r>
              <a:rPr lang="en-US" sz="2400" dirty="0"/>
              <a:t>Considerations</a:t>
            </a:r>
          </a:p>
          <a:p>
            <a:pPr lvl="2"/>
            <a:r>
              <a:rPr lang="en-US" sz="2000" dirty="0"/>
              <a:t>Reference implementations help</a:t>
            </a:r>
          </a:p>
          <a:p>
            <a:pPr lvl="2"/>
            <a:r>
              <a:rPr lang="en-US" sz="2000" dirty="0"/>
              <a:t>Learning curve is lower</a:t>
            </a:r>
          </a:p>
          <a:p>
            <a:pPr lvl="3"/>
            <a:r>
              <a:rPr lang="en-US" sz="1800" dirty="0"/>
              <a:t>Still a curve if unfamiliar with XML / JSON / REST</a:t>
            </a:r>
          </a:p>
          <a:p>
            <a:pPr lvl="2"/>
            <a:r>
              <a:rPr lang="en-US" sz="2000" dirty="0"/>
              <a:t>Faster to “drive by” interoperability</a:t>
            </a:r>
          </a:p>
          <a:p>
            <a:pPr lvl="2"/>
            <a:r>
              <a:rPr lang="en-US" sz="2000" dirty="0"/>
              <a:t>Can’t speed consensus</a:t>
            </a:r>
          </a:p>
          <a:p>
            <a:pPr lvl="2"/>
            <a:r>
              <a:rPr lang="en-US" sz="2000" dirty="0"/>
              <a:t>Tools to help with mapping to internal codes and structures, still takes time</a:t>
            </a:r>
          </a:p>
          <a:p>
            <a:pPr lvl="2"/>
            <a:r>
              <a:rPr lang="en-US" sz="2000" dirty="0"/>
              <a:t>Anecdotal is “faster” to “significantly faster” to implement</a:t>
            </a:r>
          </a:p>
        </p:txBody>
      </p:sp>
      <p:sp>
        <p:nvSpPr>
          <p:cNvPr id="4" name="Slide Number Placeholder 3"/>
          <p:cNvSpPr>
            <a:spLocks noGrp="1"/>
          </p:cNvSpPr>
          <p:nvPr>
            <p:ph type="sldNum" sz="quarter" idx="11"/>
          </p:nvPr>
        </p:nvSpPr>
        <p:spPr/>
        <p:txBody>
          <a:bodyPr/>
          <a:lstStyle/>
          <a:p>
            <a:fld id="{5CC3E5C4-3E2B-40F1-9F2B-C46CEB0C88DF}" type="slidenum">
              <a:rPr lang="en-CA" smtClean="0"/>
              <a:pPr/>
              <a:t>100</a:t>
            </a:fld>
            <a:endParaRPr lang="en-CA" dirty="0"/>
          </a:p>
        </p:txBody>
      </p:sp>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84233" y="2420889"/>
            <a:ext cx="2744787" cy="2744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190514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Skill requirements</a:t>
            </a:r>
          </a:p>
        </p:txBody>
      </p:sp>
      <p:sp>
        <p:nvSpPr>
          <p:cNvPr id="3" name="Content Placeholder 2"/>
          <p:cNvSpPr>
            <a:spLocks noGrp="1"/>
          </p:cNvSpPr>
          <p:nvPr>
            <p:ph idx="1"/>
          </p:nvPr>
        </p:nvSpPr>
        <p:spPr/>
        <p:txBody>
          <a:bodyPr/>
          <a:lstStyle/>
          <a:p>
            <a:pPr lvl="0"/>
            <a:r>
              <a:rPr lang="en-US" noProof="0" dirty="0"/>
              <a:t>To implement a FHIR solution, you’ll need:</a:t>
            </a:r>
          </a:p>
          <a:p>
            <a:pPr lvl="1"/>
            <a:r>
              <a:rPr lang="en-US" noProof="0" dirty="0"/>
              <a:t>Knowledge of XML and/or JSON</a:t>
            </a:r>
          </a:p>
          <a:p>
            <a:pPr lvl="1"/>
            <a:r>
              <a:rPr lang="en-US" noProof="0" dirty="0"/>
              <a:t>Some degree of familiarity with HTTP (assuming REST)</a:t>
            </a:r>
          </a:p>
          <a:p>
            <a:pPr lvl="1"/>
            <a:r>
              <a:rPr lang="en-US" noProof="0" dirty="0"/>
              <a:t>Likely someone knowledgeable in HTTP security and possibly OAuth</a:t>
            </a:r>
          </a:p>
        </p:txBody>
      </p:sp>
      <p:sp>
        <p:nvSpPr>
          <p:cNvPr id="4" name="Slide Number Placeholder 3"/>
          <p:cNvSpPr>
            <a:spLocks noGrp="1"/>
          </p:cNvSpPr>
          <p:nvPr>
            <p:ph type="sldNum" sz="quarter" idx="11"/>
          </p:nvPr>
        </p:nvSpPr>
        <p:spPr/>
        <p:txBody>
          <a:bodyPr/>
          <a:lstStyle/>
          <a:p>
            <a:fld id="{5CC3E5C4-3E2B-40F1-9F2B-C46CEB0C88DF}" type="slidenum">
              <a:rPr lang="en-CA" smtClean="0"/>
              <a:pPr/>
              <a:t>101</a:t>
            </a:fld>
            <a:endParaRPr lang="en-CA" dirty="0"/>
          </a:p>
        </p:txBody>
      </p:sp>
    </p:spTree>
    <p:extLst>
      <p:ext uri="{BB962C8B-B14F-4D97-AF65-F5344CB8AC3E}">
        <p14:creationId xmlns:p14="http://schemas.microsoft.com/office/powerpoint/2010/main" val="186289425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Considerations</a:t>
            </a:r>
            <a:endParaRPr lang="en-CA" dirty="0"/>
          </a:p>
        </p:txBody>
      </p:sp>
      <p:sp>
        <p:nvSpPr>
          <p:cNvPr id="3" name="Content Placeholder 2"/>
          <p:cNvSpPr>
            <a:spLocks noGrp="1"/>
          </p:cNvSpPr>
          <p:nvPr>
            <p:ph idx="1"/>
          </p:nvPr>
        </p:nvSpPr>
        <p:spPr/>
        <p:txBody>
          <a:bodyPr/>
          <a:lstStyle/>
          <a:p>
            <a:pPr lvl="0"/>
            <a:r>
              <a:rPr lang="en-US" noProof="0" dirty="0"/>
              <a:t>What’s giving you pain now?</a:t>
            </a:r>
          </a:p>
          <a:p>
            <a:pPr lvl="0"/>
            <a:r>
              <a:rPr lang="en-US" noProof="0" dirty="0"/>
              <a:t>How could FHIR address those pain points?</a:t>
            </a:r>
          </a:p>
          <a:p>
            <a:pPr lvl="0"/>
            <a:r>
              <a:rPr lang="en-US" noProof="0" dirty="0"/>
              <a:t>What worries you about using FHIR?</a:t>
            </a:r>
            <a:endParaRPr lang="en-CA"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102</a:t>
            </a:fld>
            <a:endParaRPr lang="en-CA"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47929" y="4077072"/>
            <a:ext cx="1382349" cy="2078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626691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473075"/>
            <a:ext cx="9329038" cy="822325"/>
          </a:xfrm>
        </p:spPr>
        <p:txBody>
          <a:bodyPr/>
          <a:lstStyle/>
          <a:p>
            <a:pPr lvl="0"/>
            <a:r>
              <a:rPr lang="en-US" noProof="0" dirty="0"/>
              <a:t>Time-points </a:t>
            </a:r>
            <a:r>
              <a:rPr lang="en-US" noProof="0"/>
              <a:t>for re-evaluation</a:t>
            </a:r>
            <a:endParaRPr lang="en-US" noProof="0" dirty="0"/>
          </a:p>
        </p:txBody>
      </p:sp>
      <p:sp>
        <p:nvSpPr>
          <p:cNvPr id="3" name="Content Placeholder 2"/>
          <p:cNvSpPr>
            <a:spLocks noGrp="1"/>
          </p:cNvSpPr>
          <p:nvPr>
            <p:ph idx="1"/>
          </p:nvPr>
        </p:nvSpPr>
        <p:spPr/>
        <p:txBody>
          <a:bodyPr/>
          <a:lstStyle/>
          <a:p>
            <a:r>
              <a:rPr lang="en-US" dirty="0"/>
              <a:t>Q4 2018: FHIR R4 published </a:t>
            </a:r>
          </a:p>
          <a:p>
            <a:pPr lvl="1" indent="-342900"/>
            <a:r>
              <a:rPr lang="en-US" dirty="0"/>
              <a:t>with first normative content</a:t>
            </a:r>
          </a:p>
          <a:p>
            <a:r>
              <a:rPr lang="en-US" dirty="0"/>
              <a:t>Additional releases every 18-24 months</a:t>
            </a:r>
            <a:endParaRPr lang="en-CA"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103</a:t>
            </a:fld>
            <a:endParaRPr lang="en-CA" dirty="0"/>
          </a:p>
        </p:txBody>
      </p:sp>
      <p:pic>
        <p:nvPicPr>
          <p:cNvPr id="5" name="Picture 3" descr="C:\Users\office\AppData\Local\Microsoft\Windows\Temporary Internet Files\Content.IE5\2B0EXTZ8\MC900280925[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50482" y="4365104"/>
            <a:ext cx="1293590" cy="1341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612129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 wiki.hl7.org/?title=FHIR</a:t>
            </a:r>
            <a:endParaRPr lang="en-CA"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104</a:t>
            </a:fld>
            <a:endParaRPr lang="en-CA" dirty="0"/>
          </a:p>
        </p:txBody>
      </p:sp>
      <p:pic>
        <p:nvPicPr>
          <p:cNvPr id="3" name="Picture 2"/>
          <p:cNvPicPr>
            <a:picLocks noChangeAspect="1"/>
          </p:cNvPicPr>
          <p:nvPr/>
        </p:nvPicPr>
        <p:blipFill>
          <a:blip r:embed="rId3"/>
          <a:stretch>
            <a:fillRect/>
          </a:stretch>
        </p:blipFill>
        <p:spPr>
          <a:xfrm>
            <a:off x="2033199" y="1657809"/>
            <a:ext cx="4257341" cy="4867536"/>
          </a:xfrm>
          <a:prstGeom prst="rect">
            <a:avLst/>
          </a:prstGeom>
        </p:spPr>
      </p:pic>
      <p:pic>
        <p:nvPicPr>
          <p:cNvPr id="5" name="Picture 4"/>
          <p:cNvPicPr>
            <a:picLocks noChangeAspect="1"/>
          </p:cNvPicPr>
          <p:nvPr/>
        </p:nvPicPr>
        <p:blipFill>
          <a:blip r:embed="rId4"/>
          <a:stretch>
            <a:fillRect/>
          </a:stretch>
        </p:blipFill>
        <p:spPr>
          <a:xfrm>
            <a:off x="6444310" y="1988841"/>
            <a:ext cx="3900162" cy="4536504"/>
          </a:xfrm>
          <a:prstGeom prst="rect">
            <a:avLst/>
          </a:prstGeom>
        </p:spPr>
      </p:pic>
    </p:spTree>
    <p:extLst>
      <p:ext uri="{BB962C8B-B14F-4D97-AF65-F5344CB8AC3E}">
        <p14:creationId xmlns:p14="http://schemas.microsoft.com/office/powerpoint/2010/main" val="24659583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Next Steps for </a:t>
            </a:r>
            <a:r>
              <a:rPr lang="en-US" b="1" noProof="0" dirty="0"/>
              <a:t>you</a:t>
            </a:r>
          </a:p>
        </p:txBody>
      </p:sp>
      <p:sp>
        <p:nvSpPr>
          <p:cNvPr id="3" name="Content Placeholder 2"/>
          <p:cNvSpPr>
            <a:spLocks noGrp="1"/>
          </p:cNvSpPr>
          <p:nvPr>
            <p:ph idx="1"/>
          </p:nvPr>
        </p:nvSpPr>
        <p:spPr/>
        <p:txBody>
          <a:bodyPr/>
          <a:lstStyle/>
          <a:p>
            <a:r>
              <a:rPr lang="en-US" sz="2400" dirty="0"/>
              <a:t>Attend other FHIR tutorials</a:t>
            </a:r>
          </a:p>
          <a:p>
            <a:pPr lvl="1"/>
            <a:r>
              <a:rPr lang="en-US" sz="1900" dirty="0"/>
              <a:t>Developers, Profiles, Deep Dive</a:t>
            </a:r>
          </a:p>
          <a:p>
            <a:r>
              <a:rPr lang="en-US" sz="2400" dirty="0"/>
              <a:t>Read the spec: </a:t>
            </a:r>
            <a:r>
              <a:rPr lang="en-US" sz="2400" dirty="0">
                <a:hlinkClick r:id="rId2"/>
              </a:rPr>
              <a:t>http://hl7.org/fhir</a:t>
            </a:r>
            <a:endParaRPr lang="en-US" sz="2400" dirty="0"/>
          </a:p>
          <a:p>
            <a:r>
              <a:rPr lang="en-US" sz="2400" dirty="0"/>
              <a:t>Join </a:t>
            </a:r>
            <a:r>
              <a:rPr lang="en-US" sz="2400" dirty="0">
                <a:hlinkClick r:id="rId3"/>
              </a:rPr>
              <a:t>http://chat.fhir.org</a:t>
            </a:r>
            <a:endParaRPr lang="en-US" sz="2400" dirty="0"/>
          </a:p>
          <a:p>
            <a:r>
              <a:rPr lang="en-US" sz="2400" dirty="0"/>
              <a:t>Follow #FHIR on Twitter</a:t>
            </a:r>
          </a:p>
          <a:p>
            <a:r>
              <a:rPr lang="en-US" sz="2400" dirty="0"/>
              <a:t>Shape the specification:</a:t>
            </a:r>
          </a:p>
          <a:p>
            <a:pPr lvl="1"/>
            <a:r>
              <a:rPr lang="en-US" sz="2000" dirty="0"/>
              <a:t>Join the FHIR track at this WGM</a:t>
            </a:r>
          </a:p>
          <a:p>
            <a:pPr lvl="1"/>
            <a:r>
              <a:rPr lang="en-US" sz="2000" dirty="0"/>
              <a:t>Feedback – chat, tracker, list server</a:t>
            </a:r>
          </a:p>
          <a:p>
            <a:pPr lvl="1"/>
            <a:r>
              <a:rPr lang="en-US" sz="2000" dirty="0"/>
              <a:t>Try implementing it</a:t>
            </a:r>
          </a:p>
          <a:p>
            <a:pPr lvl="1"/>
            <a:r>
              <a:rPr lang="en-US" sz="2000" dirty="0"/>
              <a:t>Come to a Connectathon!</a:t>
            </a:r>
          </a:p>
        </p:txBody>
      </p:sp>
      <p:sp>
        <p:nvSpPr>
          <p:cNvPr id="4" name="Slide Number Placeholder 3"/>
          <p:cNvSpPr>
            <a:spLocks noGrp="1"/>
          </p:cNvSpPr>
          <p:nvPr>
            <p:ph type="sldNum" sz="quarter" idx="11"/>
          </p:nvPr>
        </p:nvSpPr>
        <p:spPr/>
        <p:txBody>
          <a:bodyPr/>
          <a:lstStyle/>
          <a:p>
            <a:fld id="{5CC3E5C4-3E2B-40F1-9F2B-C46CEB0C88DF}" type="slidenum">
              <a:rPr lang="en-CA" smtClean="0"/>
              <a:pPr/>
              <a:t>105</a:t>
            </a:fld>
            <a:endParaRPr lang="en-CA" dirty="0"/>
          </a:p>
        </p:txBody>
      </p:sp>
      <p:pic>
        <p:nvPicPr>
          <p:cNvPr id="18434" name="Picture 2" descr="C:\Users\office\AppData\Local\Microsoft\Windows\Temporary Internet Files\Content.IE5\272C75AG\MP900422961[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36160" y="2348880"/>
            <a:ext cx="2763134" cy="2016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226696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Education opportunities</a:t>
            </a:r>
            <a:endParaRPr lang="en-US" b="1" noProof="0" dirty="0"/>
          </a:p>
        </p:txBody>
      </p:sp>
      <p:sp>
        <p:nvSpPr>
          <p:cNvPr id="3" name="Content Placeholder 2"/>
          <p:cNvSpPr>
            <a:spLocks noGrp="1"/>
          </p:cNvSpPr>
          <p:nvPr>
            <p:ph idx="1"/>
          </p:nvPr>
        </p:nvSpPr>
        <p:spPr/>
        <p:txBody>
          <a:bodyPr/>
          <a:lstStyle/>
          <a:p>
            <a:r>
              <a:rPr lang="en-US" sz="2400" dirty="0"/>
              <a:t>Attend a Working Group Meeting</a:t>
            </a:r>
          </a:p>
          <a:p>
            <a:pPr lvl="1"/>
            <a:r>
              <a:rPr lang="en-US" sz="1900" dirty="0"/>
              <a:t>Tutorials, </a:t>
            </a:r>
            <a:r>
              <a:rPr lang="en-US" sz="1900" b="1" dirty="0" err="1"/>
              <a:t>Connectathons</a:t>
            </a:r>
            <a:endParaRPr lang="en-US" sz="1900" dirty="0"/>
          </a:p>
          <a:p>
            <a:pPr lvl="1"/>
            <a:r>
              <a:rPr lang="en-US" sz="1900" dirty="0"/>
              <a:t>May 2-11 Montreal</a:t>
            </a:r>
          </a:p>
          <a:p>
            <a:pPr lvl="1"/>
            <a:r>
              <a:rPr lang="en-US" sz="1900" dirty="0"/>
              <a:t>Sep. 13-20 Atlanta</a:t>
            </a:r>
          </a:p>
          <a:p>
            <a:pPr lvl="1"/>
            <a:r>
              <a:rPr lang="en-US" sz="1900" dirty="0"/>
              <a:t>Jan. 31-Feb 1 Sydney</a:t>
            </a:r>
          </a:p>
          <a:p>
            <a:r>
              <a:rPr lang="en-US" sz="2400" dirty="0"/>
              <a:t>FHIR Developer Days</a:t>
            </a:r>
          </a:p>
          <a:p>
            <a:pPr lvl="1"/>
            <a:r>
              <a:rPr lang="en-US" sz="1900" dirty="0"/>
              <a:t>Jun. 10-12 Redmond</a:t>
            </a:r>
          </a:p>
          <a:p>
            <a:pPr lvl="1"/>
            <a:r>
              <a:rPr lang="en-US" sz="1900" dirty="0"/>
              <a:t>Nov. 20-22 Amsterdam</a:t>
            </a:r>
          </a:p>
          <a:p>
            <a:r>
              <a:rPr lang="en-US" sz="2400" dirty="0"/>
              <a:t>FHIR Fundamentals</a:t>
            </a:r>
          </a:p>
          <a:p>
            <a:pPr lvl="1"/>
            <a:r>
              <a:rPr lang="en-CA" sz="1900" dirty="0"/>
              <a:t>Apr. 4-May 2, Jul. 18-Aug. 15, Oct. 31-Nov. 28</a:t>
            </a:r>
            <a:endParaRPr lang="en-US" sz="1900" dirty="0"/>
          </a:p>
          <a:p>
            <a:r>
              <a:rPr lang="en-US" sz="2400" dirty="0"/>
              <a:t>Custom education available</a:t>
            </a:r>
          </a:p>
        </p:txBody>
      </p:sp>
      <p:sp>
        <p:nvSpPr>
          <p:cNvPr id="4" name="Slide Number Placeholder 3"/>
          <p:cNvSpPr>
            <a:spLocks noGrp="1"/>
          </p:cNvSpPr>
          <p:nvPr>
            <p:ph type="sldNum" sz="quarter" idx="11"/>
          </p:nvPr>
        </p:nvSpPr>
        <p:spPr/>
        <p:txBody>
          <a:bodyPr/>
          <a:lstStyle/>
          <a:p>
            <a:fld id="{5CC3E5C4-3E2B-40F1-9F2B-C46CEB0C88DF}" type="slidenum">
              <a:rPr lang="en-CA" smtClean="0"/>
              <a:pPr/>
              <a:t>106</a:t>
            </a:fld>
            <a:endParaRPr lang="en-CA" dirty="0"/>
          </a:p>
        </p:txBody>
      </p:sp>
      <p:pic>
        <p:nvPicPr>
          <p:cNvPr id="18434" name="Picture 2" descr="C:\Users\office\AppData\Local\Microsoft\Windows\Temporary Internet Files\Content.IE5\272C75AG\MP900422961[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36160" y="2348880"/>
            <a:ext cx="2763134" cy="2016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756922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Questions?</a:t>
            </a:r>
          </a:p>
        </p:txBody>
      </p:sp>
      <p:sp>
        <p:nvSpPr>
          <p:cNvPr id="3" name="Content Placeholder 2"/>
          <p:cNvSpPr>
            <a:spLocks noGrp="1"/>
          </p:cNvSpPr>
          <p:nvPr>
            <p:ph idx="1"/>
          </p:nvPr>
        </p:nvSpPr>
        <p:spPr/>
        <p:txBody>
          <a:bodyPr/>
          <a:lstStyle/>
          <a:p>
            <a:pPr>
              <a:buNone/>
            </a:pPr>
            <a:r>
              <a:rPr lang="en-AU" sz="2800" dirty="0">
                <a:hlinkClick r:id="rId2"/>
              </a:rPr>
              <a:t>http://hl7.org/fhir</a:t>
            </a:r>
            <a:r>
              <a:rPr lang="en-AU" sz="2800" dirty="0"/>
              <a:t>	    	   			</a:t>
            </a:r>
            <a:r>
              <a:rPr lang="en-AU" sz="2800" dirty="0">
                <a:hlinkClick r:id="rId3"/>
              </a:rPr>
              <a:t>lmckenzie@gevityinc.com</a:t>
            </a:r>
            <a:r>
              <a:rPr lang="en-AU" sz="2800" dirty="0"/>
              <a:t> </a:t>
            </a:r>
          </a:p>
        </p:txBody>
      </p:sp>
      <p:sp>
        <p:nvSpPr>
          <p:cNvPr id="4" name="Slide Number Placeholder 3"/>
          <p:cNvSpPr>
            <a:spLocks noGrp="1"/>
          </p:cNvSpPr>
          <p:nvPr>
            <p:ph type="sldNum" sz="quarter" idx="11"/>
          </p:nvPr>
        </p:nvSpPr>
        <p:spPr/>
        <p:txBody>
          <a:bodyPr/>
          <a:lstStyle/>
          <a:p>
            <a:fld id="{5CC3E5C4-3E2B-40F1-9F2B-C46CEB0C88DF}" type="slidenum">
              <a:rPr lang="en-CA" smtClean="0"/>
              <a:pPr/>
              <a:t>107</a:t>
            </a:fld>
            <a:endParaRPr lang="en-CA" dirty="0"/>
          </a:p>
        </p:txBody>
      </p:sp>
      <p:pic>
        <p:nvPicPr>
          <p:cNvPr id="19458" name="Picture 2" descr="C:\Users\office\AppData\Local\Microsoft\Windows\Temporary Internet Files\Content.IE5\2B0EXTZ8\MC900431512[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87888" y="3111500"/>
            <a:ext cx="1828800"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2789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 operations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11</a:t>
            </a:fld>
            <a:endParaRPr lang="en-CA" dirty="0"/>
          </a:p>
        </p:txBody>
      </p:sp>
      <p:pic>
        <p:nvPicPr>
          <p:cNvPr id="3" name="Picture 2"/>
          <p:cNvPicPr>
            <a:picLocks noChangeAspect="1"/>
          </p:cNvPicPr>
          <p:nvPr/>
        </p:nvPicPr>
        <p:blipFill>
          <a:blip r:embed="rId3"/>
          <a:stretch>
            <a:fillRect/>
          </a:stretch>
        </p:blipFill>
        <p:spPr>
          <a:xfrm>
            <a:off x="1963966" y="1611383"/>
            <a:ext cx="8308498" cy="4176464"/>
          </a:xfrm>
          <a:prstGeom prst="rect">
            <a:avLst/>
          </a:prstGeom>
        </p:spPr>
      </p:pic>
    </p:spTree>
    <p:extLst>
      <p:ext uri="{BB962C8B-B14F-4D97-AF65-F5344CB8AC3E}">
        <p14:creationId xmlns:p14="http://schemas.microsoft.com/office/powerpoint/2010/main" val="1881675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use REST?</a:t>
            </a:r>
          </a:p>
        </p:txBody>
      </p:sp>
      <p:sp>
        <p:nvSpPr>
          <p:cNvPr id="3" name="Content Placeholder 2"/>
          <p:cNvSpPr>
            <a:spLocks noGrp="1"/>
          </p:cNvSpPr>
          <p:nvPr>
            <p:ph idx="1"/>
          </p:nvPr>
        </p:nvSpPr>
        <p:spPr/>
        <p:txBody>
          <a:bodyPr/>
          <a:lstStyle/>
          <a:p>
            <a:r>
              <a:rPr lang="en-US" noProof="0" dirty="0"/>
              <a:t>Want low coupling between systems</a:t>
            </a:r>
          </a:p>
          <a:p>
            <a:pPr lvl="1"/>
            <a:r>
              <a:rPr lang="en-US" noProof="0" dirty="0"/>
              <a:t>In theory, very little up-front negotiation required</a:t>
            </a:r>
          </a:p>
          <a:p>
            <a:r>
              <a:rPr lang="en-US" noProof="0" dirty="0"/>
              <a:t>Small, light-weight exchanges</a:t>
            </a:r>
          </a:p>
          <a:p>
            <a:r>
              <a:rPr lang="en-US" noProof="0" dirty="0"/>
              <a:t>Focus is CRUD operations</a:t>
            </a:r>
          </a:p>
          <a:p>
            <a:pPr lvl="1"/>
            <a:r>
              <a:rPr lang="en-US" noProof="0" dirty="0"/>
              <a:t>Also for publish/subscribe</a:t>
            </a:r>
          </a:p>
          <a:p>
            <a:r>
              <a:rPr lang="en-US" noProof="0" dirty="0"/>
              <a:t>Client-driven client-server orchestration</a:t>
            </a:r>
          </a:p>
          <a:p>
            <a:r>
              <a:rPr lang="en-US" noProof="0" dirty="0"/>
              <a:t>Server endpoint has fixed location</a:t>
            </a:r>
          </a:p>
          <a:p>
            <a:r>
              <a:rPr lang="en-US" noProof="0" dirty="0"/>
              <a:t>Well-suited for Mobile, PHR, Registries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12</a:t>
            </a:fld>
            <a:endParaRPr lang="en-CA" dirty="0"/>
          </a:p>
        </p:txBody>
      </p:sp>
      <p:graphicFrame>
        <p:nvGraphicFramePr>
          <p:cNvPr id="8" name="Diagram 7"/>
          <p:cNvGraphicFramePr/>
          <p:nvPr>
            <p:extLst/>
          </p:nvPr>
        </p:nvGraphicFramePr>
        <p:xfrm>
          <a:off x="8616280" y="2965400"/>
          <a:ext cx="1775520" cy="1543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62127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avoid REST?</a:t>
            </a:r>
          </a:p>
        </p:txBody>
      </p:sp>
      <p:sp>
        <p:nvSpPr>
          <p:cNvPr id="3" name="Content Placeholder 2"/>
          <p:cNvSpPr>
            <a:spLocks noGrp="1"/>
          </p:cNvSpPr>
          <p:nvPr>
            <p:ph idx="1"/>
          </p:nvPr>
        </p:nvSpPr>
        <p:spPr/>
        <p:txBody>
          <a:bodyPr/>
          <a:lstStyle/>
          <a:p>
            <a:r>
              <a:rPr lang="en-US" noProof="0" dirty="0"/>
              <a:t>Complex or server-driven orchestration</a:t>
            </a:r>
          </a:p>
          <a:p>
            <a:pPr lvl="1"/>
            <a:r>
              <a:rPr lang="en-US" noProof="0" dirty="0"/>
              <a:t>Order of operations matters (e.g. complex decision support)</a:t>
            </a:r>
          </a:p>
          <a:p>
            <a:r>
              <a:rPr lang="en-US" noProof="0" dirty="0"/>
              <a:t>Unit of work != resource</a:t>
            </a:r>
          </a:p>
          <a:p>
            <a:pPr lvl="1"/>
            <a:r>
              <a:rPr lang="en-US" noProof="0" dirty="0"/>
              <a:t>“Transaction” may be an option</a:t>
            </a:r>
          </a:p>
          <a:p>
            <a:r>
              <a:rPr lang="en-US" noProof="0" dirty="0"/>
              <a:t>No natural “server” or no fixed network location</a:t>
            </a:r>
          </a:p>
          <a:p>
            <a:r>
              <a:rPr lang="en-US" noProof="0" dirty="0"/>
              <a:t>Lack of trust in the client for contextual audit, etc.</a:t>
            </a:r>
          </a:p>
        </p:txBody>
      </p:sp>
      <p:sp>
        <p:nvSpPr>
          <p:cNvPr id="4" name="Slide Number Placeholder 3"/>
          <p:cNvSpPr>
            <a:spLocks noGrp="1"/>
          </p:cNvSpPr>
          <p:nvPr>
            <p:ph type="sldNum" sz="quarter" idx="11"/>
          </p:nvPr>
        </p:nvSpPr>
        <p:spPr/>
        <p:txBody>
          <a:bodyPr/>
          <a:lstStyle/>
          <a:p>
            <a:fld id="{5CC3E5C4-3E2B-40F1-9F2B-C46CEB0C88DF}" type="slidenum">
              <a:rPr lang="en-CA" smtClean="0"/>
              <a:pPr/>
              <a:t>13</a:t>
            </a:fld>
            <a:endParaRPr lang="en-CA" dirty="0"/>
          </a:p>
        </p:txBody>
      </p:sp>
      <p:graphicFrame>
        <p:nvGraphicFramePr>
          <p:cNvPr id="8" name="Diagram 7"/>
          <p:cNvGraphicFramePr/>
          <p:nvPr>
            <p:extLst>
              <p:ext uri="{D42A27DB-BD31-4B8C-83A1-F6EECF244321}">
                <p14:modId xmlns:p14="http://schemas.microsoft.com/office/powerpoint/2010/main" val="3425201180"/>
              </p:ext>
            </p:extLst>
          </p:nvPr>
        </p:nvGraphicFramePr>
        <p:xfrm>
          <a:off x="9220200" y="2895600"/>
          <a:ext cx="1775520" cy="1543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734119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Documents</a:t>
            </a:r>
          </a:p>
        </p:txBody>
      </p:sp>
      <p:sp>
        <p:nvSpPr>
          <p:cNvPr id="3" name="Content Placeholder 2"/>
          <p:cNvSpPr>
            <a:spLocks noGrp="1"/>
          </p:cNvSpPr>
          <p:nvPr>
            <p:ph idx="1"/>
          </p:nvPr>
        </p:nvSpPr>
        <p:spPr/>
        <p:txBody>
          <a:bodyPr/>
          <a:lstStyle/>
          <a:p>
            <a:r>
              <a:rPr lang="en-US" noProof="0" dirty="0"/>
              <a:t>Similar to CDA</a:t>
            </a:r>
          </a:p>
          <a:p>
            <a:r>
              <a:rPr lang="en-US" noProof="0" dirty="0"/>
              <a:t>Collection</a:t>
            </a:r>
            <a:r>
              <a:rPr lang="en-US" baseline="0" noProof="0" dirty="0"/>
              <a:t> of resources bound together</a:t>
            </a:r>
          </a:p>
          <a:p>
            <a:pPr lvl="1"/>
            <a:r>
              <a:rPr lang="en-US" baseline="0" noProof="0" dirty="0"/>
              <a:t>Root is a “Composition” resource</a:t>
            </a:r>
          </a:p>
          <a:p>
            <a:pPr lvl="1"/>
            <a:r>
              <a:rPr lang="en-US" baseline="0" noProof="0" dirty="0"/>
              <a:t>Just like CDA header</a:t>
            </a:r>
          </a:p>
          <a:p>
            <a:r>
              <a:rPr lang="en-US" baseline="0" noProof="0" dirty="0"/>
              <a:t>Sent as a</a:t>
            </a:r>
            <a:r>
              <a:rPr lang="en-US" noProof="0" dirty="0"/>
              <a:t> Bundle resource</a:t>
            </a:r>
            <a:endParaRPr lang="en-US" baseline="0" noProof="0" dirty="0"/>
          </a:p>
          <a:p>
            <a:r>
              <a:rPr lang="en-US" baseline="0" noProof="0" dirty="0"/>
              <a:t>One context</a:t>
            </a:r>
          </a:p>
          <a:p>
            <a:r>
              <a:rPr lang="en-US" baseline="0" noProof="0" dirty="0"/>
              <a:t>Can be signed, authenticated, etc.</a:t>
            </a:r>
          </a:p>
        </p:txBody>
      </p:sp>
      <p:sp>
        <p:nvSpPr>
          <p:cNvPr id="4" name="Slide Number Placeholder 3"/>
          <p:cNvSpPr>
            <a:spLocks noGrp="1"/>
          </p:cNvSpPr>
          <p:nvPr>
            <p:ph type="sldNum" sz="quarter" idx="11"/>
          </p:nvPr>
        </p:nvSpPr>
        <p:spPr/>
        <p:txBody>
          <a:bodyPr/>
          <a:lstStyle/>
          <a:p>
            <a:fld id="{5CC3E5C4-3E2B-40F1-9F2B-C46CEB0C88DF}" type="slidenum">
              <a:rPr lang="en-CA" smtClean="0"/>
              <a:pPr/>
              <a:t>14</a:t>
            </a:fld>
            <a:endParaRPr lang="en-CA" dirty="0"/>
          </a:p>
        </p:txBody>
      </p:sp>
      <p:graphicFrame>
        <p:nvGraphicFramePr>
          <p:cNvPr id="5" name="Diagram 4"/>
          <p:cNvGraphicFramePr/>
          <p:nvPr>
            <p:extLst/>
          </p:nvPr>
        </p:nvGraphicFramePr>
        <p:xfrm>
          <a:off x="8616280" y="2924944"/>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874637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Documents – are bundles</a:t>
            </a:r>
          </a:p>
        </p:txBody>
      </p:sp>
      <p:sp>
        <p:nvSpPr>
          <p:cNvPr id="5" name="Slide Number Placeholder 4"/>
          <p:cNvSpPr>
            <a:spLocks noGrp="1"/>
          </p:cNvSpPr>
          <p:nvPr>
            <p:ph type="sldNum" sz="quarter" idx="11"/>
          </p:nvPr>
        </p:nvSpPr>
        <p:spPr/>
        <p:txBody>
          <a:bodyPr/>
          <a:lstStyle/>
          <a:p>
            <a:fld id="{2CD36790-EF9F-4521-A783-189BE19EEE4B}" type="slidenum">
              <a:rPr lang="en-US" smtClean="0"/>
              <a:pPr/>
              <a:t>15</a:t>
            </a:fld>
            <a:endParaRPr lang="en-US"/>
          </a:p>
        </p:txBody>
      </p:sp>
      <p:sp>
        <p:nvSpPr>
          <p:cNvPr id="13" name="AutoShape 7"/>
          <p:cNvSpPr>
            <a:spLocks/>
          </p:cNvSpPr>
          <p:nvPr/>
        </p:nvSpPr>
        <p:spPr bwMode="auto">
          <a:xfrm>
            <a:off x="2944473" y="3344863"/>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Observation Resource</a:t>
            </a:r>
          </a:p>
        </p:txBody>
      </p:sp>
      <p:sp>
        <p:nvSpPr>
          <p:cNvPr id="22" name="TextBox 21"/>
          <p:cNvSpPr txBox="1"/>
          <p:nvPr/>
        </p:nvSpPr>
        <p:spPr>
          <a:xfrm>
            <a:off x="2286000" y="1700809"/>
            <a:ext cx="3505200" cy="1300163"/>
          </a:xfrm>
          <a:prstGeom prst="rect">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effectLst/>
              </a:rPr>
              <a:t>Composition Resource</a:t>
            </a:r>
          </a:p>
        </p:txBody>
      </p:sp>
      <p:sp>
        <p:nvSpPr>
          <p:cNvPr id="24" name="TextBox 23"/>
          <p:cNvSpPr txBox="1"/>
          <p:nvPr/>
        </p:nvSpPr>
        <p:spPr>
          <a:xfrm>
            <a:off x="2369096" y="2652938"/>
            <a:ext cx="990600" cy="272007"/>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Section</a:t>
            </a:r>
          </a:p>
        </p:txBody>
      </p:sp>
      <p:sp>
        <p:nvSpPr>
          <p:cNvPr id="26" name="AutoShape 7"/>
          <p:cNvSpPr>
            <a:spLocks/>
          </p:cNvSpPr>
          <p:nvPr/>
        </p:nvSpPr>
        <p:spPr bwMode="auto">
          <a:xfrm>
            <a:off x="2946061" y="4099719"/>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Device Resource</a:t>
            </a:r>
          </a:p>
        </p:txBody>
      </p:sp>
      <p:sp>
        <p:nvSpPr>
          <p:cNvPr id="27" name="AutoShape 7"/>
          <p:cNvSpPr>
            <a:spLocks/>
          </p:cNvSpPr>
          <p:nvPr/>
        </p:nvSpPr>
        <p:spPr bwMode="auto">
          <a:xfrm>
            <a:off x="2970212" y="5675312"/>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Condition Resource</a:t>
            </a:r>
          </a:p>
        </p:txBody>
      </p:sp>
      <p:sp>
        <p:nvSpPr>
          <p:cNvPr id="28" name="AutoShape 7"/>
          <p:cNvSpPr>
            <a:spLocks/>
          </p:cNvSpPr>
          <p:nvPr/>
        </p:nvSpPr>
        <p:spPr bwMode="auto">
          <a:xfrm>
            <a:off x="2970212" y="4876800"/>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List Resource</a:t>
            </a:r>
          </a:p>
        </p:txBody>
      </p:sp>
      <p:sp>
        <p:nvSpPr>
          <p:cNvPr id="30" name="AutoShape 16"/>
          <p:cNvSpPr>
            <a:spLocks/>
          </p:cNvSpPr>
          <p:nvPr/>
        </p:nvSpPr>
        <p:spPr bwMode="auto">
          <a:xfrm rot="16200000" flipH="1">
            <a:off x="1647699" y="3868044"/>
            <a:ext cx="2276500" cy="390300"/>
          </a:xfrm>
          <a:custGeom>
            <a:avLst/>
            <a:gdLst/>
            <a:ahLst/>
            <a:cxnLst/>
            <a:rect l="0" t="0" r="r" b="b"/>
            <a:pathLst>
              <a:path w="21600" h="21600">
                <a:moveTo>
                  <a:pt x="0" y="0"/>
                </a:moveTo>
                <a:lnTo>
                  <a:pt x="21600" y="0"/>
                </a:lnTo>
                <a:lnTo>
                  <a:pt x="21600" y="21600"/>
                </a:lnTo>
              </a:path>
            </a:pathLst>
          </a:custGeom>
          <a:noFill/>
          <a:ln w="28575" cap="flat">
            <a:solidFill>
              <a:srgbClr val="3891A7"/>
            </a:solidFill>
            <a:prstDash val="solid"/>
            <a:round/>
            <a:headEnd type="none" w="med" len="med"/>
            <a:tailEnd type="triangle" w="med" len="med"/>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txBody>
          <a:bodyPr lIns="0" tIns="0" rIns="0" bIns="0"/>
          <a:lstStyle/>
          <a:p>
            <a:pPr>
              <a:defRPr/>
            </a:pPr>
            <a:endParaRPr lang="en-US"/>
          </a:p>
        </p:txBody>
      </p:sp>
      <p:sp>
        <p:nvSpPr>
          <p:cNvPr id="31" name="TextBox 30"/>
          <p:cNvSpPr txBox="1"/>
          <p:nvPr/>
        </p:nvSpPr>
        <p:spPr>
          <a:xfrm>
            <a:off x="6629401" y="1700809"/>
            <a:ext cx="2337819" cy="4893647"/>
          </a:xfrm>
          <a:prstGeom prst="rect">
            <a:avLst/>
          </a:prstGeom>
          <a:noFill/>
        </p:spPr>
        <p:txBody>
          <a:bodyPr wrap="none" rtlCol="0">
            <a:spAutoFit/>
          </a:bodyPr>
          <a:lstStyle/>
          <a:p>
            <a:pPr>
              <a:tabLst>
                <a:tab pos="179388" algn="l"/>
                <a:tab pos="358775" algn="l"/>
                <a:tab pos="538163" algn="l"/>
                <a:tab pos="719138" algn="l"/>
              </a:tabLst>
            </a:pPr>
            <a:r>
              <a:rPr lang="en-US" sz="1600" dirty="0"/>
              <a:t>&lt;Bundle&gt;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a:t>
            </a:r>
            <a:r>
              <a:rPr lang="en-US" sz="1600" b="1" dirty="0"/>
              <a:t>Composition</a:t>
            </a:r>
            <a:r>
              <a:rPr lang="en-US" sz="1600" dirty="0"/>
              <a:t> /&gt;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 </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&lt;Observation /&gt;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&lt;Device /&gt;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&lt;List/&gt;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&lt;Condition/&gt;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600" dirty="0"/>
              <a:t>&lt;/Bundle&gt;</a:t>
            </a:r>
          </a:p>
        </p:txBody>
      </p:sp>
      <p:sp>
        <p:nvSpPr>
          <p:cNvPr id="39" name="Freeform 38"/>
          <p:cNvSpPr/>
          <p:nvPr/>
        </p:nvSpPr>
        <p:spPr bwMode="auto">
          <a:xfrm rot="648904">
            <a:off x="8774734" y="2482930"/>
            <a:ext cx="192228" cy="794657"/>
          </a:xfrm>
          <a:custGeom>
            <a:avLst/>
            <a:gdLst>
              <a:gd name="connsiteX0" fmla="*/ 0 w 589418"/>
              <a:gd name="connsiteY0" fmla="*/ 0 h 794657"/>
              <a:gd name="connsiteX1" fmla="*/ 587829 w 589418"/>
              <a:gd name="connsiteY1" fmla="*/ 424543 h 794657"/>
              <a:gd name="connsiteX2" fmla="*/ 174172 w 589418"/>
              <a:gd name="connsiteY2" fmla="*/ 794657 h 794657"/>
            </a:gdLst>
            <a:ahLst/>
            <a:cxnLst>
              <a:cxn ang="0">
                <a:pos x="connsiteX0" y="connsiteY0"/>
              </a:cxn>
              <a:cxn ang="0">
                <a:pos x="connsiteX1" y="connsiteY1"/>
              </a:cxn>
              <a:cxn ang="0">
                <a:pos x="connsiteX2" y="connsiteY2"/>
              </a:cxn>
            </a:cxnLst>
            <a:rect l="l" t="t" r="r" b="b"/>
            <a:pathLst>
              <a:path w="589418" h="794657">
                <a:moveTo>
                  <a:pt x="0" y="0"/>
                </a:moveTo>
                <a:cubicBezTo>
                  <a:pt x="279400" y="146050"/>
                  <a:pt x="558800" y="292100"/>
                  <a:pt x="587829" y="424543"/>
                </a:cubicBezTo>
                <a:cubicBezTo>
                  <a:pt x="616858" y="556986"/>
                  <a:pt x="239486" y="731157"/>
                  <a:pt x="174172" y="794657"/>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endParaRPr lang="en-US">
              <a:latin typeface="Arial" charset="0"/>
            </a:endParaRPr>
          </a:p>
        </p:txBody>
      </p:sp>
      <p:sp>
        <p:nvSpPr>
          <p:cNvPr id="41" name="Freeform 40"/>
          <p:cNvSpPr/>
          <p:nvPr/>
        </p:nvSpPr>
        <p:spPr bwMode="auto">
          <a:xfrm rot="658787">
            <a:off x="8456657" y="2513347"/>
            <a:ext cx="1214526" cy="2535101"/>
          </a:xfrm>
          <a:custGeom>
            <a:avLst/>
            <a:gdLst>
              <a:gd name="connsiteX0" fmla="*/ 391886 w 1691641"/>
              <a:gd name="connsiteY0" fmla="*/ 0 h 2449286"/>
              <a:gd name="connsiteX1" fmla="*/ 1687286 w 1691641"/>
              <a:gd name="connsiteY1" fmla="*/ 1153886 h 2449286"/>
              <a:gd name="connsiteX2" fmla="*/ 0 w 1691641"/>
              <a:gd name="connsiteY2" fmla="*/ 2449286 h 2449286"/>
            </a:gdLst>
            <a:ahLst/>
            <a:cxnLst>
              <a:cxn ang="0">
                <a:pos x="connsiteX0" y="connsiteY0"/>
              </a:cxn>
              <a:cxn ang="0">
                <a:pos x="connsiteX1" y="connsiteY1"/>
              </a:cxn>
              <a:cxn ang="0">
                <a:pos x="connsiteX2" y="connsiteY2"/>
              </a:cxn>
            </a:cxnLst>
            <a:rect l="l" t="t" r="r" b="b"/>
            <a:pathLst>
              <a:path w="1691641" h="2449286">
                <a:moveTo>
                  <a:pt x="391886" y="0"/>
                </a:moveTo>
                <a:cubicBezTo>
                  <a:pt x="1072243" y="372836"/>
                  <a:pt x="1752600" y="745672"/>
                  <a:pt x="1687286" y="1153886"/>
                </a:cubicBezTo>
                <a:cubicBezTo>
                  <a:pt x="1621972" y="1562100"/>
                  <a:pt x="266700" y="2237015"/>
                  <a:pt x="0" y="2449286"/>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endParaRPr lang="en-US">
              <a:latin typeface="Arial" charset="0"/>
            </a:endParaRPr>
          </a:p>
        </p:txBody>
      </p:sp>
      <p:cxnSp>
        <p:nvCxnSpPr>
          <p:cNvPr id="43" name="Straight Arrow Connector 42"/>
          <p:cNvCxnSpPr/>
          <p:nvPr/>
        </p:nvCxnSpPr>
        <p:spPr bwMode="auto">
          <a:xfrm>
            <a:off x="4007768" y="2913063"/>
            <a:ext cx="0" cy="431800"/>
          </a:xfrm>
          <a:prstGeom prst="straightConnector1">
            <a:avLst/>
          </a:prstGeom>
          <a:noFill/>
          <a:ln w="28575" cap="flat">
            <a:solidFill>
              <a:srgbClr val="3891A7"/>
            </a:solidFill>
            <a:prstDash val="solid"/>
            <a:round/>
            <a:headEnd type="none" w="med" len="med"/>
            <a:tailEnd type="triangle" w="med" len="med"/>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cxnSp>
        <p:nvCxnSpPr>
          <p:cNvPr id="44" name="Straight Arrow Connector 43"/>
          <p:cNvCxnSpPr/>
          <p:nvPr/>
        </p:nvCxnSpPr>
        <p:spPr bwMode="auto">
          <a:xfrm>
            <a:off x="3352800" y="3886201"/>
            <a:ext cx="0" cy="331105"/>
          </a:xfrm>
          <a:prstGeom prst="straightConnector1">
            <a:avLst/>
          </a:prstGeom>
          <a:noFill/>
          <a:ln w="28575" cap="flat">
            <a:solidFill>
              <a:srgbClr val="3891A7"/>
            </a:solidFill>
            <a:prstDash val="solid"/>
            <a:round/>
            <a:headEnd type="none" w="med" len="med"/>
            <a:tailEnd type="triangle" w="med" len="med"/>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sp>
        <p:nvSpPr>
          <p:cNvPr id="45" name="Freeform 44"/>
          <p:cNvSpPr/>
          <p:nvPr/>
        </p:nvSpPr>
        <p:spPr bwMode="auto">
          <a:xfrm rot="17992763">
            <a:off x="7918865" y="4943598"/>
            <a:ext cx="518119" cy="850422"/>
          </a:xfrm>
          <a:custGeom>
            <a:avLst/>
            <a:gdLst>
              <a:gd name="connsiteX0" fmla="*/ 446314 w 515556"/>
              <a:gd name="connsiteY0" fmla="*/ 0 h 816429"/>
              <a:gd name="connsiteX1" fmla="*/ 478971 w 515556"/>
              <a:gd name="connsiteY1" fmla="*/ 598715 h 816429"/>
              <a:gd name="connsiteX2" fmla="*/ 0 w 515556"/>
              <a:gd name="connsiteY2" fmla="*/ 816429 h 816429"/>
            </a:gdLst>
            <a:ahLst/>
            <a:cxnLst>
              <a:cxn ang="0">
                <a:pos x="connsiteX0" y="connsiteY0"/>
              </a:cxn>
              <a:cxn ang="0">
                <a:pos x="connsiteX1" y="connsiteY1"/>
              </a:cxn>
              <a:cxn ang="0">
                <a:pos x="connsiteX2" y="connsiteY2"/>
              </a:cxn>
            </a:cxnLst>
            <a:rect l="l" t="t" r="r" b="b"/>
            <a:pathLst>
              <a:path w="515556" h="816429">
                <a:moveTo>
                  <a:pt x="446314" y="0"/>
                </a:moveTo>
                <a:cubicBezTo>
                  <a:pt x="499835" y="231321"/>
                  <a:pt x="553357" y="462643"/>
                  <a:pt x="478971" y="598715"/>
                </a:cubicBezTo>
                <a:cubicBezTo>
                  <a:pt x="404585" y="734787"/>
                  <a:pt x="52614" y="792843"/>
                  <a:pt x="0" y="816429"/>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endParaRPr lang="en-US"/>
          </a:p>
        </p:txBody>
      </p:sp>
      <p:sp>
        <p:nvSpPr>
          <p:cNvPr id="21" name="TextBox 20"/>
          <p:cNvSpPr txBox="1"/>
          <p:nvPr/>
        </p:nvSpPr>
        <p:spPr>
          <a:xfrm>
            <a:off x="3548472" y="2004866"/>
            <a:ext cx="990600" cy="272007"/>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pPr algn="ctr"/>
            <a:r>
              <a:rPr lang="en-US" dirty="0"/>
              <a:t>Attester</a:t>
            </a:r>
          </a:p>
        </p:txBody>
      </p:sp>
      <p:sp>
        <p:nvSpPr>
          <p:cNvPr id="32" name="TextBox 31"/>
          <p:cNvSpPr txBox="1"/>
          <p:nvPr/>
        </p:nvSpPr>
        <p:spPr>
          <a:xfrm>
            <a:off x="2369096" y="2004866"/>
            <a:ext cx="990600" cy="272006"/>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Metadata</a:t>
            </a:r>
          </a:p>
        </p:txBody>
      </p:sp>
      <p:cxnSp>
        <p:nvCxnSpPr>
          <p:cNvPr id="33" name="Straight Arrow Connector 32"/>
          <p:cNvCxnSpPr/>
          <p:nvPr/>
        </p:nvCxnSpPr>
        <p:spPr bwMode="auto">
          <a:xfrm>
            <a:off x="3352800" y="5460096"/>
            <a:ext cx="0" cy="331105"/>
          </a:xfrm>
          <a:prstGeom prst="straightConnector1">
            <a:avLst/>
          </a:prstGeom>
          <a:noFill/>
          <a:ln w="28575" cap="flat">
            <a:solidFill>
              <a:srgbClr val="3891A7"/>
            </a:solidFill>
            <a:prstDash val="solid"/>
            <a:round/>
            <a:headEnd type="none" w="med" len="med"/>
            <a:tailEnd type="triangle" w="med" len="med"/>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sp>
        <p:nvSpPr>
          <p:cNvPr id="34" name="Freeform 33"/>
          <p:cNvSpPr/>
          <p:nvPr/>
        </p:nvSpPr>
        <p:spPr bwMode="auto">
          <a:xfrm rot="1822276">
            <a:off x="8355226" y="3416860"/>
            <a:ext cx="344628" cy="769937"/>
          </a:xfrm>
          <a:custGeom>
            <a:avLst/>
            <a:gdLst>
              <a:gd name="connsiteX0" fmla="*/ 0 w 589418"/>
              <a:gd name="connsiteY0" fmla="*/ 0 h 794657"/>
              <a:gd name="connsiteX1" fmla="*/ 587829 w 589418"/>
              <a:gd name="connsiteY1" fmla="*/ 424543 h 794657"/>
              <a:gd name="connsiteX2" fmla="*/ 174172 w 589418"/>
              <a:gd name="connsiteY2" fmla="*/ 794657 h 794657"/>
            </a:gdLst>
            <a:ahLst/>
            <a:cxnLst>
              <a:cxn ang="0">
                <a:pos x="connsiteX0" y="connsiteY0"/>
              </a:cxn>
              <a:cxn ang="0">
                <a:pos x="connsiteX1" y="connsiteY1"/>
              </a:cxn>
              <a:cxn ang="0">
                <a:pos x="connsiteX2" y="connsiteY2"/>
              </a:cxn>
            </a:cxnLst>
            <a:rect l="l" t="t" r="r" b="b"/>
            <a:pathLst>
              <a:path w="589418" h="794657">
                <a:moveTo>
                  <a:pt x="0" y="0"/>
                </a:moveTo>
                <a:cubicBezTo>
                  <a:pt x="279400" y="146050"/>
                  <a:pt x="558800" y="292100"/>
                  <a:pt x="587829" y="424543"/>
                </a:cubicBezTo>
                <a:cubicBezTo>
                  <a:pt x="616858" y="556986"/>
                  <a:pt x="239486" y="731157"/>
                  <a:pt x="174172" y="794657"/>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endParaRPr lang="en-US">
              <a:latin typeface="Arial" charset="0"/>
            </a:endParaRPr>
          </a:p>
        </p:txBody>
      </p:sp>
      <p:sp>
        <p:nvSpPr>
          <p:cNvPr id="29" name="TextBox 28"/>
          <p:cNvSpPr txBox="1"/>
          <p:nvPr/>
        </p:nvSpPr>
        <p:spPr>
          <a:xfrm>
            <a:off x="4727848" y="2004866"/>
            <a:ext cx="990600" cy="272007"/>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Section</a:t>
            </a:r>
          </a:p>
        </p:txBody>
      </p:sp>
      <p:sp>
        <p:nvSpPr>
          <p:cNvPr id="35" name="TextBox 34"/>
          <p:cNvSpPr txBox="1"/>
          <p:nvPr/>
        </p:nvSpPr>
        <p:spPr>
          <a:xfrm>
            <a:off x="3575720" y="2652938"/>
            <a:ext cx="990600" cy="272007"/>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Section</a:t>
            </a:r>
          </a:p>
        </p:txBody>
      </p:sp>
      <p:cxnSp>
        <p:nvCxnSpPr>
          <p:cNvPr id="37" name="Elbow Connector 36"/>
          <p:cNvCxnSpPr>
            <a:stCxn id="29" idx="2"/>
            <a:endCxn id="24" idx="0"/>
          </p:cNvCxnSpPr>
          <p:nvPr/>
        </p:nvCxnSpPr>
        <p:spPr bwMode="auto">
          <a:xfrm rot="5400000">
            <a:off x="3855741" y="1285528"/>
            <a:ext cx="376065" cy="2358752"/>
          </a:xfrm>
          <a:prstGeom prst="bentConnector3">
            <a:avLst>
              <a:gd name="adj1" fmla="val 50000"/>
            </a:avLst>
          </a:prstGeom>
          <a:solidFill>
            <a:schemeClr val="accent1"/>
          </a:solidFill>
          <a:ln w="28575" cap="flat" cmpd="sng" algn="ctr">
            <a:solidFill>
              <a:srgbClr val="3891A7"/>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Elbow Connector 37"/>
          <p:cNvCxnSpPr>
            <a:stCxn id="29" idx="2"/>
            <a:endCxn id="35" idx="0"/>
          </p:cNvCxnSpPr>
          <p:nvPr/>
        </p:nvCxnSpPr>
        <p:spPr bwMode="auto">
          <a:xfrm rot="5400000">
            <a:off x="4459053" y="1888840"/>
            <a:ext cx="376065" cy="1152128"/>
          </a:xfrm>
          <a:prstGeom prst="bentConnector3">
            <a:avLst>
              <a:gd name="adj1" fmla="val 50000"/>
            </a:avLst>
          </a:prstGeom>
          <a:solidFill>
            <a:schemeClr val="accent1"/>
          </a:solidFill>
          <a:ln w="28575" cap="flat" cmpd="sng" algn="ctr">
            <a:solidFill>
              <a:srgbClr val="3891A7"/>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6241410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use Documents?</a:t>
            </a:r>
          </a:p>
        </p:txBody>
      </p:sp>
      <p:sp>
        <p:nvSpPr>
          <p:cNvPr id="3" name="Content Placeholder 2"/>
          <p:cNvSpPr>
            <a:spLocks noGrp="1"/>
          </p:cNvSpPr>
          <p:nvPr>
            <p:ph idx="1"/>
          </p:nvPr>
        </p:nvSpPr>
        <p:spPr/>
        <p:txBody>
          <a:bodyPr/>
          <a:lstStyle/>
          <a:p>
            <a:r>
              <a:rPr lang="en-US" noProof="0" dirty="0"/>
              <a:t>Focus is on persistence</a:t>
            </a:r>
          </a:p>
          <a:p>
            <a:pPr lvl="0"/>
            <a:r>
              <a:rPr lang="en-US" noProof="0" dirty="0"/>
              <a:t>No workflow involved</a:t>
            </a:r>
          </a:p>
          <a:p>
            <a:pPr lvl="1"/>
            <a:r>
              <a:rPr lang="en-US" noProof="0" dirty="0"/>
              <a:t>other than post/retrieve document</a:t>
            </a:r>
          </a:p>
          <a:p>
            <a:pPr lvl="0"/>
            <a:r>
              <a:rPr lang="en-US" noProof="0" dirty="0"/>
              <a:t>Need tight rules over authenticated content</a:t>
            </a:r>
          </a:p>
          <a:p>
            <a:pPr lvl="0"/>
            <a:r>
              <a:rPr lang="en-US" noProof="0" dirty="0"/>
              <a:t>Want</a:t>
            </a:r>
            <a:r>
              <a:rPr lang="en-US" baseline="0" noProof="0" dirty="0"/>
              <a:t> to communicate multiple resources with control over how data is presented</a:t>
            </a:r>
          </a:p>
          <a:p>
            <a:pPr lvl="0"/>
            <a:r>
              <a:rPr lang="en-US" baseline="0" noProof="0" dirty="0"/>
              <a:t>Data spans</a:t>
            </a:r>
            <a:r>
              <a:rPr lang="en-US" noProof="0" dirty="0"/>
              <a:t> multiple resources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16</a:t>
            </a:fld>
            <a:endParaRPr lang="en-CA" dirty="0"/>
          </a:p>
        </p:txBody>
      </p:sp>
      <p:graphicFrame>
        <p:nvGraphicFramePr>
          <p:cNvPr id="5" name="Diagram 4"/>
          <p:cNvGraphicFramePr/>
          <p:nvPr>
            <p:extLst/>
          </p:nvPr>
        </p:nvGraphicFramePr>
        <p:xfrm>
          <a:off x="8616280" y="1844824"/>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656417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avoid Documents?</a:t>
            </a:r>
          </a:p>
        </p:txBody>
      </p:sp>
      <p:sp>
        <p:nvSpPr>
          <p:cNvPr id="3" name="Content Placeholder 2"/>
          <p:cNvSpPr>
            <a:spLocks noGrp="1"/>
          </p:cNvSpPr>
          <p:nvPr>
            <p:ph idx="1"/>
          </p:nvPr>
        </p:nvSpPr>
        <p:spPr/>
        <p:txBody>
          <a:bodyPr/>
          <a:lstStyle/>
          <a:p>
            <a:r>
              <a:rPr lang="en-US" noProof="0" dirty="0"/>
              <a:t>Need for workflow</a:t>
            </a:r>
          </a:p>
          <a:p>
            <a:pPr lvl="1"/>
            <a:r>
              <a:rPr lang="en-US" noProof="0" dirty="0"/>
              <a:t>Request/response, decision support</a:t>
            </a:r>
          </a:p>
          <a:p>
            <a:pPr lvl="0"/>
            <a:r>
              <a:rPr lang="en-US" noProof="0" dirty="0"/>
              <a:t>Data is dynamic</a:t>
            </a:r>
          </a:p>
          <a:p>
            <a:pPr lvl="1"/>
            <a:r>
              <a:rPr lang="en-US" noProof="0" dirty="0"/>
              <a:t>I.e. want view of data now, not</a:t>
            </a:r>
            <a:r>
              <a:rPr lang="en-US" baseline="0" noProof="0" dirty="0"/>
              <a:t> at time of authorship</a:t>
            </a:r>
          </a:p>
          <a:p>
            <a:pPr lvl="1"/>
            <a:r>
              <a:rPr lang="en-US" noProof="0" dirty="0"/>
              <a:t>Multiple contributors over time</a:t>
            </a:r>
            <a:endParaRPr lang="en-US" baseline="0" noProof="0" dirty="0"/>
          </a:p>
          <a:p>
            <a:pPr lvl="0"/>
            <a:r>
              <a:rPr lang="en-US" noProof="0" dirty="0"/>
              <a:t>Resources need to be</a:t>
            </a:r>
            <a:r>
              <a:rPr lang="en-US" baseline="0" noProof="0" dirty="0"/>
              <a:t> accessed/manipulated independently</a:t>
            </a:r>
            <a:endParaRPr lang="en-US" noProof="0"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17</a:t>
            </a:fld>
            <a:endParaRPr lang="en-CA" dirty="0"/>
          </a:p>
        </p:txBody>
      </p:sp>
      <p:graphicFrame>
        <p:nvGraphicFramePr>
          <p:cNvPr id="6" name="Diagram 5"/>
          <p:cNvGraphicFramePr/>
          <p:nvPr>
            <p:extLst/>
          </p:nvPr>
        </p:nvGraphicFramePr>
        <p:xfrm>
          <a:off x="8616280" y="1844824"/>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36250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Messages</a:t>
            </a:r>
          </a:p>
        </p:txBody>
      </p:sp>
      <p:sp>
        <p:nvSpPr>
          <p:cNvPr id="3" name="Content Placeholder 2"/>
          <p:cNvSpPr>
            <a:spLocks noGrp="1"/>
          </p:cNvSpPr>
          <p:nvPr>
            <p:ph idx="1"/>
          </p:nvPr>
        </p:nvSpPr>
        <p:spPr/>
        <p:txBody>
          <a:bodyPr/>
          <a:lstStyle/>
          <a:p>
            <a:r>
              <a:rPr lang="en-US" noProof="0" dirty="0"/>
              <a:t>Similar to v2 and v3 messaging</a:t>
            </a:r>
          </a:p>
          <a:p>
            <a:r>
              <a:rPr lang="en-US" noProof="0" dirty="0"/>
              <a:t>Also a collection of resources as a </a:t>
            </a:r>
            <a:r>
              <a:rPr lang="en-US" dirty="0"/>
              <a:t>Bundle resource</a:t>
            </a:r>
            <a:endParaRPr lang="en-US" noProof="0" dirty="0"/>
          </a:p>
          <a:p>
            <a:r>
              <a:rPr lang="en-US" noProof="0" dirty="0"/>
              <a:t>Allows request/response behavior with bundles for both request and response</a:t>
            </a:r>
          </a:p>
          <a:p>
            <a:r>
              <a:rPr lang="en-US" noProof="0" dirty="0"/>
              <a:t>Event-driven</a:t>
            </a:r>
          </a:p>
          <a:p>
            <a:pPr lvl="1"/>
            <a:r>
              <a:rPr lang="en-US" noProof="0" dirty="0"/>
              <a:t>E.g. Send lab order, get back result</a:t>
            </a:r>
          </a:p>
          <a:p>
            <a:r>
              <a:rPr lang="en-US" noProof="0" dirty="0"/>
              <a:t>Can be asynchronous and/or indirect</a:t>
            </a:r>
          </a:p>
        </p:txBody>
      </p:sp>
      <p:sp>
        <p:nvSpPr>
          <p:cNvPr id="4" name="Slide Number Placeholder 3"/>
          <p:cNvSpPr>
            <a:spLocks noGrp="1"/>
          </p:cNvSpPr>
          <p:nvPr>
            <p:ph type="sldNum" sz="quarter" idx="11"/>
          </p:nvPr>
        </p:nvSpPr>
        <p:spPr/>
        <p:txBody>
          <a:bodyPr/>
          <a:lstStyle/>
          <a:p>
            <a:fld id="{5CC3E5C4-3E2B-40F1-9F2B-C46CEB0C88DF}" type="slidenum">
              <a:rPr lang="en-CA" smtClean="0"/>
              <a:pPr/>
              <a:t>18</a:t>
            </a:fld>
            <a:endParaRPr lang="en-CA" dirty="0"/>
          </a:p>
        </p:txBody>
      </p:sp>
      <p:graphicFrame>
        <p:nvGraphicFramePr>
          <p:cNvPr id="5" name="Diagram 4"/>
          <p:cNvGraphicFramePr/>
          <p:nvPr>
            <p:extLst/>
          </p:nvPr>
        </p:nvGraphicFramePr>
        <p:xfrm>
          <a:off x="8616280" y="4293096"/>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675376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6629400" y="1700809"/>
            <a:ext cx="2643994" cy="4031873"/>
          </a:xfrm>
          <a:prstGeom prst="rect">
            <a:avLst/>
          </a:prstGeom>
          <a:noFill/>
        </p:spPr>
        <p:txBody>
          <a:bodyPr wrap="none" rtlCol="0">
            <a:spAutoFit/>
          </a:bodyPr>
          <a:lstStyle/>
          <a:p>
            <a:pPr>
              <a:tabLst>
                <a:tab pos="179388" algn="l"/>
                <a:tab pos="358775" algn="l"/>
                <a:tab pos="538163" algn="l"/>
                <a:tab pos="719138" algn="l"/>
              </a:tabLst>
            </a:pPr>
            <a:r>
              <a:rPr lang="en-US" sz="1600" dirty="0"/>
              <a:t>&lt;Bundle&gt;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a:t>
            </a:r>
            <a:r>
              <a:rPr lang="en-US" sz="1600" b="1" dirty="0" err="1"/>
              <a:t>MessageHeader</a:t>
            </a:r>
            <a:r>
              <a:rPr lang="en-US" sz="1600" dirty="0"/>
              <a:t> /&gt;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 </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&lt;Observation /&gt;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&lt;Device /&gt;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&lt;Patient/&gt;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600" dirty="0"/>
              <a:t>&lt;/Bundle&gt;</a:t>
            </a:r>
          </a:p>
        </p:txBody>
      </p:sp>
      <p:sp>
        <p:nvSpPr>
          <p:cNvPr id="2" name="Title 1"/>
          <p:cNvSpPr>
            <a:spLocks noGrp="1"/>
          </p:cNvSpPr>
          <p:nvPr>
            <p:ph type="title"/>
          </p:nvPr>
        </p:nvSpPr>
        <p:spPr/>
        <p:txBody>
          <a:bodyPr/>
          <a:lstStyle/>
          <a:p>
            <a:r>
              <a:rPr lang="en-US" dirty="0"/>
              <a:t>Messages – are bundles</a:t>
            </a:r>
          </a:p>
        </p:txBody>
      </p:sp>
      <p:sp>
        <p:nvSpPr>
          <p:cNvPr id="5" name="Slide Number Placeholder 4"/>
          <p:cNvSpPr>
            <a:spLocks noGrp="1"/>
          </p:cNvSpPr>
          <p:nvPr>
            <p:ph type="sldNum" sz="quarter" idx="11"/>
          </p:nvPr>
        </p:nvSpPr>
        <p:spPr/>
        <p:txBody>
          <a:bodyPr/>
          <a:lstStyle/>
          <a:p>
            <a:fld id="{2CD36790-EF9F-4521-A783-189BE19EEE4B}" type="slidenum">
              <a:rPr lang="en-US" smtClean="0"/>
              <a:pPr/>
              <a:t>19</a:t>
            </a:fld>
            <a:endParaRPr lang="en-US"/>
          </a:p>
        </p:txBody>
      </p:sp>
      <p:sp>
        <p:nvSpPr>
          <p:cNvPr id="13" name="AutoShape 7"/>
          <p:cNvSpPr>
            <a:spLocks/>
          </p:cNvSpPr>
          <p:nvPr/>
        </p:nvSpPr>
        <p:spPr bwMode="auto">
          <a:xfrm>
            <a:off x="2944473" y="3192463"/>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Observation Resource</a:t>
            </a:r>
          </a:p>
        </p:txBody>
      </p:sp>
      <p:sp>
        <p:nvSpPr>
          <p:cNvPr id="22" name="TextBox 21"/>
          <p:cNvSpPr txBox="1"/>
          <p:nvPr/>
        </p:nvSpPr>
        <p:spPr>
          <a:xfrm>
            <a:off x="2286000" y="1828800"/>
            <a:ext cx="2819400" cy="1176566"/>
          </a:xfrm>
          <a:prstGeom prst="rect">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err="1">
                <a:effectLst/>
              </a:rPr>
              <a:t>MessageHeader</a:t>
            </a:r>
            <a:r>
              <a:rPr lang="en-US" dirty="0">
                <a:effectLst/>
              </a:rPr>
              <a:t> Resource</a:t>
            </a:r>
          </a:p>
        </p:txBody>
      </p:sp>
      <p:sp>
        <p:nvSpPr>
          <p:cNvPr id="23" name="TextBox 22"/>
          <p:cNvSpPr txBox="1"/>
          <p:nvPr/>
        </p:nvSpPr>
        <p:spPr>
          <a:xfrm>
            <a:off x="2590800" y="2133601"/>
            <a:ext cx="914400" cy="378341"/>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source</a:t>
            </a:r>
          </a:p>
        </p:txBody>
      </p:sp>
      <p:sp>
        <p:nvSpPr>
          <p:cNvPr id="24" name="TextBox 23"/>
          <p:cNvSpPr txBox="1"/>
          <p:nvPr/>
        </p:nvSpPr>
        <p:spPr>
          <a:xfrm>
            <a:off x="3733801" y="2133601"/>
            <a:ext cx="1110343" cy="378341"/>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destination</a:t>
            </a:r>
          </a:p>
        </p:txBody>
      </p:sp>
      <p:sp>
        <p:nvSpPr>
          <p:cNvPr id="26" name="AutoShape 7"/>
          <p:cNvSpPr>
            <a:spLocks/>
          </p:cNvSpPr>
          <p:nvPr/>
        </p:nvSpPr>
        <p:spPr bwMode="auto">
          <a:xfrm>
            <a:off x="3503612" y="4075112"/>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Device Resource</a:t>
            </a:r>
          </a:p>
        </p:txBody>
      </p:sp>
      <p:sp>
        <p:nvSpPr>
          <p:cNvPr id="27" name="AutoShape 7"/>
          <p:cNvSpPr>
            <a:spLocks/>
          </p:cNvSpPr>
          <p:nvPr/>
        </p:nvSpPr>
        <p:spPr bwMode="auto">
          <a:xfrm>
            <a:off x="2970212" y="5522912"/>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Patient Resource</a:t>
            </a:r>
          </a:p>
        </p:txBody>
      </p:sp>
      <p:sp>
        <p:nvSpPr>
          <p:cNvPr id="39" name="Freeform 38"/>
          <p:cNvSpPr/>
          <p:nvPr/>
        </p:nvSpPr>
        <p:spPr bwMode="auto">
          <a:xfrm rot="1614527">
            <a:off x="8770233" y="2608038"/>
            <a:ext cx="372858" cy="794657"/>
          </a:xfrm>
          <a:custGeom>
            <a:avLst/>
            <a:gdLst>
              <a:gd name="connsiteX0" fmla="*/ 0 w 589418"/>
              <a:gd name="connsiteY0" fmla="*/ 0 h 794657"/>
              <a:gd name="connsiteX1" fmla="*/ 587829 w 589418"/>
              <a:gd name="connsiteY1" fmla="*/ 424543 h 794657"/>
              <a:gd name="connsiteX2" fmla="*/ 174172 w 589418"/>
              <a:gd name="connsiteY2" fmla="*/ 794657 h 794657"/>
            </a:gdLst>
            <a:ahLst/>
            <a:cxnLst>
              <a:cxn ang="0">
                <a:pos x="connsiteX0" y="connsiteY0"/>
              </a:cxn>
              <a:cxn ang="0">
                <a:pos x="connsiteX1" y="connsiteY1"/>
              </a:cxn>
              <a:cxn ang="0">
                <a:pos x="connsiteX2" y="connsiteY2"/>
              </a:cxn>
            </a:cxnLst>
            <a:rect l="l" t="t" r="r" b="b"/>
            <a:pathLst>
              <a:path w="589418" h="794657">
                <a:moveTo>
                  <a:pt x="0" y="0"/>
                </a:moveTo>
                <a:cubicBezTo>
                  <a:pt x="279400" y="146050"/>
                  <a:pt x="558800" y="292100"/>
                  <a:pt x="587829" y="424543"/>
                </a:cubicBezTo>
                <a:cubicBezTo>
                  <a:pt x="616858" y="556986"/>
                  <a:pt x="239486" y="731157"/>
                  <a:pt x="174172" y="794657"/>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endParaRPr lang="en-US">
              <a:latin typeface="Arial" charset="0"/>
            </a:endParaRPr>
          </a:p>
        </p:txBody>
      </p:sp>
      <p:sp>
        <p:nvSpPr>
          <p:cNvPr id="40" name="Freeform 39"/>
          <p:cNvSpPr/>
          <p:nvPr/>
        </p:nvSpPr>
        <p:spPr bwMode="auto">
          <a:xfrm rot="1067259">
            <a:off x="8741205" y="2608514"/>
            <a:ext cx="1025356" cy="2512113"/>
          </a:xfrm>
          <a:custGeom>
            <a:avLst/>
            <a:gdLst>
              <a:gd name="connsiteX0" fmla="*/ 0 w 827994"/>
              <a:gd name="connsiteY0" fmla="*/ 0 h 1741714"/>
              <a:gd name="connsiteX1" fmla="*/ 827314 w 827994"/>
              <a:gd name="connsiteY1" fmla="*/ 1240971 h 1741714"/>
              <a:gd name="connsiteX2" fmla="*/ 141514 w 827994"/>
              <a:gd name="connsiteY2" fmla="*/ 1741714 h 1741714"/>
            </a:gdLst>
            <a:ahLst/>
            <a:cxnLst>
              <a:cxn ang="0">
                <a:pos x="connsiteX0" y="connsiteY0"/>
              </a:cxn>
              <a:cxn ang="0">
                <a:pos x="connsiteX1" y="connsiteY1"/>
              </a:cxn>
              <a:cxn ang="0">
                <a:pos x="connsiteX2" y="connsiteY2"/>
              </a:cxn>
            </a:cxnLst>
            <a:rect l="l" t="t" r="r" b="b"/>
            <a:pathLst>
              <a:path w="827994" h="1741714">
                <a:moveTo>
                  <a:pt x="0" y="0"/>
                </a:moveTo>
                <a:cubicBezTo>
                  <a:pt x="401864" y="475342"/>
                  <a:pt x="803728" y="950685"/>
                  <a:pt x="827314" y="1240971"/>
                </a:cubicBezTo>
                <a:cubicBezTo>
                  <a:pt x="850900" y="1531257"/>
                  <a:pt x="254000" y="1656443"/>
                  <a:pt x="141514" y="1741714"/>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endParaRPr lang="en-US">
              <a:latin typeface="Arial" charset="0"/>
            </a:endParaRPr>
          </a:p>
        </p:txBody>
      </p:sp>
      <p:sp>
        <p:nvSpPr>
          <p:cNvPr id="32" name="TextBox 31"/>
          <p:cNvSpPr txBox="1"/>
          <p:nvPr/>
        </p:nvSpPr>
        <p:spPr>
          <a:xfrm>
            <a:off x="3276600" y="2571688"/>
            <a:ext cx="914400" cy="378341"/>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event</a:t>
            </a:r>
          </a:p>
        </p:txBody>
      </p:sp>
      <p:cxnSp>
        <p:nvCxnSpPr>
          <p:cNvPr id="33" name="Straight Arrow Connector 32"/>
          <p:cNvCxnSpPr/>
          <p:nvPr/>
        </p:nvCxnSpPr>
        <p:spPr bwMode="auto">
          <a:xfrm>
            <a:off x="4572000" y="2824843"/>
            <a:ext cx="0" cy="492009"/>
          </a:xfrm>
          <a:prstGeom prst="straightConnector1">
            <a:avLst/>
          </a:prstGeom>
          <a:noFill/>
          <a:ln w="25400" cap="flat">
            <a:solidFill>
              <a:srgbClr val="3891A7"/>
            </a:solidFill>
            <a:prstDash val="solid"/>
            <a:round/>
            <a:headEnd type="none" w="med" len="med"/>
            <a:tailEnd type="arrow" w="sm" len="sm"/>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cxnSp>
        <p:nvCxnSpPr>
          <p:cNvPr id="34" name="Straight Arrow Connector 33"/>
          <p:cNvCxnSpPr/>
          <p:nvPr/>
        </p:nvCxnSpPr>
        <p:spPr bwMode="auto">
          <a:xfrm>
            <a:off x="4724400" y="3698992"/>
            <a:ext cx="0" cy="492009"/>
          </a:xfrm>
          <a:prstGeom prst="straightConnector1">
            <a:avLst/>
          </a:prstGeom>
          <a:noFill/>
          <a:ln w="25400" cap="flat">
            <a:solidFill>
              <a:srgbClr val="3891A7"/>
            </a:solidFill>
            <a:prstDash val="solid"/>
            <a:round/>
            <a:headEnd type="none" w="med" len="med"/>
            <a:tailEnd type="arrow" w="sm" len="sm"/>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cxnSp>
        <p:nvCxnSpPr>
          <p:cNvPr id="18" name="Straight Arrow Connector 17"/>
          <p:cNvCxnSpPr/>
          <p:nvPr/>
        </p:nvCxnSpPr>
        <p:spPr bwMode="auto">
          <a:xfrm>
            <a:off x="3124200" y="3810001"/>
            <a:ext cx="0" cy="1851573"/>
          </a:xfrm>
          <a:prstGeom prst="straightConnector1">
            <a:avLst/>
          </a:prstGeom>
          <a:noFill/>
          <a:ln w="25400" cap="flat">
            <a:solidFill>
              <a:srgbClr val="3891A7"/>
            </a:solidFill>
            <a:prstDash val="solid"/>
            <a:round/>
            <a:headEnd type="none" w="med" len="med"/>
            <a:tailEnd type="arrow" w="sm" len="sm"/>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sp>
        <p:nvSpPr>
          <p:cNvPr id="20" name="Freeform 19"/>
          <p:cNvSpPr/>
          <p:nvPr/>
        </p:nvSpPr>
        <p:spPr bwMode="auto">
          <a:xfrm rot="1614527">
            <a:off x="8308468" y="3444423"/>
            <a:ext cx="457200" cy="794657"/>
          </a:xfrm>
          <a:custGeom>
            <a:avLst/>
            <a:gdLst>
              <a:gd name="connsiteX0" fmla="*/ 0 w 589418"/>
              <a:gd name="connsiteY0" fmla="*/ 0 h 794657"/>
              <a:gd name="connsiteX1" fmla="*/ 587829 w 589418"/>
              <a:gd name="connsiteY1" fmla="*/ 424543 h 794657"/>
              <a:gd name="connsiteX2" fmla="*/ 174172 w 589418"/>
              <a:gd name="connsiteY2" fmla="*/ 794657 h 794657"/>
            </a:gdLst>
            <a:ahLst/>
            <a:cxnLst>
              <a:cxn ang="0">
                <a:pos x="connsiteX0" y="connsiteY0"/>
              </a:cxn>
              <a:cxn ang="0">
                <a:pos x="connsiteX1" y="connsiteY1"/>
              </a:cxn>
              <a:cxn ang="0">
                <a:pos x="connsiteX2" y="connsiteY2"/>
              </a:cxn>
            </a:cxnLst>
            <a:rect l="l" t="t" r="r" b="b"/>
            <a:pathLst>
              <a:path w="589418" h="794657">
                <a:moveTo>
                  <a:pt x="0" y="0"/>
                </a:moveTo>
                <a:cubicBezTo>
                  <a:pt x="279400" y="146050"/>
                  <a:pt x="558800" y="292100"/>
                  <a:pt x="587829" y="424543"/>
                </a:cubicBezTo>
                <a:cubicBezTo>
                  <a:pt x="616858" y="556986"/>
                  <a:pt x="239486" y="731157"/>
                  <a:pt x="174172" y="794657"/>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endParaRPr lang="en-US">
              <a:latin typeface="Arial" charset="0"/>
            </a:endParaRPr>
          </a:p>
        </p:txBody>
      </p:sp>
    </p:spTree>
    <p:extLst>
      <p:ext uri="{BB962C8B-B14F-4D97-AF65-F5344CB8AC3E}">
        <p14:creationId xmlns:p14="http://schemas.microsoft.com/office/powerpoint/2010/main" val="3063964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Who am I?</a:t>
            </a:r>
            <a:endParaRPr lang="en-US" noProof="0" dirty="0"/>
          </a:p>
        </p:txBody>
      </p:sp>
      <p:sp>
        <p:nvSpPr>
          <p:cNvPr id="3" name="Content Placeholder 2"/>
          <p:cNvSpPr>
            <a:spLocks noGrp="1"/>
          </p:cNvSpPr>
          <p:nvPr>
            <p:ph idx="1"/>
          </p:nvPr>
        </p:nvSpPr>
        <p:spPr/>
        <p:txBody>
          <a:bodyPr/>
          <a:lstStyle/>
          <a:p>
            <a:r>
              <a:rPr lang="en-US" noProof="0" dirty="0"/>
              <a:t>Name: Lloyd McKenzie</a:t>
            </a:r>
          </a:p>
          <a:p>
            <a:r>
              <a:rPr lang="en-US" noProof="0" dirty="0"/>
              <a:t>Company: Gevity</a:t>
            </a:r>
          </a:p>
          <a:p>
            <a:r>
              <a:rPr lang="en-US" noProof="0" dirty="0"/>
              <a:t>Background:</a:t>
            </a:r>
          </a:p>
          <a:p>
            <a:pPr lvl="1"/>
            <a:r>
              <a:rPr lang="en-US" noProof="0" dirty="0"/>
              <a:t>One of FHIR’s 3 initial editors</a:t>
            </a:r>
          </a:p>
          <a:p>
            <a:pPr lvl="1"/>
            <a:r>
              <a:rPr lang="en-US" noProof="0" dirty="0"/>
              <a:t>Co-chair FMG, FHIR-I and </a:t>
            </a:r>
            <a:r>
              <a:rPr lang="en-US" noProof="0" dirty="0" err="1"/>
              <a:t>MnM</a:t>
            </a:r>
            <a:endParaRPr lang="en-US" noProof="0" dirty="0"/>
          </a:p>
          <a:p>
            <a:pPr lvl="1"/>
            <a:r>
              <a:rPr lang="en-US" noProof="0" dirty="0"/>
              <a:t>HL7 Fellow</a:t>
            </a:r>
          </a:p>
          <a:p>
            <a:pPr lvl="1"/>
            <a:r>
              <a:rPr lang="en-US" noProof="0" dirty="0"/>
              <a:t>Heavily involved in HL7 and healthcare exchange for last 18 years (v2, v3, CDA, etc.)</a:t>
            </a:r>
          </a:p>
          <a:p>
            <a:pPr lvl="1"/>
            <a:r>
              <a:rPr lang="en-US" noProof="0" dirty="0">
                <a:hlinkClick r:id="rId2"/>
              </a:rPr>
              <a:t>lmckenzie@gevityinc.com</a:t>
            </a:r>
            <a:endParaRPr lang="en-US" noProof="0"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2</a:t>
            </a:fld>
            <a:endParaRPr lang="en-CA" dirty="0"/>
          </a:p>
        </p:txBody>
      </p:sp>
      <p:pic>
        <p:nvPicPr>
          <p:cNvPr id="8194" name="Picture 2" descr="C:\Users\office\Pictures\2012-07-30\ShadowrunHeadshot.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0710" t="6800" r="-73153"/>
          <a:stretch/>
        </p:blipFill>
        <p:spPr bwMode="auto">
          <a:xfrm>
            <a:off x="8400257" y="1772816"/>
            <a:ext cx="2609911" cy="19554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2998442"/>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use Messaging?</a:t>
            </a:r>
          </a:p>
        </p:txBody>
      </p:sp>
      <p:sp>
        <p:nvSpPr>
          <p:cNvPr id="3" name="Content Placeholder 2"/>
          <p:cNvSpPr>
            <a:spLocks noGrp="1"/>
          </p:cNvSpPr>
          <p:nvPr>
            <p:ph idx="1"/>
          </p:nvPr>
        </p:nvSpPr>
        <p:spPr/>
        <p:txBody>
          <a:bodyPr/>
          <a:lstStyle/>
          <a:p>
            <a:r>
              <a:rPr lang="en-US" noProof="0" dirty="0"/>
              <a:t>Request/response workflow</a:t>
            </a:r>
          </a:p>
          <a:p>
            <a:r>
              <a:rPr lang="en-US" noProof="0" dirty="0"/>
              <a:t>Need to drive behaviors more complex than CRUD on a single resource</a:t>
            </a:r>
          </a:p>
          <a:p>
            <a:pPr lvl="1"/>
            <a:r>
              <a:rPr lang="en-US" noProof="0" dirty="0"/>
              <a:t>E.g. merge, complex queries</a:t>
            </a:r>
          </a:p>
          <a:p>
            <a:r>
              <a:rPr lang="en-US" noProof="0" dirty="0"/>
              <a:t>Need for asynchronous/indirect exchange</a:t>
            </a:r>
          </a:p>
          <a:p>
            <a:r>
              <a:rPr lang="en-US" noProof="0" dirty="0"/>
              <a:t>Need to communicate information about many resources but want to minimize exchanges</a:t>
            </a:r>
          </a:p>
          <a:p>
            <a:r>
              <a:rPr lang="en-US" noProof="0" dirty="0"/>
              <a:t>No “identity” for many resources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20</a:t>
            </a:fld>
            <a:endParaRPr lang="en-CA" dirty="0"/>
          </a:p>
        </p:txBody>
      </p:sp>
      <p:graphicFrame>
        <p:nvGraphicFramePr>
          <p:cNvPr id="5" name="Diagram 4"/>
          <p:cNvGraphicFramePr/>
          <p:nvPr>
            <p:extLst/>
          </p:nvPr>
        </p:nvGraphicFramePr>
        <p:xfrm>
          <a:off x="8616280" y="4981624"/>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212640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avoid Messaging?</a:t>
            </a:r>
          </a:p>
        </p:txBody>
      </p:sp>
      <p:sp>
        <p:nvSpPr>
          <p:cNvPr id="3" name="Content Placeholder 2"/>
          <p:cNvSpPr>
            <a:spLocks noGrp="1"/>
          </p:cNvSpPr>
          <p:nvPr>
            <p:ph idx="1"/>
          </p:nvPr>
        </p:nvSpPr>
        <p:spPr/>
        <p:txBody>
          <a:bodyPr/>
          <a:lstStyle/>
          <a:p>
            <a:r>
              <a:rPr lang="en-US" noProof="0" dirty="0"/>
              <a:t>Precise control required on how data gets persisted/displayed to humans</a:t>
            </a:r>
          </a:p>
          <a:p>
            <a:r>
              <a:rPr lang="en-US" noProof="0" dirty="0"/>
              <a:t>Need for lightweight communications</a:t>
            </a:r>
          </a:p>
          <a:p>
            <a:r>
              <a:rPr lang="en-US" noProof="0" dirty="0"/>
              <a:t>Want to avoid pre-negotiations on behavior</a:t>
            </a:r>
          </a:p>
        </p:txBody>
      </p:sp>
      <p:sp>
        <p:nvSpPr>
          <p:cNvPr id="4" name="Slide Number Placeholder 3"/>
          <p:cNvSpPr>
            <a:spLocks noGrp="1"/>
          </p:cNvSpPr>
          <p:nvPr>
            <p:ph type="sldNum" sz="quarter" idx="11"/>
          </p:nvPr>
        </p:nvSpPr>
        <p:spPr/>
        <p:txBody>
          <a:bodyPr/>
          <a:lstStyle/>
          <a:p>
            <a:fld id="{5CC3E5C4-3E2B-40F1-9F2B-C46CEB0C88DF}" type="slidenum">
              <a:rPr lang="en-CA" smtClean="0"/>
              <a:pPr/>
              <a:t>21</a:t>
            </a:fld>
            <a:endParaRPr lang="en-CA" dirty="0"/>
          </a:p>
        </p:txBody>
      </p:sp>
      <p:graphicFrame>
        <p:nvGraphicFramePr>
          <p:cNvPr id="5" name="Diagram 4"/>
          <p:cNvGraphicFramePr/>
          <p:nvPr>
            <p:extLst/>
          </p:nvPr>
        </p:nvGraphicFramePr>
        <p:xfrm>
          <a:off x="8616280" y="4981624"/>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623366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Other</a:t>
            </a:r>
          </a:p>
        </p:txBody>
      </p:sp>
      <p:sp>
        <p:nvSpPr>
          <p:cNvPr id="3" name="Content Placeholder 2"/>
          <p:cNvSpPr>
            <a:spLocks noGrp="1"/>
          </p:cNvSpPr>
          <p:nvPr>
            <p:ph idx="1"/>
          </p:nvPr>
        </p:nvSpPr>
        <p:spPr/>
        <p:txBody>
          <a:bodyPr/>
          <a:lstStyle/>
          <a:p>
            <a:r>
              <a:rPr lang="en-US" noProof="0" dirty="0"/>
              <a:t>FHIR can be used for interoperability in other ways too</a:t>
            </a:r>
          </a:p>
          <a:p>
            <a:pPr lvl="1"/>
            <a:r>
              <a:rPr lang="en-US" dirty="0"/>
              <a:t>Payload in SOAP messages</a:t>
            </a:r>
          </a:p>
          <a:p>
            <a:pPr lvl="1"/>
            <a:r>
              <a:rPr lang="en-US" noProof="0" dirty="0"/>
              <a:t>Persistence model for shared database interface</a:t>
            </a:r>
          </a:p>
          <a:p>
            <a:pPr lvl="1"/>
            <a:r>
              <a:rPr lang="en-US" noProof="0" dirty="0"/>
              <a:t>Shared object model</a:t>
            </a:r>
          </a:p>
          <a:p>
            <a:pPr lvl="1"/>
            <a:r>
              <a:rPr lang="en-US" dirty="0"/>
              <a:t>…</a:t>
            </a:r>
          </a:p>
          <a:p>
            <a:r>
              <a:rPr lang="en-US" noProof="0" dirty="0"/>
              <a:t>Only requirement is that data </a:t>
            </a:r>
            <a:r>
              <a:rPr lang="en-US" dirty="0"/>
              <a:t>complies with one of the FHIR syntaxes and the FHIR semantics</a:t>
            </a:r>
            <a:endParaRPr lang="en-US" noProof="0"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22</a:t>
            </a:fld>
            <a:endParaRPr lang="en-CA" dirty="0"/>
          </a:p>
        </p:txBody>
      </p:sp>
      <p:graphicFrame>
        <p:nvGraphicFramePr>
          <p:cNvPr id="5" name="Diagram 4"/>
          <p:cNvGraphicFramePr/>
          <p:nvPr>
            <p:extLst>
              <p:ext uri="{D42A27DB-BD31-4B8C-83A1-F6EECF244321}">
                <p14:modId xmlns:p14="http://schemas.microsoft.com/office/powerpoint/2010/main" val="1969453067"/>
              </p:ext>
            </p:extLst>
          </p:nvPr>
        </p:nvGraphicFramePr>
        <p:xfrm>
          <a:off x="9677400" y="4895180"/>
          <a:ext cx="1775520" cy="1543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01301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use other paradigms?</a:t>
            </a:r>
          </a:p>
        </p:txBody>
      </p:sp>
      <p:sp>
        <p:nvSpPr>
          <p:cNvPr id="3" name="Content Placeholder 2"/>
          <p:cNvSpPr>
            <a:spLocks noGrp="1"/>
          </p:cNvSpPr>
          <p:nvPr>
            <p:ph idx="1"/>
          </p:nvPr>
        </p:nvSpPr>
        <p:spPr/>
        <p:txBody>
          <a:bodyPr/>
          <a:lstStyle/>
          <a:p>
            <a:r>
              <a:rPr lang="en-US" noProof="0" dirty="0"/>
              <a:t>Use a custom paradigm when capabilities of other paradigms don’t fit requirement</a:t>
            </a:r>
          </a:p>
          <a:p>
            <a:pPr lvl="1"/>
            <a:r>
              <a:rPr lang="en-US" noProof="0" dirty="0"/>
              <a:t>Need for a different form of interface technology</a:t>
            </a:r>
          </a:p>
          <a:p>
            <a:pPr lvl="1"/>
            <a:r>
              <a:rPr lang="en-US" noProof="0" dirty="0"/>
              <a:t>Operations other than CRUD on a resource (e.g. decision support)</a:t>
            </a:r>
          </a:p>
          <a:p>
            <a:pPr lvl="1"/>
            <a:r>
              <a:rPr lang="en-US" noProof="0" dirty="0"/>
              <a:t>Workflow more complex than simple request/response</a:t>
            </a:r>
          </a:p>
          <a:p>
            <a:pPr lvl="1"/>
            <a:r>
              <a:rPr lang="en-US" noProof="0" dirty="0"/>
              <a:t>Need to mix document persistence with behavior</a:t>
            </a:r>
          </a:p>
        </p:txBody>
      </p:sp>
      <p:sp>
        <p:nvSpPr>
          <p:cNvPr id="4" name="Slide Number Placeholder 3"/>
          <p:cNvSpPr>
            <a:spLocks noGrp="1"/>
          </p:cNvSpPr>
          <p:nvPr>
            <p:ph type="sldNum" sz="quarter" idx="11"/>
          </p:nvPr>
        </p:nvSpPr>
        <p:spPr/>
        <p:txBody>
          <a:bodyPr/>
          <a:lstStyle/>
          <a:p>
            <a:fld id="{5CC3E5C4-3E2B-40F1-9F2B-C46CEB0C88DF}" type="slidenum">
              <a:rPr lang="en-CA" smtClean="0"/>
              <a:pPr/>
              <a:t>23</a:t>
            </a:fld>
            <a:endParaRPr lang="en-CA" dirty="0"/>
          </a:p>
        </p:txBody>
      </p:sp>
      <p:graphicFrame>
        <p:nvGraphicFramePr>
          <p:cNvPr id="5" name="Diagram 4"/>
          <p:cNvGraphicFramePr/>
          <p:nvPr>
            <p:extLst>
              <p:ext uri="{D42A27DB-BD31-4B8C-83A1-F6EECF244321}">
                <p14:modId xmlns:p14="http://schemas.microsoft.com/office/powerpoint/2010/main" val="1766450418"/>
              </p:ext>
            </p:extLst>
          </p:nvPr>
        </p:nvGraphicFramePr>
        <p:xfrm>
          <a:off x="8544272" y="4437112"/>
          <a:ext cx="1775520" cy="1543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734169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not to use ‘other’?</a:t>
            </a:r>
          </a:p>
        </p:txBody>
      </p:sp>
      <p:sp>
        <p:nvSpPr>
          <p:cNvPr id="3" name="Content Placeholder 2"/>
          <p:cNvSpPr>
            <a:spLocks noGrp="1"/>
          </p:cNvSpPr>
          <p:nvPr>
            <p:ph idx="1"/>
          </p:nvPr>
        </p:nvSpPr>
        <p:spPr/>
        <p:txBody>
          <a:bodyPr/>
          <a:lstStyle/>
          <a:p>
            <a:r>
              <a:rPr lang="en-US" noProof="0" dirty="0"/>
              <a:t>When something else will do the job as well</a:t>
            </a:r>
          </a:p>
          <a:p>
            <a:pPr lvl="1"/>
            <a:r>
              <a:rPr lang="en-US" noProof="0" dirty="0"/>
              <a:t>I.e. Don’t define a custom service for something that already naturally is handled by REST, messaging, etc.</a:t>
            </a:r>
          </a:p>
        </p:txBody>
      </p:sp>
      <p:sp>
        <p:nvSpPr>
          <p:cNvPr id="4" name="Slide Number Placeholder 3"/>
          <p:cNvSpPr>
            <a:spLocks noGrp="1"/>
          </p:cNvSpPr>
          <p:nvPr>
            <p:ph type="sldNum" sz="quarter" idx="11"/>
          </p:nvPr>
        </p:nvSpPr>
        <p:spPr/>
        <p:txBody>
          <a:bodyPr/>
          <a:lstStyle/>
          <a:p>
            <a:fld id="{5CC3E5C4-3E2B-40F1-9F2B-C46CEB0C88DF}" type="slidenum">
              <a:rPr lang="en-CA" smtClean="0"/>
              <a:pPr/>
              <a:t>24</a:t>
            </a:fld>
            <a:endParaRPr lang="en-CA" dirty="0"/>
          </a:p>
        </p:txBody>
      </p:sp>
      <p:graphicFrame>
        <p:nvGraphicFramePr>
          <p:cNvPr id="5" name="Diagram 4"/>
          <p:cNvGraphicFramePr/>
          <p:nvPr>
            <p:extLst/>
          </p:nvPr>
        </p:nvGraphicFramePr>
        <p:xfrm>
          <a:off x="8544272" y="3861048"/>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743046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Paradigm guidance</a:t>
            </a:r>
          </a:p>
        </p:txBody>
      </p:sp>
      <p:sp>
        <p:nvSpPr>
          <p:cNvPr id="3" name="Content Placeholder 2"/>
          <p:cNvSpPr>
            <a:spLocks noGrp="1"/>
          </p:cNvSpPr>
          <p:nvPr>
            <p:ph idx="1"/>
          </p:nvPr>
        </p:nvSpPr>
        <p:spPr/>
        <p:txBody>
          <a:bodyPr/>
          <a:lstStyle/>
          <a:p>
            <a:r>
              <a:rPr lang="en-US" noProof="0" dirty="0"/>
              <a:t>No absolutes</a:t>
            </a:r>
          </a:p>
          <a:p>
            <a:pPr lvl="1"/>
            <a:r>
              <a:rPr lang="en-US" noProof="0" dirty="0"/>
              <a:t>Consider a “when to avoid” as a note of caution</a:t>
            </a:r>
          </a:p>
          <a:p>
            <a:pPr lvl="1"/>
            <a:r>
              <a:rPr lang="en-US" noProof="0" dirty="0"/>
              <a:t>Capabilities/architecture of legacy will often drive approach, particularly initially</a:t>
            </a:r>
          </a:p>
          <a:p>
            <a:pPr lvl="2"/>
            <a:r>
              <a:rPr lang="en-US" noProof="0" dirty="0"/>
              <a:t>E.g. If v2 back end, messaging</a:t>
            </a:r>
          </a:p>
          <a:p>
            <a:pPr lvl="1"/>
            <a:r>
              <a:rPr lang="en-US" noProof="0" dirty="0"/>
              <a:t>Architectures will be driven by legacy requirements, architectural preferences, enterprise architecture commitments, etc.</a:t>
            </a:r>
          </a:p>
        </p:txBody>
      </p:sp>
      <p:sp>
        <p:nvSpPr>
          <p:cNvPr id="4" name="Slide Number Placeholder 3"/>
          <p:cNvSpPr>
            <a:spLocks noGrp="1"/>
          </p:cNvSpPr>
          <p:nvPr>
            <p:ph type="sldNum" sz="quarter" idx="11"/>
          </p:nvPr>
        </p:nvSpPr>
        <p:spPr/>
        <p:txBody>
          <a:bodyPr/>
          <a:lstStyle/>
          <a:p>
            <a:fld id="{5CC3E5C4-3E2B-40F1-9F2B-C46CEB0C88DF}" type="slidenum">
              <a:rPr lang="en-CA" smtClean="0"/>
              <a:pPr/>
              <a:t>25</a:t>
            </a:fld>
            <a:endParaRPr lang="en-CA" dirty="0"/>
          </a:p>
        </p:txBody>
      </p:sp>
    </p:spTree>
    <p:extLst>
      <p:ext uri="{BB962C8B-B14F-4D97-AF65-F5344CB8AC3E}">
        <p14:creationId xmlns:p14="http://schemas.microsoft.com/office/powerpoint/2010/main" val="19147165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Combining paradigms</a:t>
            </a:r>
          </a:p>
        </p:txBody>
      </p:sp>
      <p:sp>
        <p:nvSpPr>
          <p:cNvPr id="3" name="Content Placeholder 2"/>
          <p:cNvSpPr>
            <a:spLocks noGrp="1"/>
          </p:cNvSpPr>
          <p:nvPr>
            <p:ph idx="1"/>
          </p:nvPr>
        </p:nvSpPr>
        <p:spPr/>
        <p:txBody>
          <a:bodyPr/>
          <a:lstStyle/>
          <a:p>
            <a:r>
              <a:rPr lang="en-US" noProof="0" dirty="0"/>
              <a:t>No requirement for a system to only support one paradigm</a:t>
            </a:r>
          </a:p>
          <a:p>
            <a:pPr lvl="1"/>
            <a:r>
              <a:rPr lang="en-US" noProof="0" dirty="0"/>
              <a:t>E.g. hospital may be primarily messaging, but use documents for discharge summaries and reports and expose registries and appointments via REST with a few custom services for decision support or specialized workflow</a:t>
            </a:r>
          </a:p>
          <a:p>
            <a:pPr lvl="0"/>
            <a:r>
              <a:rPr lang="en-US" noProof="0" dirty="0"/>
              <a:t>Data (generally) shared easily across paradigm boundaries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26</a:t>
            </a:fld>
            <a:endParaRPr lang="en-CA" dirty="0"/>
          </a:p>
        </p:txBody>
      </p:sp>
    </p:spTree>
    <p:extLst>
      <p:ext uri="{BB962C8B-B14F-4D97-AF65-F5344CB8AC3E}">
        <p14:creationId xmlns:p14="http://schemas.microsoft.com/office/powerpoint/2010/main" val="4308060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Caveats with combining paradigms</a:t>
            </a:r>
          </a:p>
        </p:txBody>
      </p:sp>
      <p:sp>
        <p:nvSpPr>
          <p:cNvPr id="3" name="Content Placeholder 2"/>
          <p:cNvSpPr>
            <a:spLocks noGrp="1"/>
          </p:cNvSpPr>
          <p:nvPr>
            <p:ph idx="1"/>
          </p:nvPr>
        </p:nvSpPr>
        <p:spPr/>
        <p:txBody>
          <a:bodyPr/>
          <a:lstStyle/>
          <a:p>
            <a:r>
              <a:rPr lang="en-US" noProof="0" dirty="0"/>
              <a:t>If updates come in via document, message or service, RESTful version id still needs to increment</a:t>
            </a:r>
          </a:p>
          <a:p>
            <a:r>
              <a:rPr lang="en-US" noProof="0" dirty="0"/>
              <a:t>Documents</a:t>
            </a:r>
            <a:r>
              <a:rPr lang="en-US" baseline="0" noProof="0" dirty="0"/>
              <a:t> should typically be persisted whole, not reconstituted from parts</a:t>
            </a:r>
          </a:p>
          <a:p>
            <a:pPr lvl="1"/>
            <a:r>
              <a:rPr lang="en-US" noProof="0" dirty="0"/>
              <a:t>Ensures signature validity</a:t>
            </a:r>
          </a:p>
          <a:p>
            <a:pPr lvl="0"/>
            <a:r>
              <a:rPr lang="en-US" noProof="0" dirty="0"/>
              <a:t>Legacy messaging systems may not provide the metadata to easily expose or manipulate discrete resources via REST</a:t>
            </a:r>
          </a:p>
        </p:txBody>
      </p:sp>
      <p:sp>
        <p:nvSpPr>
          <p:cNvPr id="4" name="Slide Number Placeholder 3"/>
          <p:cNvSpPr>
            <a:spLocks noGrp="1"/>
          </p:cNvSpPr>
          <p:nvPr>
            <p:ph type="sldNum" sz="quarter" idx="11"/>
          </p:nvPr>
        </p:nvSpPr>
        <p:spPr/>
        <p:txBody>
          <a:bodyPr/>
          <a:lstStyle/>
          <a:p>
            <a:fld id="{5CC3E5C4-3E2B-40F1-9F2B-C46CEB0C88DF}" type="slidenum">
              <a:rPr lang="en-CA" smtClean="0"/>
              <a:pPr/>
              <a:t>27</a:t>
            </a:fld>
            <a:endParaRPr lang="en-CA" dirty="0"/>
          </a:p>
        </p:txBody>
      </p:sp>
    </p:spTree>
    <p:extLst>
      <p:ext uri="{BB962C8B-B14F-4D97-AF65-F5344CB8AC3E}">
        <p14:creationId xmlns:p14="http://schemas.microsoft.com/office/powerpoint/2010/main" val="32607675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Apply it</a:t>
            </a:r>
          </a:p>
        </p:txBody>
      </p:sp>
      <p:sp>
        <p:nvSpPr>
          <p:cNvPr id="3" name="Content Placeholder 2"/>
          <p:cNvSpPr>
            <a:spLocks noGrp="1"/>
          </p:cNvSpPr>
          <p:nvPr>
            <p:ph idx="1"/>
          </p:nvPr>
        </p:nvSpPr>
        <p:spPr/>
        <p:txBody>
          <a:bodyPr/>
          <a:lstStyle/>
          <a:p>
            <a:r>
              <a:rPr lang="en-CA" dirty="0"/>
              <a:t>What paradigm(s) are you like to use in your organization and why?</a:t>
            </a:r>
          </a:p>
        </p:txBody>
      </p:sp>
      <p:sp>
        <p:nvSpPr>
          <p:cNvPr id="4" name="Slide Number Placeholder 3"/>
          <p:cNvSpPr>
            <a:spLocks noGrp="1"/>
          </p:cNvSpPr>
          <p:nvPr>
            <p:ph type="sldNum" sz="quarter" idx="11"/>
          </p:nvPr>
        </p:nvSpPr>
        <p:spPr/>
        <p:txBody>
          <a:bodyPr/>
          <a:lstStyle/>
          <a:p>
            <a:fld id="{5CC3E5C4-3E2B-40F1-9F2B-C46CEB0C88DF}" type="slidenum">
              <a:rPr lang="en-CA" smtClean="0"/>
              <a:pPr/>
              <a:t>28</a:t>
            </a:fld>
            <a:endParaRPr lang="en-CA" dirty="0"/>
          </a:p>
        </p:txBody>
      </p:sp>
    </p:spTree>
    <p:extLst>
      <p:ext uri="{BB962C8B-B14F-4D97-AF65-F5344CB8AC3E}">
        <p14:creationId xmlns:p14="http://schemas.microsoft.com/office/powerpoint/2010/main" val="32568014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Learning Objectives</a:t>
            </a:r>
          </a:p>
        </p:txBody>
      </p:sp>
      <p:sp>
        <p:nvSpPr>
          <p:cNvPr id="3" name="Content Placeholder 2"/>
          <p:cNvSpPr>
            <a:spLocks noGrp="1"/>
          </p:cNvSpPr>
          <p:nvPr>
            <p:ph idx="1"/>
          </p:nvPr>
        </p:nvSpPr>
        <p:spPr/>
        <p:txBody>
          <a:bodyPr/>
          <a:lstStyle/>
          <a:p>
            <a:r>
              <a:rPr lang="en-US" noProof="0" dirty="0"/>
              <a:t>You should be able to:</a:t>
            </a:r>
          </a:p>
          <a:p>
            <a:pPr lvl="1"/>
            <a:r>
              <a:rPr lang="en-US" sz="2700" b="1" dirty="0">
                <a:latin typeface="Calibri"/>
              </a:rPr>
              <a:t>List FHIR’s interoperability paradigms and explain when each should be used</a:t>
            </a:r>
          </a:p>
          <a:p>
            <a:pPr lvl="1"/>
            <a:r>
              <a:rPr lang="en-US" sz="2700" dirty="0">
                <a:latin typeface="Calibri"/>
              </a:rPr>
              <a:t>Give examples of where FHIR can fit in the architectural stack</a:t>
            </a:r>
          </a:p>
          <a:p>
            <a:pPr lvl="1"/>
            <a:r>
              <a:rPr lang="en-US" sz="2700" dirty="0">
                <a:latin typeface="Calibri"/>
              </a:rPr>
              <a:t>Identify several FHIR architectural considerations and describe how to address them</a:t>
            </a:r>
          </a:p>
          <a:p>
            <a:pPr lvl="1"/>
            <a:r>
              <a:rPr lang="en-US" sz="2700" dirty="0">
                <a:latin typeface="Calibri"/>
              </a:rPr>
              <a:t>Explain where and how Profiles fit into an architectural solution</a:t>
            </a:r>
          </a:p>
        </p:txBody>
      </p:sp>
      <p:sp>
        <p:nvSpPr>
          <p:cNvPr id="4" name="Slide Number Placeholder 3"/>
          <p:cNvSpPr>
            <a:spLocks noGrp="1"/>
          </p:cNvSpPr>
          <p:nvPr>
            <p:ph type="sldNum" sz="quarter" idx="11"/>
          </p:nvPr>
        </p:nvSpPr>
        <p:spPr/>
        <p:txBody>
          <a:bodyPr/>
          <a:lstStyle/>
          <a:p>
            <a:fld id="{5CC3E5C4-3E2B-40F1-9F2B-C46CEB0C88DF}" type="slidenum">
              <a:rPr lang="en-CA" smtClean="0"/>
              <a:pPr/>
              <a:t>29</a:t>
            </a:fld>
            <a:endParaRPr lang="en-CA" dirty="0"/>
          </a:p>
        </p:txBody>
      </p:sp>
    </p:spTree>
    <p:extLst>
      <p:ext uri="{BB962C8B-B14F-4D97-AF65-F5344CB8AC3E}">
        <p14:creationId xmlns:p14="http://schemas.microsoft.com/office/powerpoint/2010/main" val="2268788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This presentation</a:t>
            </a:r>
            <a:endParaRPr lang="en-CA" dirty="0"/>
          </a:p>
        </p:txBody>
      </p:sp>
      <p:sp>
        <p:nvSpPr>
          <p:cNvPr id="4" name="Content Placeholder 3"/>
          <p:cNvSpPr>
            <a:spLocks noGrp="1"/>
          </p:cNvSpPr>
          <p:nvPr>
            <p:ph idx="1"/>
          </p:nvPr>
        </p:nvSpPr>
        <p:spPr/>
        <p:txBody>
          <a:bodyPr/>
          <a:lstStyle/>
          <a:p>
            <a:r>
              <a:rPr lang="en-US" dirty="0"/>
              <a:t>Can be downloaded here:</a:t>
            </a:r>
          </a:p>
          <a:p>
            <a:pPr lvl="1"/>
            <a:r>
              <a:rPr lang="en-CA" dirty="0">
                <a:hlinkClick r:id="rId2"/>
              </a:rPr>
              <a:t>https://github.com/FHIR/documents/raw/master/presentations/2019-01%20Tutorials/Designing%20FHIR%20Solutions.pptx</a:t>
            </a:r>
            <a:endParaRPr lang="en-CA" dirty="0"/>
          </a:p>
          <a:p>
            <a:r>
              <a:rPr lang="en-US" dirty="0"/>
              <a:t>Is licensed for use under the Creative Commons, specifically:</a:t>
            </a:r>
          </a:p>
          <a:p>
            <a:pPr lvl="1"/>
            <a:r>
              <a:rPr lang="en-CA" dirty="0">
                <a:hlinkClick r:id="rId3"/>
              </a:rPr>
              <a:t>Creative Commons Attribution 3.0 </a:t>
            </a:r>
            <a:r>
              <a:rPr lang="en-CA" dirty="0" err="1">
                <a:hlinkClick r:id="rId3"/>
              </a:rPr>
              <a:t>Unported</a:t>
            </a:r>
            <a:r>
              <a:rPr lang="en-CA" dirty="0">
                <a:hlinkClick r:id="rId3"/>
              </a:rPr>
              <a:t> License</a:t>
            </a:r>
            <a:endParaRPr lang="en-CA" dirty="0"/>
          </a:p>
          <a:p>
            <a:pPr lvl="1"/>
            <a:r>
              <a:rPr lang="en-US" dirty="0"/>
              <a:t>(Do with it as you wish, so long as you give credit)</a:t>
            </a:r>
            <a:endParaRPr lang="en-CA" dirty="0"/>
          </a:p>
        </p:txBody>
      </p:sp>
      <p:pic>
        <p:nvPicPr>
          <p:cNvPr id="5" name="Picture 4" descr="Creative Commons Licenc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220200" y="4343400"/>
            <a:ext cx="1514168" cy="53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86321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FHIR Architecture Approaches</a:t>
            </a: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623520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Some possible uses</a:t>
            </a:r>
          </a:p>
        </p:txBody>
      </p:sp>
      <p:sp>
        <p:nvSpPr>
          <p:cNvPr id="5" name="Slide Number Placeholder 4"/>
          <p:cNvSpPr>
            <a:spLocks noGrp="1"/>
          </p:cNvSpPr>
          <p:nvPr>
            <p:ph type="sldNum" sz="quarter" idx="11"/>
          </p:nvPr>
        </p:nvSpPr>
        <p:spPr/>
        <p:txBody>
          <a:bodyPr/>
          <a:lstStyle/>
          <a:p>
            <a:fld id="{2CD36790-EF9F-4521-A783-189BE19EEE4B}" type="slidenum">
              <a:rPr lang="en-US" smtClean="0"/>
              <a:pPr/>
              <a:t>31</a:t>
            </a:fld>
            <a:endParaRPr lang="en-US"/>
          </a:p>
        </p:txBody>
      </p:sp>
      <p:cxnSp>
        <p:nvCxnSpPr>
          <p:cNvPr id="18" name="Straight Connector 17"/>
          <p:cNvCxnSpPr>
            <a:stCxn id="19" idx="0"/>
            <a:endCxn id="20" idx="2"/>
          </p:cNvCxnSpPr>
          <p:nvPr/>
        </p:nvCxnSpPr>
        <p:spPr bwMode="auto">
          <a:xfrm flipH="1" flipV="1">
            <a:off x="3295294" y="4278843"/>
            <a:ext cx="3919" cy="582693"/>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19" name="Oval 18"/>
          <p:cNvSpPr/>
          <p:nvPr/>
        </p:nvSpPr>
        <p:spPr bwMode="auto">
          <a:xfrm>
            <a:off x="2831160" y="4861536"/>
            <a:ext cx="936104" cy="69164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400" b="1" dirty="0">
                <a:solidFill>
                  <a:srgbClr val="FFFFFF"/>
                </a:solidFill>
                <a:latin typeface="Arial" charset="0"/>
                <a:cs typeface="Arial" charset="0"/>
              </a:rPr>
              <a:t>FHIR</a:t>
            </a:r>
          </a:p>
        </p:txBody>
      </p:sp>
      <p:sp>
        <p:nvSpPr>
          <p:cNvPr id="20" name="Rectangle 19"/>
          <p:cNvSpPr/>
          <p:nvPr/>
        </p:nvSpPr>
        <p:spPr bwMode="auto">
          <a:xfrm>
            <a:off x="2575213" y="3683210"/>
            <a:ext cx="1440160" cy="595632"/>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dirty="0">
                <a:solidFill>
                  <a:schemeClr val="tx1"/>
                </a:solidFill>
                <a:latin typeface="Arial" charset="0"/>
                <a:cs typeface="Arial" charset="0"/>
              </a:rPr>
              <a:t>Broker</a:t>
            </a:r>
            <a:endParaRPr kumimoji="0" lang="nl-NL" b="1" i="0" u="none" strike="noStrike" cap="none" normalizeH="0" baseline="0" dirty="0">
              <a:ln>
                <a:noFill/>
              </a:ln>
              <a:solidFill>
                <a:schemeClr val="tx1"/>
              </a:solidFill>
              <a:effectLst/>
              <a:latin typeface="Arial" charset="0"/>
              <a:cs typeface="Arial" charset="0"/>
            </a:endParaRPr>
          </a:p>
        </p:txBody>
      </p:sp>
      <p:grpSp>
        <p:nvGrpSpPr>
          <p:cNvPr id="21" name="Group 20"/>
          <p:cNvGrpSpPr/>
          <p:nvPr/>
        </p:nvGrpSpPr>
        <p:grpSpPr>
          <a:xfrm>
            <a:off x="2483864" y="2006891"/>
            <a:ext cx="669976" cy="1676320"/>
            <a:chOff x="4020988" y="2150421"/>
            <a:chExt cx="669976" cy="1379158"/>
          </a:xfrm>
        </p:grpSpPr>
        <p:cxnSp>
          <p:nvCxnSpPr>
            <p:cNvPr id="22" name="Straight Connector 21"/>
            <p:cNvCxnSpPr>
              <a:endCxn id="23" idx="4"/>
            </p:cNvCxnSpPr>
            <p:nvPr/>
          </p:nvCxnSpPr>
          <p:spPr bwMode="auto">
            <a:xfrm flipV="1">
              <a:off x="4355976" y="2711809"/>
              <a:ext cx="0" cy="817770"/>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23" name="Oval 22"/>
            <p:cNvSpPr/>
            <p:nvPr/>
          </p:nvSpPr>
          <p:spPr bwMode="auto">
            <a:xfrm>
              <a:off x="4020988" y="2150421"/>
              <a:ext cx="669976" cy="56138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600" b="1" dirty="0">
                  <a:solidFill>
                    <a:srgbClr val="FFFFFF"/>
                  </a:solidFill>
                  <a:latin typeface="Arial" charset="0"/>
                  <a:cs typeface="Arial" charset="0"/>
                </a:rPr>
                <a:t>v3</a:t>
              </a:r>
            </a:p>
          </p:txBody>
        </p:sp>
      </p:grpSp>
      <p:sp>
        <p:nvSpPr>
          <p:cNvPr id="24" name="Rectangle 23"/>
          <p:cNvSpPr/>
          <p:nvPr/>
        </p:nvSpPr>
        <p:spPr bwMode="auto">
          <a:xfrm>
            <a:off x="2183088" y="4202400"/>
            <a:ext cx="2232248" cy="1563865"/>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eaLnBrk="1" hangingPunct="1"/>
            <a:endParaRPr lang="nl-NL" sz="2400" b="1">
              <a:solidFill>
                <a:srgbClr val="FFFFFF"/>
              </a:solidFill>
              <a:latin typeface="Arial" charset="0"/>
              <a:cs typeface="Arial" charset="0"/>
            </a:endParaRPr>
          </a:p>
        </p:txBody>
      </p:sp>
      <p:grpSp>
        <p:nvGrpSpPr>
          <p:cNvPr id="25" name="Group 24"/>
          <p:cNvGrpSpPr/>
          <p:nvPr/>
        </p:nvGrpSpPr>
        <p:grpSpPr>
          <a:xfrm>
            <a:off x="3370449" y="2604039"/>
            <a:ext cx="669976" cy="1079172"/>
            <a:chOff x="3876972" y="2147531"/>
            <a:chExt cx="669976" cy="809379"/>
          </a:xfrm>
        </p:grpSpPr>
        <p:cxnSp>
          <p:nvCxnSpPr>
            <p:cNvPr id="26" name="Straight Connector 25"/>
            <p:cNvCxnSpPr>
              <a:endCxn id="27" idx="4"/>
            </p:cNvCxnSpPr>
            <p:nvPr/>
          </p:nvCxnSpPr>
          <p:spPr bwMode="auto">
            <a:xfrm flipV="1">
              <a:off x="4211960" y="2658238"/>
              <a:ext cx="0" cy="298672"/>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27" name="Oval 26"/>
            <p:cNvSpPr/>
            <p:nvPr/>
          </p:nvSpPr>
          <p:spPr bwMode="auto">
            <a:xfrm>
              <a:off x="3876972" y="2147531"/>
              <a:ext cx="669976" cy="510707"/>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600" b="1" dirty="0">
                  <a:solidFill>
                    <a:srgbClr val="FFFFFF"/>
                  </a:solidFill>
                  <a:latin typeface="Arial" charset="0"/>
                  <a:cs typeface="Arial" charset="0"/>
                </a:rPr>
                <a:t>v2</a:t>
              </a:r>
            </a:p>
          </p:txBody>
        </p:sp>
      </p:grpSp>
      <p:sp>
        <p:nvSpPr>
          <p:cNvPr id="29" name="Rectangle 28"/>
          <p:cNvSpPr/>
          <p:nvPr/>
        </p:nvSpPr>
        <p:spPr bwMode="auto">
          <a:xfrm>
            <a:off x="5359996" y="3151589"/>
            <a:ext cx="1440160" cy="960107"/>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2400" b="1" dirty="0">
                <a:solidFill>
                  <a:schemeClr val="tx1"/>
                </a:solidFill>
                <a:latin typeface="Arial" charset="0"/>
                <a:cs typeface="Arial" charset="0"/>
              </a:rPr>
              <a:t>PHR</a:t>
            </a:r>
          </a:p>
        </p:txBody>
      </p:sp>
      <p:cxnSp>
        <p:nvCxnSpPr>
          <p:cNvPr id="30" name="Straight Connector 29"/>
          <p:cNvCxnSpPr/>
          <p:nvPr/>
        </p:nvCxnSpPr>
        <p:spPr bwMode="auto">
          <a:xfrm flipV="1">
            <a:off x="5576020" y="2503518"/>
            <a:ext cx="0" cy="648071"/>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31" name="Rectangle 30"/>
          <p:cNvSpPr/>
          <p:nvPr/>
        </p:nvSpPr>
        <p:spPr bwMode="auto">
          <a:xfrm>
            <a:off x="4943872" y="1844824"/>
            <a:ext cx="2232248" cy="2496278"/>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eaLnBrk="1" hangingPunct="1"/>
            <a:endParaRPr lang="nl-NL" sz="2400" b="1">
              <a:solidFill>
                <a:srgbClr val="FFFFFF"/>
              </a:solidFill>
              <a:latin typeface="Arial" charset="0"/>
              <a:cs typeface="Arial" charset="0"/>
            </a:endParaRPr>
          </a:p>
        </p:txBody>
      </p:sp>
      <p:sp>
        <p:nvSpPr>
          <p:cNvPr id="32" name="Oval 31"/>
          <p:cNvSpPr/>
          <p:nvPr/>
        </p:nvSpPr>
        <p:spPr bwMode="auto">
          <a:xfrm>
            <a:off x="5978872" y="2499507"/>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400" b="1" dirty="0">
                <a:solidFill>
                  <a:srgbClr val="FFFFFF"/>
                </a:solidFill>
                <a:latin typeface="Arial" charset="0"/>
                <a:cs typeface="Arial" charset="0"/>
              </a:rPr>
              <a:t>FHIR</a:t>
            </a:r>
          </a:p>
        </p:txBody>
      </p:sp>
      <p:sp>
        <p:nvSpPr>
          <p:cNvPr id="33" name="Rectangle 32"/>
          <p:cNvSpPr/>
          <p:nvPr/>
        </p:nvSpPr>
        <p:spPr bwMode="auto">
          <a:xfrm>
            <a:off x="5512396" y="2006890"/>
            <a:ext cx="1024780" cy="531651"/>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2400" b="1" dirty="0" err="1">
                <a:solidFill>
                  <a:schemeClr val="tx1"/>
                </a:solidFill>
                <a:latin typeface="Arial" charset="0"/>
                <a:cs typeface="Arial" charset="0"/>
              </a:rPr>
              <a:t>App</a:t>
            </a:r>
            <a:endParaRPr lang="nl-NL" sz="2400" b="1" dirty="0">
              <a:solidFill>
                <a:schemeClr val="tx1"/>
              </a:solidFill>
              <a:latin typeface="Arial" charset="0"/>
              <a:cs typeface="Arial" charset="0"/>
            </a:endParaRPr>
          </a:p>
        </p:txBody>
      </p:sp>
      <p:sp>
        <p:nvSpPr>
          <p:cNvPr id="35" name="Rectangle 34"/>
          <p:cNvSpPr/>
          <p:nvPr/>
        </p:nvSpPr>
        <p:spPr bwMode="auto">
          <a:xfrm>
            <a:off x="7852131" y="2811461"/>
            <a:ext cx="2358669" cy="1792425"/>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eaLnBrk="1" hangingPunct="1"/>
            <a:endParaRPr lang="nl-NL" sz="2400" b="1">
              <a:solidFill>
                <a:srgbClr val="FFFFFF"/>
              </a:solidFill>
              <a:latin typeface="Arial" charset="0"/>
              <a:cs typeface="Arial" charset="0"/>
            </a:endParaRPr>
          </a:p>
        </p:txBody>
      </p:sp>
      <p:sp>
        <p:nvSpPr>
          <p:cNvPr id="37" name="Rectangle 36"/>
          <p:cNvSpPr/>
          <p:nvPr/>
        </p:nvSpPr>
        <p:spPr bwMode="auto">
          <a:xfrm>
            <a:off x="8225491" y="4306069"/>
            <a:ext cx="1440160" cy="595632"/>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600" dirty="0" err="1">
                <a:solidFill>
                  <a:schemeClr val="tx1"/>
                </a:solidFill>
                <a:latin typeface="Arial" charset="0"/>
                <a:cs typeface="Arial" charset="0"/>
              </a:rPr>
              <a:t>Comm</a:t>
            </a:r>
            <a:r>
              <a:rPr lang="nl-NL" sz="1600" dirty="0">
                <a:solidFill>
                  <a:schemeClr val="tx1"/>
                </a:solidFill>
                <a:latin typeface="Arial" charset="0"/>
                <a:cs typeface="Arial" charset="0"/>
              </a:rPr>
              <a:t>.</a:t>
            </a:r>
          </a:p>
          <a:p>
            <a:pPr algn="ctr" eaLnBrk="1" hangingPunct="1"/>
            <a:r>
              <a:rPr lang="nl-NL" sz="1600" dirty="0">
                <a:solidFill>
                  <a:schemeClr val="tx1"/>
                </a:solidFill>
                <a:latin typeface="Arial" charset="0"/>
                <a:cs typeface="Arial" charset="0"/>
              </a:rPr>
              <a:t>Interface</a:t>
            </a:r>
            <a:endParaRPr lang="nl-NL" sz="1600" b="1" dirty="0">
              <a:solidFill>
                <a:schemeClr val="tx1"/>
              </a:solidFill>
              <a:latin typeface="Arial" charset="0"/>
              <a:cs typeface="Arial" charset="0"/>
            </a:endParaRPr>
          </a:p>
        </p:txBody>
      </p:sp>
      <p:sp>
        <p:nvSpPr>
          <p:cNvPr id="38" name="Rectangle 37"/>
          <p:cNvSpPr/>
          <p:nvPr/>
        </p:nvSpPr>
        <p:spPr bwMode="auto">
          <a:xfrm>
            <a:off x="8229600" y="4900557"/>
            <a:ext cx="1440160" cy="723408"/>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2400" b="1" dirty="0">
                <a:solidFill>
                  <a:schemeClr val="tx1"/>
                </a:solidFill>
                <a:latin typeface="Arial" charset="0"/>
                <a:cs typeface="Arial" charset="0"/>
              </a:rPr>
              <a:t>DB</a:t>
            </a:r>
          </a:p>
        </p:txBody>
      </p:sp>
      <p:cxnSp>
        <p:nvCxnSpPr>
          <p:cNvPr id="39" name="Straight Connector 38"/>
          <p:cNvCxnSpPr>
            <a:stCxn id="37" idx="0"/>
            <a:endCxn id="40" idx="4"/>
          </p:cNvCxnSpPr>
          <p:nvPr/>
        </p:nvCxnSpPr>
        <p:spPr bwMode="auto">
          <a:xfrm flipV="1">
            <a:off x="8945571" y="3728927"/>
            <a:ext cx="0" cy="577143"/>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40" name="Oval 39"/>
          <p:cNvSpPr/>
          <p:nvPr/>
        </p:nvSpPr>
        <p:spPr bwMode="auto">
          <a:xfrm>
            <a:off x="8477519" y="3037284"/>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400" b="1" dirty="0">
                <a:solidFill>
                  <a:srgbClr val="FFFFFF"/>
                </a:solidFill>
                <a:latin typeface="Arial" charset="0"/>
                <a:cs typeface="Arial" charset="0"/>
              </a:rPr>
              <a:t>FHIR</a:t>
            </a:r>
          </a:p>
        </p:txBody>
      </p:sp>
    </p:spTree>
    <p:extLst>
      <p:ext uri="{BB962C8B-B14F-4D97-AF65-F5344CB8AC3E}">
        <p14:creationId xmlns:p14="http://schemas.microsoft.com/office/powerpoint/2010/main" val="34033794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Repository model</a:t>
            </a:r>
          </a:p>
        </p:txBody>
      </p:sp>
      <p:sp>
        <p:nvSpPr>
          <p:cNvPr id="14" name="Rectangle 13"/>
          <p:cNvSpPr/>
          <p:nvPr/>
        </p:nvSpPr>
        <p:spPr bwMode="auto">
          <a:xfrm>
            <a:off x="3143672" y="3933056"/>
            <a:ext cx="5760640" cy="1296144"/>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en-US" sz="2400" b="1">
                <a:solidFill>
                  <a:schemeClr val="tx1"/>
                </a:solidFill>
                <a:latin typeface="Arial" charset="0"/>
                <a:cs typeface="Arial" charset="0"/>
              </a:rPr>
              <a:t>Vendor Neutral Repository</a:t>
            </a:r>
          </a:p>
        </p:txBody>
      </p:sp>
      <p:cxnSp>
        <p:nvCxnSpPr>
          <p:cNvPr id="15" name="Straight Connector 14"/>
          <p:cNvCxnSpPr/>
          <p:nvPr/>
        </p:nvCxnSpPr>
        <p:spPr bwMode="auto">
          <a:xfrm flipV="1">
            <a:off x="5879976" y="2503518"/>
            <a:ext cx="0" cy="142953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16" name="Rectangle 15"/>
          <p:cNvSpPr/>
          <p:nvPr/>
        </p:nvSpPr>
        <p:spPr bwMode="auto">
          <a:xfrm>
            <a:off x="2783632" y="3645025"/>
            <a:ext cx="6400378" cy="1800200"/>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eaLnBrk="1" hangingPunct="1"/>
            <a:endParaRPr lang="en-US" sz="2400" b="1">
              <a:solidFill>
                <a:srgbClr val="FFFFFF"/>
              </a:solidFill>
              <a:latin typeface="Arial" charset="0"/>
              <a:cs typeface="Arial" charset="0"/>
            </a:endParaRPr>
          </a:p>
        </p:txBody>
      </p:sp>
      <p:sp>
        <p:nvSpPr>
          <p:cNvPr id="17" name="Oval 16"/>
          <p:cNvSpPr/>
          <p:nvPr/>
        </p:nvSpPr>
        <p:spPr bwMode="auto">
          <a:xfrm>
            <a:off x="5791200" y="3118358"/>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en-US" sz="1400" b="1">
                <a:solidFill>
                  <a:srgbClr val="FFFFFF"/>
                </a:solidFill>
                <a:latin typeface="Arial" charset="0"/>
                <a:cs typeface="Arial" charset="0"/>
              </a:rPr>
              <a:t>FHIR</a:t>
            </a:r>
          </a:p>
        </p:txBody>
      </p:sp>
      <p:sp>
        <p:nvSpPr>
          <p:cNvPr id="18" name="Rectangle 17"/>
          <p:cNvSpPr/>
          <p:nvPr/>
        </p:nvSpPr>
        <p:spPr bwMode="auto">
          <a:xfrm>
            <a:off x="2521322" y="1967856"/>
            <a:ext cx="1024780" cy="531651"/>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en-US" sz="2400" b="1">
                <a:solidFill>
                  <a:schemeClr val="tx1"/>
                </a:solidFill>
                <a:latin typeface="Arial" charset="0"/>
                <a:cs typeface="Arial" charset="0"/>
              </a:rPr>
              <a:t>HIS</a:t>
            </a:r>
          </a:p>
        </p:txBody>
      </p:sp>
      <p:sp>
        <p:nvSpPr>
          <p:cNvPr id="19" name="Rectangle 18"/>
          <p:cNvSpPr/>
          <p:nvPr/>
        </p:nvSpPr>
        <p:spPr bwMode="auto">
          <a:xfrm>
            <a:off x="3847084" y="1988841"/>
            <a:ext cx="1024780" cy="531651"/>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en-US" sz="2400" b="1">
                <a:solidFill>
                  <a:schemeClr val="tx1"/>
                </a:solidFill>
                <a:latin typeface="Arial" charset="0"/>
                <a:cs typeface="Arial" charset="0"/>
              </a:rPr>
              <a:t>LIMS</a:t>
            </a:r>
          </a:p>
        </p:txBody>
      </p:sp>
      <p:sp>
        <p:nvSpPr>
          <p:cNvPr id="20" name="Rectangle 19"/>
          <p:cNvSpPr/>
          <p:nvPr/>
        </p:nvSpPr>
        <p:spPr bwMode="auto">
          <a:xfrm>
            <a:off x="5143228" y="1988841"/>
            <a:ext cx="1024780" cy="531651"/>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en-US" sz="2400" b="1">
                <a:solidFill>
                  <a:schemeClr val="tx1"/>
                </a:solidFill>
                <a:latin typeface="Arial" charset="0"/>
                <a:cs typeface="Arial" charset="0"/>
              </a:rPr>
              <a:t>PACS</a:t>
            </a:r>
          </a:p>
        </p:txBody>
      </p:sp>
      <p:sp>
        <p:nvSpPr>
          <p:cNvPr id="21" name="Rectangle 20"/>
          <p:cNvSpPr/>
          <p:nvPr/>
        </p:nvSpPr>
        <p:spPr bwMode="auto">
          <a:xfrm>
            <a:off x="6511380" y="1988841"/>
            <a:ext cx="1600844" cy="531651"/>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en-US" sz="2400" b="1">
                <a:solidFill>
                  <a:schemeClr val="tx1"/>
                </a:solidFill>
                <a:latin typeface="Arial" charset="0"/>
                <a:cs typeface="Arial" charset="0"/>
              </a:rPr>
              <a:t>SystemX</a:t>
            </a:r>
          </a:p>
        </p:txBody>
      </p:sp>
      <p:sp>
        <p:nvSpPr>
          <p:cNvPr id="22" name="Rectangle 21"/>
          <p:cNvSpPr/>
          <p:nvPr/>
        </p:nvSpPr>
        <p:spPr bwMode="auto">
          <a:xfrm>
            <a:off x="8383588" y="1988841"/>
            <a:ext cx="1600844" cy="531651"/>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en-US" sz="2400" b="1">
                <a:solidFill>
                  <a:schemeClr val="tx1"/>
                </a:solidFill>
                <a:latin typeface="Arial" charset="0"/>
                <a:cs typeface="Arial" charset="0"/>
              </a:rPr>
              <a:t>Gateway</a:t>
            </a:r>
          </a:p>
        </p:txBody>
      </p:sp>
      <p:sp>
        <p:nvSpPr>
          <p:cNvPr id="23" name="Can 22"/>
          <p:cNvSpPr/>
          <p:nvPr/>
        </p:nvSpPr>
        <p:spPr bwMode="auto">
          <a:xfrm>
            <a:off x="2351584" y="2420888"/>
            <a:ext cx="618454" cy="576064"/>
          </a:xfrm>
          <a:prstGeom prst="can">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p>
        </p:txBody>
      </p:sp>
      <p:sp>
        <p:nvSpPr>
          <p:cNvPr id="24" name="Can 23"/>
          <p:cNvSpPr/>
          <p:nvPr/>
        </p:nvSpPr>
        <p:spPr bwMode="auto">
          <a:xfrm>
            <a:off x="3677346" y="2420888"/>
            <a:ext cx="618454" cy="576064"/>
          </a:xfrm>
          <a:prstGeom prst="can">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p>
        </p:txBody>
      </p:sp>
      <p:sp>
        <p:nvSpPr>
          <p:cNvPr id="25" name="Can 24"/>
          <p:cNvSpPr/>
          <p:nvPr/>
        </p:nvSpPr>
        <p:spPr bwMode="auto">
          <a:xfrm>
            <a:off x="5015880" y="2420888"/>
            <a:ext cx="618454" cy="576064"/>
          </a:xfrm>
          <a:prstGeom prst="can">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p>
        </p:txBody>
      </p:sp>
      <p:sp>
        <p:nvSpPr>
          <p:cNvPr id="26" name="Can 25"/>
          <p:cNvSpPr/>
          <p:nvPr/>
        </p:nvSpPr>
        <p:spPr bwMode="auto">
          <a:xfrm>
            <a:off x="7565778" y="2420888"/>
            <a:ext cx="618454" cy="576064"/>
          </a:xfrm>
          <a:prstGeom prst="can">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p>
        </p:txBody>
      </p:sp>
      <p:cxnSp>
        <p:nvCxnSpPr>
          <p:cNvPr id="28" name="Straight Connector 27"/>
          <p:cNvCxnSpPr/>
          <p:nvPr/>
        </p:nvCxnSpPr>
        <p:spPr bwMode="auto">
          <a:xfrm flipV="1">
            <a:off x="7311802" y="2520491"/>
            <a:ext cx="0" cy="142953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29" name="Straight Connector 28"/>
          <p:cNvCxnSpPr/>
          <p:nvPr/>
        </p:nvCxnSpPr>
        <p:spPr bwMode="auto">
          <a:xfrm flipV="1">
            <a:off x="8760296" y="2492896"/>
            <a:ext cx="0" cy="142953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30" name="Oval 29"/>
          <p:cNvSpPr/>
          <p:nvPr/>
        </p:nvSpPr>
        <p:spPr bwMode="auto">
          <a:xfrm>
            <a:off x="7176120" y="3118358"/>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en-US" sz="1400" b="1">
                <a:solidFill>
                  <a:srgbClr val="FFFFFF"/>
                </a:solidFill>
                <a:latin typeface="Arial" charset="0"/>
                <a:cs typeface="Arial" charset="0"/>
              </a:rPr>
              <a:t>FHIR</a:t>
            </a:r>
          </a:p>
        </p:txBody>
      </p:sp>
      <p:sp>
        <p:nvSpPr>
          <p:cNvPr id="31" name="Oval 30"/>
          <p:cNvSpPr/>
          <p:nvPr/>
        </p:nvSpPr>
        <p:spPr bwMode="auto">
          <a:xfrm>
            <a:off x="8688288" y="3118358"/>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en-US" sz="1400" b="1">
                <a:solidFill>
                  <a:srgbClr val="FFFFFF"/>
                </a:solidFill>
                <a:latin typeface="Arial" charset="0"/>
                <a:cs typeface="Arial" charset="0"/>
              </a:rPr>
              <a:t>FHIR</a:t>
            </a:r>
          </a:p>
        </p:txBody>
      </p:sp>
      <p:cxnSp>
        <p:nvCxnSpPr>
          <p:cNvPr id="32" name="Straight Connector 31"/>
          <p:cNvCxnSpPr/>
          <p:nvPr/>
        </p:nvCxnSpPr>
        <p:spPr bwMode="auto">
          <a:xfrm flipV="1">
            <a:off x="4583832" y="2492896"/>
            <a:ext cx="0" cy="142953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3" name="Straight Connector 32"/>
          <p:cNvCxnSpPr/>
          <p:nvPr/>
        </p:nvCxnSpPr>
        <p:spPr bwMode="auto">
          <a:xfrm flipV="1">
            <a:off x="3287688" y="2492896"/>
            <a:ext cx="0" cy="142953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34" name="Oval 33"/>
          <p:cNvSpPr/>
          <p:nvPr/>
        </p:nvSpPr>
        <p:spPr bwMode="auto">
          <a:xfrm>
            <a:off x="4511824" y="3118358"/>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en-US" sz="1400" b="1">
                <a:solidFill>
                  <a:srgbClr val="FFFFFF"/>
                </a:solidFill>
                <a:latin typeface="Arial" charset="0"/>
                <a:cs typeface="Arial" charset="0"/>
              </a:rPr>
              <a:t>FHIR</a:t>
            </a:r>
          </a:p>
        </p:txBody>
      </p:sp>
      <p:sp>
        <p:nvSpPr>
          <p:cNvPr id="35" name="Oval 34"/>
          <p:cNvSpPr/>
          <p:nvPr/>
        </p:nvSpPr>
        <p:spPr bwMode="auto">
          <a:xfrm>
            <a:off x="3143672" y="3118358"/>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en-US" sz="1400" b="1">
                <a:solidFill>
                  <a:srgbClr val="FFFFFF"/>
                </a:solidFill>
                <a:latin typeface="Arial" charset="0"/>
                <a:cs typeface="Arial" charset="0"/>
              </a:rPr>
              <a:t>FHIR</a:t>
            </a:r>
          </a:p>
        </p:txBody>
      </p:sp>
    </p:spTree>
    <p:extLst>
      <p:ext uri="{BB962C8B-B14F-4D97-AF65-F5344CB8AC3E}">
        <p14:creationId xmlns:p14="http://schemas.microsoft.com/office/powerpoint/2010/main" val="25274712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Magnetic Disk 2"/>
          <p:cNvSpPr/>
          <p:nvPr/>
        </p:nvSpPr>
        <p:spPr bwMode="auto">
          <a:xfrm>
            <a:off x="2615136" y="4504379"/>
            <a:ext cx="1368152" cy="1119587"/>
          </a:xfrm>
          <a:prstGeom prst="flowChartMagneticDisk">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6200000" scaled="1"/>
            <a:tileRect/>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en-CA" sz="1600" dirty="0"/>
          </a:p>
        </p:txBody>
      </p:sp>
      <p:sp>
        <p:nvSpPr>
          <p:cNvPr id="2" name="Title 1"/>
          <p:cNvSpPr>
            <a:spLocks noGrp="1"/>
          </p:cNvSpPr>
          <p:nvPr>
            <p:ph type="title"/>
          </p:nvPr>
        </p:nvSpPr>
        <p:spPr/>
        <p:txBody>
          <a:bodyPr/>
          <a:lstStyle/>
          <a:p>
            <a:r>
              <a:rPr lang="en-US" noProof="0" dirty="0"/>
              <a:t>Beyond exchange</a:t>
            </a:r>
          </a:p>
        </p:txBody>
      </p:sp>
      <p:sp>
        <p:nvSpPr>
          <p:cNvPr id="5" name="Slide Number Placeholder 4"/>
          <p:cNvSpPr>
            <a:spLocks noGrp="1"/>
          </p:cNvSpPr>
          <p:nvPr>
            <p:ph type="sldNum" sz="quarter" idx="11"/>
          </p:nvPr>
        </p:nvSpPr>
        <p:spPr/>
        <p:txBody>
          <a:bodyPr/>
          <a:lstStyle/>
          <a:p>
            <a:fld id="{2CD36790-EF9F-4521-A783-189BE19EEE4B}" type="slidenum">
              <a:rPr lang="en-US" smtClean="0"/>
              <a:pPr/>
              <a:t>33</a:t>
            </a:fld>
            <a:endParaRPr lang="en-US"/>
          </a:p>
        </p:txBody>
      </p:sp>
      <p:grpSp>
        <p:nvGrpSpPr>
          <p:cNvPr id="21" name="Group 20"/>
          <p:cNvGrpSpPr/>
          <p:nvPr/>
        </p:nvGrpSpPr>
        <p:grpSpPr>
          <a:xfrm>
            <a:off x="2339848" y="2003378"/>
            <a:ext cx="669976" cy="2199020"/>
            <a:chOff x="3876972" y="2147532"/>
            <a:chExt cx="669976" cy="1809200"/>
          </a:xfrm>
        </p:grpSpPr>
        <p:cxnSp>
          <p:nvCxnSpPr>
            <p:cNvPr id="22" name="Straight Connector 21"/>
            <p:cNvCxnSpPr>
              <a:endCxn id="23" idx="4"/>
            </p:cNvCxnSpPr>
            <p:nvPr/>
          </p:nvCxnSpPr>
          <p:spPr bwMode="auto">
            <a:xfrm flipV="1">
              <a:off x="4211960" y="2708920"/>
              <a:ext cx="0" cy="1247812"/>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23" name="Oval 22"/>
            <p:cNvSpPr/>
            <p:nvPr/>
          </p:nvSpPr>
          <p:spPr bwMode="auto">
            <a:xfrm>
              <a:off x="3876972" y="2147532"/>
              <a:ext cx="669976" cy="56138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600" b="1" dirty="0">
                  <a:solidFill>
                    <a:srgbClr val="FFFFFF"/>
                  </a:solidFill>
                  <a:latin typeface="Arial" charset="0"/>
                  <a:cs typeface="Arial" charset="0"/>
                </a:rPr>
                <a:t>v3</a:t>
              </a:r>
            </a:p>
          </p:txBody>
        </p:sp>
      </p:grpSp>
      <p:sp>
        <p:nvSpPr>
          <p:cNvPr id="24" name="Rectangle 23"/>
          <p:cNvSpPr/>
          <p:nvPr/>
        </p:nvSpPr>
        <p:spPr bwMode="auto">
          <a:xfrm>
            <a:off x="2183088" y="4202400"/>
            <a:ext cx="2232248" cy="1563865"/>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eaLnBrk="1" hangingPunct="1"/>
            <a:endParaRPr lang="nl-NL" sz="2400" b="1">
              <a:solidFill>
                <a:srgbClr val="FFFFFF"/>
              </a:solidFill>
              <a:latin typeface="Arial" charset="0"/>
              <a:cs typeface="Arial" charset="0"/>
            </a:endParaRPr>
          </a:p>
        </p:txBody>
      </p:sp>
      <p:grpSp>
        <p:nvGrpSpPr>
          <p:cNvPr id="25" name="Group 24"/>
          <p:cNvGrpSpPr/>
          <p:nvPr/>
        </p:nvGrpSpPr>
        <p:grpSpPr>
          <a:xfrm>
            <a:off x="2951916" y="2778979"/>
            <a:ext cx="669976" cy="1423421"/>
            <a:chOff x="3793444" y="2136673"/>
            <a:chExt cx="669976" cy="1067566"/>
          </a:xfrm>
        </p:grpSpPr>
        <p:cxnSp>
          <p:nvCxnSpPr>
            <p:cNvPr id="26" name="Straight Connector 25"/>
            <p:cNvCxnSpPr>
              <a:stCxn id="24" idx="0"/>
              <a:endCxn id="27" idx="4"/>
            </p:cNvCxnSpPr>
            <p:nvPr/>
          </p:nvCxnSpPr>
          <p:spPr bwMode="auto">
            <a:xfrm flipH="1" flipV="1">
              <a:off x="4128432" y="2647380"/>
              <a:ext cx="12308" cy="556859"/>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27" name="Oval 26"/>
            <p:cNvSpPr/>
            <p:nvPr/>
          </p:nvSpPr>
          <p:spPr bwMode="auto">
            <a:xfrm>
              <a:off x="3793444" y="2136673"/>
              <a:ext cx="669976" cy="510707"/>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600" b="1" dirty="0">
                  <a:solidFill>
                    <a:srgbClr val="FFFFFF"/>
                  </a:solidFill>
                  <a:latin typeface="Arial" charset="0"/>
                  <a:cs typeface="Arial" charset="0"/>
                </a:rPr>
                <a:t>v2</a:t>
              </a:r>
            </a:p>
          </p:txBody>
        </p:sp>
      </p:grpSp>
      <p:sp>
        <p:nvSpPr>
          <p:cNvPr id="35" name="Rectangle 34"/>
          <p:cNvSpPr/>
          <p:nvPr/>
        </p:nvSpPr>
        <p:spPr bwMode="auto">
          <a:xfrm>
            <a:off x="7536161" y="3284985"/>
            <a:ext cx="2674639" cy="1779187"/>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eaLnBrk="1" hangingPunct="1"/>
            <a:endParaRPr lang="nl-NL" sz="2400" b="1">
              <a:solidFill>
                <a:srgbClr val="FFFFFF"/>
              </a:solidFill>
              <a:latin typeface="Arial" charset="0"/>
              <a:cs typeface="Arial" charset="0"/>
            </a:endParaRPr>
          </a:p>
        </p:txBody>
      </p:sp>
      <p:cxnSp>
        <p:nvCxnSpPr>
          <p:cNvPr id="39" name="Straight Connector 38"/>
          <p:cNvCxnSpPr/>
          <p:nvPr/>
        </p:nvCxnSpPr>
        <p:spPr bwMode="auto">
          <a:xfrm flipV="1">
            <a:off x="8991600" y="3617525"/>
            <a:ext cx="0" cy="73077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grpSp>
        <p:nvGrpSpPr>
          <p:cNvPr id="34" name="Group 33"/>
          <p:cNvGrpSpPr/>
          <p:nvPr/>
        </p:nvGrpSpPr>
        <p:grpSpPr>
          <a:xfrm>
            <a:off x="3467708" y="2027979"/>
            <a:ext cx="1116124" cy="2174419"/>
            <a:chOff x="3612852" y="1559406"/>
            <a:chExt cx="1116124" cy="1630815"/>
          </a:xfrm>
        </p:grpSpPr>
        <p:cxnSp>
          <p:nvCxnSpPr>
            <p:cNvPr id="36" name="Straight Connector 35"/>
            <p:cNvCxnSpPr>
              <a:endCxn id="41" idx="4"/>
            </p:cNvCxnSpPr>
            <p:nvPr/>
          </p:nvCxnSpPr>
          <p:spPr bwMode="auto">
            <a:xfrm flipV="1">
              <a:off x="4170914" y="2070113"/>
              <a:ext cx="0" cy="1120108"/>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41" name="Oval 40"/>
            <p:cNvSpPr/>
            <p:nvPr/>
          </p:nvSpPr>
          <p:spPr bwMode="auto">
            <a:xfrm>
              <a:off x="3612852" y="1559406"/>
              <a:ext cx="1116124" cy="510707"/>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600" b="1" dirty="0">
                  <a:solidFill>
                    <a:srgbClr val="FFFFFF"/>
                  </a:solidFill>
                  <a:latin typeface="Arial" charset="0"/>
                  <a:cs typeface="Arial" charset="0"/>
                </a:rPr>
                <a:t>Other</a:t>
              </a:r>
            </a:p>
          </p:txBody>
        </p:sp>
      </p:grpSp>
      <p:cxnSp>
        <p:nvCxnSpPr>
          <p:cNvPr id="42" name="Straight Connector 41"/>
          <p:cNvCxnSpPr/>
          <p:nvPr/>
        </p:nvCxnSpPr>
        <p:spPr bwMode="auto">
          <a:xfrm flipH="1" flipV="1">
            <a:off x="6195625" y="4019707"/>
            <a:ext cx="10951" cy="107018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43" name="Oval 42"/>
          <p:cNvSpPr/>
          <p:nvPr/>
        </p:nvSpPr>
        <p:spPr bwMode="auto">
          <a:xfrm>
            <a:off x="5811813" y="4854689"/>
            <a:ext cx="789525" cy="69164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400" b="1" dirty="0">
                <a:solidFill>
                  <a:srgbClr val="FFFFFF"/>
                </a:solidFill>
                <a:latin typeface="Arial" charset="0"/>
                <a:cs typeface="Arial" charset="0"/>
              </a:rPr>
              <a:t>X12</a:t>
            </a:r>
          </a:p>
        </p:txBody>
      </p:sp>
      <p:sp>
        <p:nvSpPr>
          <p:cNvPr id="44" name="Rectangle 43"/>
          <p:cNvSpPr/>
          <p:nvPr/>
        </p:nvSpPr>
        <p:spPr bwMode="auto">
          <a:xfrm>
            <a:off x="5303912" y="3617525"/>
            <a:ext cx="1728192" cy="986360"/>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600" dirty="0">
                <a:solidFill>
                  <a:schemeClr val="tx1"/>
                </a:solidFill>
                <a:latin typeface="Arial" charset="0"/>
                <a:cs typeface="Arial" charset="0"/>
              </a:rPr>
              <a:t>Broker</a:t>
            </a:r>
          </a:p>
          <a:p>
            <a:pPr algn="ctr" eaLnBrk="1" hangingPunct="1"/>
            <a:endParaRPr lang="nl-NL" sz="1200" b="1" dirty="0">
              <a:solidFill>
                <a:schemeClr val="tx1"/>
              </a:solidFill>
              <a:latin typeface="Arial" charset="0"/>
              <a:cs typeface="Arial" charset="0"/>
            </a:endParaRPr>
          </a:p>
          <a:p>
            <a:pPr algn="ctr" eaLnBrk="1" hangingPunct="1"/>
            <a:endParaRPr lang="nl-NL" sz="1200" b="1" dirty="0">
              <a:solidFill>
                <a:schemeClr val="tx1"/>
              </a:solidFill>
              <a:latin typeface="Arial" charset="0"/>
              <a:cs typeface="Arial" charset="0"/>
            </a:endParaRPr>
          </a:p>
          <a:p>
            <a:pPr algn="ctr" eaLnBrk="1" hangingPunct="1"/>
            <a:endParaRPr lang="nl-NL" sz="1200" b="1" dirty="0">
              <a:solidFill>
                <a:schemeClr val="tx1"/>
              </a:solidFill>
              <a:latin typeface="Arial" charset="0"/>
              <a:cs typeface="Arial" charset="0"/>
            </a:endParaRPr>
          </a:p>
        </p:txBody>
      </p:sp>
      <p:grpSp>
        <p:nvGrpSpPr>
          <p:cNvPr id="45" name="Group 44"/>
          <p:cNvGrpSpPr/>
          <p:nvPr/>
        </p:nvGrpSpPr>
        <p:grpSpPr>
          <a:xfrm>
            <a:off x="5303912" y="1937693"/>
            <a:ext cx="669976" cy="1679832"/>
            <a:chOff x="4112337" y="2147532"/>
            <a:chExt cx="669976" cy="1382048"/>
          </a:xfrm>
        </p:grpSpPr>
        <p:cxnSp>
          <p:nvCxnSpPr>
            <p:cNvPr id="46" name="Straight Connector 45"/>
            <p:cNvCxnSpPr>
              <a:endCxn id="47" idx="4"/>
            </p:cNvCxnSpPr>
            <p:nvPr/>
          </p:nvCxnSpPr>
          <p:spPr bwMode="auto">
            <a:xfrm flipV="1">
              <a:off x="4447325" y="2708920"/>
              <a:ext cx="0" cy="820660"/>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47" name="Oval 46"/>
            <p:cNvSpPr/>
            <p:nvPr/>
          </p:nvSpPr>
          <p:spPr bwMode="auto">
            <a:xfrm>
              <a:off x="4112337" y="2147532"/>
              <a:ext cx="669976" cy="56138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600" b="1" dirty="0">
                  <a:solidFill>
                    <a:srgbClr val="FFFFFF"/>
                  </a:solidFill>
                  <a:latin typeface="Arial" charset="0"/>
                  <a:cs typeface="Arial" charset="0"/>
                </a:rPr>
                <a:t>v3</a:t>
              </a:r>
            </a:p>
          </p:txBody>
        </p:sp>
      </p:grpSp>
      <p:sp>
        <p:nvSpPr>
          <p:cNvPr id="48" name="Rectangle 47"/>
          <p:cNvSpPr/>
          <p:nvPr/>
        </p:nvSpPr>
        <p:spPr bwMode="auto">
          <a:xfrm>
            <a:off x="5087888" y="3383104"/>
            <a:ext cx="2124236" cy="1396002"/>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eaLnBrk="1" hangingPunct="1"/>
            <a:endParaRPr lang="nl-NL" sz="2400" b="1">
              <a:solidFill>
                <a:srgbClr val="FFFFFF"/>
              </a:solidFill>
              <a:latin typeface="Arial" charset="0"/>
              <a:cs typeface="Arial" charset="0"/>
            </a:endParaRPr>
          </a:p>
        </p:txBody>
      </p:sp>
      <p:grpSp>
        <p:nvGrpSpPr>
          <p:cNvPr id="49" name="Group 48"/>
          <p:cNvGrpSpPr/>
          <p:nvPr/>
        </p:nvGrpSpPr>
        <p:grpSpPr>
          <a:xfrm>
            <a:off x="6099148" y="2538355"/>
            <a:ext cx="669976" cy="1079168"/>
            <a:chOff x="3876972" y="2147532"/>
            <a:chExt cx="669976" cy="809376"/>
          </a:xfrm>
        </p:grpSpPr>
        <p:cxnSp>
          <p:nvCxnSpPr>
            <p:cNvPr id="50" name="Straight Connector 49"/>
            <p:cNvCxnSpPr>
              <a:endCxn id="51" idx="4"/>
            </p:cNvCxnSpPr>
            <p:nvPr/>
          </p:nvCxnSpPr>
          <p:spPr bwMode="auto">
            <a:xfrm flipV="1">
              <a:off x="4211960" y="2635270"/>
              <a:ext cx="0" cy="321638"/>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51" name="Oval 50"/>
            <p:cNvSpPr/>
            <p:nvPr/>
          </p:nvSpPr>
          <p:spPr bwMode="auto">
            <a:xfrm>
              <a:off x="3876972" y="2147532"/>
              <a:ext cx="669976" cy="48773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600" b="1" dirty="0">
                  <a:solidFill>
                    <a:srgbClr val="FFFFFF"/>
                  </a:solidFill>
                  <a:latin typeface="Arial" charset="0"/>
                  <a:cs typeface="Arial" charset="0"/>
                </a:rPr>
                <a:t>v2</a:t>
              </a:r>
            </a:p>
          </p:txBody>
        </p:sp>
      </p:grpSp>
      <p:sp>
        <p:nvSpPr>
          <p:cNvPr id="72" name="Oval 71"/>
          <p:cNvSpPr/>
          <p:nvPr/>
        </p:nvSpPr>
        <p:spPr bwMode="auto">
          <a:xfrm>
            <a:off x="5699956" y="4019708"/>
            <a:ext cx="936104" cy="436061"/>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eaLnBrk="1" hangingPunct="1"/>
            <a:r>
              <a:rPr lang="nl-NL" sz="1400" b="1" dirty="0">
                <a:solidFill>
                  <a:srgbClr val="FFFFFF"/>
                </a:solidFill>
                <a:latin typeface="Arial" charset="0"/>
                <a:cs typeface="Arial" charset="0"/>
              </a:rPr>
              <a:t>FHIR</a:t>
            </a:r>
          </a:p>
        </p:txBody>
      </p:sp>
      <p:sp>
        <p:nvSpPr>
          <p:cNvPr id="73" name="TextBox 72"/>
          <p:cNvSpPr txBox="1"/>
          <p:nvPr/>
        </p:nvSpPr>
        <p:spPr>
          <a:xfrm>
            <a:off x="2649292" y="4516134"/>
            <a:ext cx="1333996" cy="338554"/>
          </a:xfrm>
          <a:prstGeom prst="rect">
            <a:avLst/>
          </a:prstGeom>
          <a:noFill/>
        </p:spPr>
        <p:txBody>
          <a:bodyPr wrap="square" rtlCol="0">
            <a:spAutoFit/>
          </a:bodyPr>
          <a:lstStyle/>
          <a:p>
            <a:pPr algn="ctr"/>
            <a:r>
              <a:rPr lang="en-US" sz="1600" dirty="0"/>
              <a:t>Repository</a:t>
            </a:r>
            <a:endParaRPr lang="en-CA" sz="1600" dirty="0"/>
          </a:p>
        </p:txBody>
      </p:sp>
      <p:sp>
        <p:nvSpPr>
          <p:cNvPr id="74" name="Flowchart: Magnetic Disk 73"/>
          <p:cNvSpPr/>
          <p:nvPr/>
        </p:nvSpPr>
        <p:spPr bwMode="auto">
          <a:xfrm>
            <a:off x="8347388" y="4594142"/>
            <a:ext cx="1368152" cy="1119587"/>
          </a:xfrm>
          <a:prstGeom prst="flowChartMagneticDisk">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16200000" scaled="1"/>
            <a:tileRect/>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en-CA" sz="1600" dirty="0"/>
          </a:p>
        </p:txBody>
      </p:sp>
      <p:sp>
        <p:nvSpPr>
          <p:cNvPr id="76" name="Rectangle 75"/>
          <p:cNvSpPr/>
          <p:nvPr/>
        </p:nvSpPr>
        <p:spPr bwMode="auto">
          <a:xfrm>
            <a:off x="7670304" y="3383105"/>
            <a:ext cx="1361160" cy="1490332"/>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600" dirty="0">
                <a:solidFill>
                  <a:schemeClr val="tx1"/>
                </a:solidFill>
                <a:latin typeface="Arial" charset="0"/>
                <a:cs typeface="Arial" charset="0"/>
              </a:rPr>
              <a:t>Decision Support</a:t>
            </a:r>
          </a:p>
          <a:p>
            <a:pPr algn="ctr" eaLnBrk="1" hangingPunct="1"/>
            <a:endParaRPr lang="nl-NL" sz="1200" b="1" dirty="0">
              <a:solidFill>
                <a:schemeClr val="tx1"/>
              </a:solidFill>
              <a:latin typeface="Arial" charset="0"/>
              <a:cs typeface="Arial" charset="0"/>
            </a:endParaRPr>
          </a:p>
          <a:p>
            <a:pPr algn="ctr" eaLnBrk="1" hangingPunct="1"/>
            <a:endParaRPr lang="nl-NL" sz="1200" b="1" dirty="0">
              <a:solidFill>
                <a:schemeClr val="tx1"/>
              </a:solidFill>
              <a:latin typeface="Arial" charset="0"/>
              <a:cs typeface="Arial" charset="0"/>
            </a:endParaRPr>
          </a:p>
          <a:p>
            <a:pPr algn="ctr" eaLnBrk="1" hangingPunct="1"/>
            <a:endParaRPr lang="nl-NL" sz="1200" b="1" dirty="0">
              <a:solidFill>
                <a:schemeClr val="tx1"/>
              </a:solidFill>
              <a:latin typeface="Arial" charset="0"/>
              <a:cs typeface="Arial" charset="0"/>
            </a:endParaRPr>
          </a:p>
        </p:txBody>
      </p:sp>
      <p:sp>
        <p:nvSpPr>
          <p:cNvPr id="77" name="Oval 76"/>
          <p:cNvSpPr/>
          <p:nvPr/>
        </p:nvSpPr>
        <p:spPr bwMode="auto">
          <a:xfrm>
            <a:off x="7882832" y="4125506"/>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400" b="1" dirty="0">
                <a:solidFill>
                  <a:srgbClr val="FFFFFF"/>
                </a:solidFill>
                <a:latin typeface="Arial" charset="0"/>
                <a:cs typeface="Arial" charset="0"/>
              </a:rPr>
              <a:t>FHIR</a:t>
            </a:r>
          </a:p>
        </p:txBody>
      </p:sp>
      <p:sp>
        <p:nvSpPr>
          <p:cNvPr id="78" name="Oval 77"/>
          <p:cNvSpPr/>
          <p:nvPr/>
        </p:nvSpPr>
        <p:spPr bwMode="auto">
          <a:xfrm>
            <a:off x="2818852" y="4889252"/>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400" b="1" dirty="0">
                <a:solidFill>
                  <a:srgbClr val="FFFFFF"/>
                </a:solidFill>
                <a:latin typeface="Arial" charset="0"/>
                <a:cs typeface="Arial" charset="0"/>
              </a:rPr>
              <a:t>FHIR</a:t>
            </a:r>
          </a:p>
        </p:txBody>
      </p:sp>
      <p:grpSp>
        <p:nvGrpSpPr>
          <p:cNvPr id="80" name="Group 79"/>
          <p:cNvGrpSpPr/>
          <p:nvPr/>
        </p:nvGrpSpPr>
        <p:grpSpPr>
          <a:xfrm>
            <a:off x="8620186" y="2429467"/>
            <a:ext cx="1116124" cy="2174419"/>
            <a:chOff x="3612852" y="1559406"/>
            <a:chExt cx="1116124" cy="1630815"/>
          </a:xfrm>
        </p:grpSpPr>
        <p:cxnSp>
          <p:nvCxnSpPr>
            <p:cNvPr id="81" name="Straight Connector 80"/>
            <p:cNvCxnSpPr>
              <a:endCxn id="82" idx="4"/>
            </p:cNvCxnSpPr>
            <p:nvPr/>
          </p:nvCxnSpPr>
          <p:spPr bwMode="auto">
            <a:xfrm flipV="1">
              <a:off x="4170914" y="2070113"/>
              <a:ext cx="0" cy="1120108"/>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82" name="Oval 81"/>
            <p:cNvSpPr/>
            <p:nvPr/>
          </p:nvSpPr>
          <p:spPr bwMode="auto">
            <a:xfrm>
              <a:off x="3612852" y="1559406"/>
              <a:ext cx="1116124" cy="510707"/>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600" b="1" dirty="0">
                  <a:solidFill>
                    <a:srgbClr val="FFFFFF"/>
                  </a:solidFill>
                  <a:latin typeface="Arial" charset="0"/>
                  <a:cs typeface="Arial" charset="0"/>
                </a:rPr>
                <a:t>Other</a:t>
              </a:r>
            </a:p>
          </p:txBody>
        </p:sp>
      </p:grpSp>
      <p:cxnSp>
        <p:nvCxnSpPr>
          <p:cNvPr id="83" name="Straight Connector 82"/>
          <p:cNvCxnSpPr>
            <a:stCxn id="76" idx="0"/>
            <a:endCxn id="82" idx="3"/>
          </p:cNvCxnSpPr>
          <p:nvPr/>
        </p:nvCxnSpPr>
        <p:spPr bwMode="auto">
          <a:xfrm flipV="1">
            <a:off x="8350885" y="3010687"/>
            <a:ext cx="432755" cy="372419"/>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7552222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Overview of a server</a:t>
            </a:r>
          </a:p>
        </p:txBody>
      </p:sp>
      <p:sp>
        <p:nvSpPr>
          <p:cNvPr id="3" name="Slide Number Placeholder 2"/>
          <p:cNvSpPr>
            <a:spLocks noGrp="1"/>
          </p:cNvSpPr>
          <p:nvPr>
            <p:ph type="sldNum" sz="quarter" idx="11"/>
          </p:nvPr>
        </p:nvSpPr>
        <p:spPr/>
        <p:txBody>
          <a:bodyPr/>
          <a:lstStyle/>
          <a:p>
            <a:fld id="{5CC3E5C4-3E2B-40F1-9F2B-C46CEB0C88DF}" type="slidenum">
              <a:rPr lang="en-US" smtClean="0"/>
              <a:pPr/>
              <a:t>34</a:t>
            </a:fld>
            <a:endParaRPr lang="en-US"/>
          </a:p>
        </p:txBody>
      </p:sp>
      <p:sp>
        <p:nvSpPr>
          <p:cNvPr id="5" name="Rounded Rectangle 4"/>
          <p:cNvSpPr/>
          <p:nvPr/>
        </p:nvSpPr>
        <p:spPr bwMode="auto">
          <a:xfrm>
            <a:off x="2209800" y="1828800"/>
            <a:ext cx="7848600" cy="4343400"/>
          </a:xfrm>
          <a:prstGeom prst="roundRect">
            <a:avLst/>
          </a:prstGeom>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endParaRPr lang="en-US">
              <a:solidFill>
                <a:schemeClr val="tx1"/>
              </a:solidFill>
              <a:latin typeface="Arial" charset="0"/>
            </a:endParaRPr>
          </a:p>
        </p:txBody>
      </p:sp>
      <p:sp>
        <p:nvSpPr>
          <p:cNvPr id="6" name="Rectangle 5"/>
          <p:cNvSpPr/>
          <p:nvPr/>
        </p:nvSpPr>
        <p:spPr bwMode="auto">
          <a:xfrm>
            <a:off x="4495800" y="1828800"/>
            <a:ext cx="2895600" cy="838200"/>
          </a:xfrm>
          <a:prstGeom prst="rect">
            <a:avLst/>
          </a:prstGeom>
          <a:ln>
            <a:headEnd type="none" w="med" len="med"/>
            <a:tailEnd type="none" w="med" len="med"/>
          </a:ln>
          <a:extLst/>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US" b="1">
                <a:solidFill>
                  <a:schemeClr val="bg1"/>
                </a:solidFill>
              </a:rPr>
              <a:t>HTTP</a:t>
            </a:r>
            <a:r>
              <a:rPr lang="en-US" b="1">
                <a:solidFill>
                  <a:schemeClr val="bg1"/>
                </a:solidFill>
                <a:latin typeface="Arial" charset="0"/>
              </a:rPr>
              <a:t> / REST interface</a:t>
            </a:r>
          </a:p>
        </p:txBody>
      </p:sp>
      <p:sp>
        <p:nvSpPr>
          <p:cNvPr id="7" name="Cloud 6"/>
          <p:cNvSpPr/>
          <p:nvPr/>
        </p:nvSpPr>
        <p:spPr bwMode="auto">
          <a:xfrm>
            <a:off x="7010400" y="1828800"/>
            <a:ext cx="3352800" cy="1447800"/>
          </a:xfrm>
          <a:prstGeom prst="cloud">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lang="en-US"/>
              <a:t>Encoding/decoding, param validation, syntax validation</a:t>
            </a:r>
          </a:p>
        </p:txBody>
      </p:sp>
      <p:sp>
        <p:nvSpPr>
          <p:cNvPr id="8" name="Rectangle 7"/>
          <p:cNvSpPr/>
          <p:nvPr/>
        </p:nvSpPr>
        <p:spPr bwMode="auto">
          <a:xfrm>
            <a:off x="4800600" y="3200400"/>
            <a:ext cx="2362200" cy="1219200"/>
          </a:xfrm>
          <a:prstGeom prst="rect">
            <a:avLst/>
          </a:prstGeom>
          <a:ln>
            <a:headEnd type="none" w="med" len="med"/>
            <a:tailEnd type="none" w="med" len="med"/>
          </a:ln>
          <a:extLst/>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US" b="1">
                <a:solidFill>
                  <a:schemeClr val="bg1"/>
                </a:solidFill>
              </a:rPr>
              <a:t>Fhir Service</a:t>
            </a:r>
            <a:endParaRPr lang="en-US" b="1">
              <a:solidFill>
                <a:schemeClr val="bg1"/>
              </a:solidFill>
              <a:latin typeface="Arial" charset="0"/>
            </a:endParaRPr>
          </a:p>
        </p:txBody>
      </p:sp>
      <p:sp>
        <p:nvSpPr>
          <p:cNvPr id="9" name="Up-Down Arrow 8"/>
          <p:cNvSpPr/>
          <p:nvPr/>
        </p:nvSpPr>
        <p:spPr bwMode="auto">
          <a:xfrm>
            <a:off x="5715000" y="2514600"/>
            <a:ext cx="533400" cy="914400"/>
          </a:xfrm>
          <a:prstGeom prst="upDownArrow">
            <a:avLst/>
          </a:prstGeom>
          <a:ln>
            <a:headEnd type="none" w="med" len="med"/>
            <a:tailEnd type="none" w="med" len="med"/>
          </a:ln>
          <a:extLst/>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endParaRPr lang="en-US">
              <a:solidFill>
                <a:schemeClr val="tx1"/>
              </a:solidFill>
              <a:latin typeface="Arial" charset="0"/>
            </a:endParaRPr>
          </a:p>
        </p:txBody>
      </p:sp>
      <p:sp>
        <p:nvSpPr>
          <p:cNvPr id="10" name="Rectangle 9"/>
          <p:cNvSpPr/>
          <p:nvPr/>
        </p:nvSpPr>
        <p:spPr bwMode="auto">
          <a:xfrm>
            <a:off x="2590800" y="4648200"/>
            <a:ext cx="2362200" cy="1219200"/>
          </a:xfrm>
          <a:prstGeom prst="rect">
            <a:avLst/>
          </a:prstGeom>
          <a:ln>
            <a:headEnd type="none" w="med" len="med"/>
            <a:tailEnd type="none" w="med" len="med"/>
          </a:ln>
          <a:extLst/>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US" b="1">
                <a:solidFill>
                  <a:schemeClr val="bg1"/>
                </a:solidFill>
              </a:rPr>
              <a:t>Indexer / Search</a:t>
            </a:r>
            <a:endParaRPr lang="en-US" b="1">
              <a:solidFill>
                <a:schemeClr val="bg1"/>
              </a:solidFill>
              <a:latin typeface="Arial" charset="0"/>
            </a:endParaRPr>
          </a:p>
        </p:txBody>
      </p:sp>
      <p:sp>
        <p:nvSpPr>
          <p:cNvPr id="11" name="Rectangle 10"/>
          <p:cNvSpPr/>
          <p:nvPr/>
        </p:nvSpPr>
        <p:spPr bwMode="auto">
          <a:xfrm>
            <a:off x="6858000" y="4648200"/>
            <a:ext cx="2362200" cy="1219200"/>
          </a:xfrm>
          <a:prstGeom prst="rect">
            <a:avLst/>
          </a:prstGeom>
          <a:ln>
            <a:headEnd type="none" w="med" len="med"/>
            <a:tailEnd type="none" w="med" len="med"/>
          </a:ln>
          <a:extLst/>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US" b="1">
                <a:solidFill>
                  <a:schemeClr val="bg1"/>
                </a:solidFill>
              </a:rPr>
              <a:t>Storage</a:t>
            </a:r>
            <a:endParaRPr lang="en-US" b="1">
              <a:solidFill>
                <a:schemeClr val="bg1"/>
              </a:solidFill>
              <a:latin typeface="Arial" charset="0"/>
            </a:endParaRPr>
          </a:p>
        </p:txBody>
      </p:sp>
      <p:sp>
        <p:nvSpPr>
          <p:cNvPr id="12" name="Left-Up Arrow 11"/>
          <p:cNvSpPr/>
          <p:nvPr/>
        </p:nvSpPr>
        <p:spPr bwMode="auto">
          <a:xfrm rot="10800000">
            <a:off x="3657601" y="3581400"/>
            <a:ext cx="1295400" cy="1219200"/>
          </a:xfrm>
          <a:prstGeom prst="leftUpArrow">
            <a:avLst/>
          </a:prstGeom>
          <a:ln>
            <a:headEnd type="none" w="med" len="med"/>
            <a:tailEnd type="none" w="med" len="med"/>
          </a:ln>
          <a:extLst/>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endParaRPr lang="en-US"/>
          </a:p>
        </p:txBody>
      </p:sp>
      <p:sp>
        <p:nvSpPr>
          <p:cNvPr id="13" name="Left-Up Arrow 12"/>
          <p:cNvSpPr/>
          <p:nvPr/>
        </p:nvSpPr>
        <p:spPr bwMode="auto">
          <a:xfrm rot="16200000">
            <a:off x="6896100" y="3619500"/>
            <a:ext cx="1295400" cy="1219200"/>
          </a:xfrm>
          <a:prstGeom prst="leftUpArrow">
            <a:avLst/>
          </a:prstGeom>
          <a:ln>
            <a:headEnd type="none" w="med" len="med"/>
            <a:tailEnd type="none" w="med" len="med"/>
          </a:ln>
          <a:extLst/>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endParaRPr lang="en-US"/>
          </a:p>
        </p:txBody>
      </p:sp>
      <p:sp>
        <p:nvSpPr>
          <p:cNvPr id="14" name="Cloud 13"/>
          <p:cNvSpPr/>
          <p:nvPr/>
        </p:nvSpPr>
        <p:spPr bwMode="auto">
          <a:xfrm>
            <a:off x="2362200" y="2476500"/>
            <a:ext cx="3352800" cy="1447800"/>
          </a:xfrm>
          <a:prstGeom prst="cloud">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lang="en-US"/>
              <a:t>Implement service operations as described in spec</a:t>
            </a:r>
          </a:p>
        </p:txBody>
      </p:sp>
    </p:spTree>
    <p:extLst>
      <p:ext uri="{BB962C8B-B14F-4D97-AF65-F5344CB8AC3E}">
        <p14:creationId xmlns:p14="http://schemas.microsoft.com/office/powerpoint/2010/main" val="2805316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p:cNvSpPr/>
          <p:nvPr/>
        </p:nvSpPr>
        <p:spPr bwMode="auto">
          <a:xfrm>
            <a:off x="4114800" y="1752601"/>
            <a:ext cx="1839074" cy="4638187"/>
          </a:xfrm>
          <a:prstGeom prst="rect">
            <a:avLst/>
          </a:prstGeom>
          <a:solidFill>
            <a:schemeClr val="accent5">
              <a:lumMod val="40000"/>
              <a:lumOff val="60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en-US"/>
          </a:p>
        </p:txBody>
      </p:sp>
      <p:sp>
        <p:nvSpPr>
          <p:cNvPr id="106" name="Rectangle 105"/>
          <p:cNvSpPr/>
          <p:nvPr/>
        </p:nvSpPr>
        <p:spPr bwMode="auto">
          <a:xfrm>
            <a:off x="8305800" y="1828801"/>
            <a:ext cx="1839074" cy="4638187"/>
          </a:xfrm>
          <a:prstGeom prst="rect">
            <a:avLst/>
          </a:prstGeom>
          <a:solidFill>
            <a:schemeClr val="accent5">
              <a:lumMod val="40000"/>
              <a:lumOff val="60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en-US"/>
          </a:p>
        </p:txBody>
      </p:sp>
      <p:sp>
        <p:nvSpPr>
          <p:cNvPr id="2" name="Title 1"/>
          <p:cNvSpPr>
            <a:spLocks noGrp="1"/>
          </p:cNvSpPr>
          <p:nvPr>
            <p:ph type="title"/>
          </p:nvPr>
        </p:nvSpPr>
        <p:spPr/>
        <p:txBody>
          <a:bodyPr/>
          <a:lstStyle/>
          <a:p>
            <a:r>
              <a:rPr lang="en-US"/>
              <a:t>From wire to store</a:t>
            </a:r>
          </a:p>
        </p:txBody>
      </p:sp>
      <p:sp>
        <p:nvSpPr>
          <p:cNvPr id="4" name="Can 3"/>
          <p:cNvSpPr/>
          <p:nvPr/>
        </p:nvSpPr>
        <p:spPr>
          <a:xfrm>
            <a:off x="1869976" y="5562600"/>
            <a:ext cx="1787624" cy="786662"/>
          </a:xfrm>
          <a:prstGeom prst="can">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t>Storage</a:t>
            </a:r>
          </a:p>
        </p:txBody>
      </p:sp>
      <p:sp>
        <p:nvSpPr>
          <p:cNvPr id="8" name="Rectangle 7"/>
          <p:cNvSpPr/>
          <p:nvPr/>
        </p:nvSpPr>
        <p:spPr>
          <a:xfrm>
            <a:off x="1856319" y="3886200"/>
            <a:ext cx="1752600" cy="115184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solidFill>
                  <a:schemeClr val="dk1"/>
                </a:solidFill>
              </a:rPr>
              <a:t>Fhir Service</a:t>
            </a:r>
          </a:p>
        </p:txBody>
      </p:sp>
      <p:sp>
        <p:nvSpPr>
          <p:cNvPr id="9" name="Round Diagonal Corner Rectangle 8"/>
          <p:cNvSpPr/>
          <p:nvPr/>
        </p:nvSpPr>
        <p:spPr>
          <a:xfrm>
            <a:off x="1895128" y="1828801"/>
            <a:ext cx="1960250" cy="487893"/>
          </a:xfrm>
          <a:prstGeom prst="round2Diag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solidFill>
                  <a:schemeClr val="dk1"/>
                </a:solidFill>
              </a:rPr>
              <a:t>REST interface</a:t>
            </a:r>
          </a:p>
        </p:txBody>
      </p:sp>
      <p:grpSp>
        <p:nvGrpSpPr>
          <p:cNvPr id="33" name="Group 32"/>
          <p:cNvGrpSpPr/>
          <p:nvPr/>
        </p:nvGrpSpPr>
        <p:grpSpPr>
          <a:xfrm>
            <a:off x="4114800" y="1880338"/>
            <a:ext cx="1676400" cy="4493980"/>
            <a:chOff x="2926422" y="1828800"/>
            <a:chExt cx="1676400" cy="4493980"/>
          </a:xfrm>
        </p:grpSpPr>
        <p:sp>
          <p:nvSpPr>
            <p:cNvPr id="12" name="TextBox 11"/>
            <p:cNvSpPr txBox="1"/>
            <p:nvPr/>
          </p:nvSpPr>
          <p:spPr>
            <a:xfrm>
              <a:off x="3124200" y="1828800"/>
              <a:ext cx="1364476" cy="369332"/>
            </a:xfrm>
            <a:prstGeom prst="rect">
              <a:avLst/>
            </a:prstGeom>
            <a:noFill/>
          </p:spPr>
          <p:txBody>
            <a:bodyPr wrap="none" rtlCol="0">
              <a:spAutoFit/>
            </a:bodyPr>
            <a:lstStyle/>
            <a:p>
              <a:r>
                <a:rPr lang="en-US" b="1"/>
                <a:t>JSON/XML</a:t>
              </a:r>
            </a:p>
          </p:txBody>
        </p:sp>
        <p:sp>
          <p:nvSpPr>
            <p:cNvPr id="13" name="TextBox 12"/>
            <p:cNvSpPr txBox="1"/>
            <p:nvPr/>
          </p:nvSpPr>
          <p:spPr>
            <a:xfrm>
              <a:off x="2926422" y="4267200"/>
              <a:ext cx="1676400" cy="369332"/>
            </a:xfrm>
            <a:prstGeom prst="rect">
              <a:avLst/>
            </a:prstGeom>
            <a:noFill/>
          </p:spPr>
          <p:txBody>
            <a:bodyPr wrap="square" rtlCol="0">
              <a:spAutoFit/>
            </a:bodyPr>
            <a:lstStyle/>
            <a:p>
              <a:r>
                <a:rPr lang="en-US" b="1"/>
                <a:t>POCO/POJO</a:t>
              </a:r>
            </a:p>
          </p:txBody>
        </p:sp>
        <p:sp>
          <p:nvSpPr>
            <p:cNvPr id="14" name="TextBox 13"/>
            <p:cNvSpPr txBox="1"/>
            <p:nvPr/>
          </p:nvSpPr>
          <p:spPr>
            <a:xfrm>
              <a:off x="3354148" y="5953448"/>
              <a:ext cx="864339" cy="369332"/>
            </a:xfrm>
            <a:prstGeom prst="rect">
              <a:avLst/>
            </a:prstGeom>
            <a:noFill/>
          </p:spPr>
          <p:txBody>
            <a:bodyPr wrap="none" rtlCol="0">
              <a:spAutoFit/>
            </a:bodyPr>
            <a:lstStyle/>
            <a:p>
              <a:r>
                <a:rPr lang="en-US" b="1"/>
                <a:t>DBMS</a:t>
              </a:r>
            </a:p>
          </p:txBody>
        </p:sp>
        <p:sp>
          <p:nvSpPr>
            <p:cNvPr id="15" name="TextBox 14"/>
            <p:cNvSpPr txBox="1"/>
            <p:nvPr/>
          </p:nvSpPr>
          <p:spPr>
            <a:xfrm>
              <a:off x="3240578" y="5181600"/>
              <a:ext cx="1133644" cy="369332"/>
            </a:xfrm>
            <a:prstGeom prst="rect">
              <a:avLst/>
            </a:prstGeom>
            <a:noFill/>
          </p:spPr>
          <p:txBody>
            <a:bodyPr wrap="none" rtlCol="0">
              <a:spAutoFit/>
            </a:bodyPr>
            <a:lstStyle/>
            <a:p>
              <a:r>
                <a:rPr lang="en-US" b="1"/>
                <a:t>O-R Map</a:t>
              </a:r>
            </a:p>
          </p:txBody>
        </p:sp>
        <p:sp>
          <p:nvSpPr>
            <p:cNvPr id="16" name="TextBox 15"/>
            <p:cNvSpPr txBox="1"/>
            <p:nvPr/>
          </p:nvSpPr>
          <p:spPr>
            <a:xfrm>
              <a:off x="3048000" y="3048000"/>
              <a:ext cx="1505540" cy="369332"/>
            </a:xfrm>
            <a:prstGeom prst="rect">
              <a:avLst/>
            </a:prstGeom>
            <a:noFill/>
          </p:spPr>
          <p:txBody>
            <a:bodyPr wrap="none" rtlCol="0">
              <a:spAutoFit/>
            </a:bodyPr>
            <a:lstStyle/>
            <a:p>
              <a:r>
                <a:rPr lang="en-US" b="1"/>
                <a:t>FHIR Parser</a:t>
              </a:r>
            </a:p>
          </p:txBody>
        </p:sp>
        <p:cxnSp>
          <p:nvCxnSpPr>
            <p:cNvPr id="18" name="Straight Arrow Connector 17"/>
            <p:cNvCxnSpPr/>
            <p:nvPr/>
          </p:nvCxnSpPr>
          <p:spPr>
            <a:xfrm>
              <a:off x="3733800" y="2438400"/>
              <a:ext cx="0" cy="54019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9" name="Straight Arrow Connector 18"/>
            <p:cNvCxnSpPr/>
            <p:nvPr/>
          </p:nvCxnSpPr>
          <p:spPr>
            <a:xfrm>
              <a:off x="3733800" y="3480487"/>
              <a:ext cx="0" cy="78671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0" name="Straight Arrow Connector 19"/>
            <p:cNvCxnSpPr/>
            <p:nvPr/>
          </p:nvCxnSpPr>
          <p:spPr>
            <a:xfrm>
              <a:off x="3733800" y="4712144"/>
              <a:ext cx="0" cy="39325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a:off x="3744074" y="5616136"/>
              <a:ext cx="0" cy="27009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sp>
        <p:nvSpPr>
          <p:cNvPr id="5" name="Slide Number Placeholder 4"/>
          <p:cNvSpPr>
            <a:spLocks noGrp="1"/>
          </p:cNvSpPr>
          <p:nvPr>
            <p:ph type="sldNum" sz="quarter" idx="11"/>
          </p:nvPr>
        </p:nvSpPr>
        <p:spPr/>
        <p:txBody>
          <a:bodyPr/>
          <a:lstStyle/>
          <a:p>
            <a:fld id="{5CC3E5C4-3E2B-40F1-9F2B-C46CEB0C88DF}" type="slidenum">
              <a:rPr lang="en-US" smtClean="0"/>
              <a:pPr/>
              <a:t>35</a:t>
            </a:fld>
            <a:endParaRPr lang="en-US"/>
          </a:p>
        </p:txBody>
      </p:sp>
      <p:grpSp>
        <p:nvGrpSpPr>
          <p:cNvPr id="34" name="Group 33"/>
          <p:cNvGrpSpPr/>
          <p:nvPr/>
        </p:nvGrpSpPr>
        <p:grpSpPr>
          <a:xfrm>
            <a:off x="6324600" y="1852844"/>
            <a:ext cx="1676400" cy="4624156"/>
            <a:chOff x="4526622" y="1828800"/>
            <a:chExt cx="1676400" cy="4624156"/>
          </a:xfrm>
        </p:grpSpPr>
        <p:grpSp>
          <p:nvGrpSpPr>
            <p:cNvPr id="71" name="Group 70"/>
            <p:cNvGrpSpPr/>
            <p:nvPr/>
          </p:nvGrpSpPr>
          <p:grpSpPr>
            <a:xfrm>
              <a:off x="4526622" y="1828800"/>
              <a:ext cx="1676400" cy="4057435"/>
              <a:chOff x="2926422" y="1828800"/>
              <a:chExt cx="1676400" cy="4057435"/>
            </a:xfrm>
          </p:grpSpPr>
          <p:sp>
            <p:nvSpPr>
              <p:cNvPr id="72" name="TextBox 71"/>
              <p:cNvSpPr txBox="1"/>
              <p:nvPr/>
            </p:nvSpPr>
            <p:spPr>
              <a:xfrm>
                <a:off x="3124200" y="1828800"/>
                <a:ext cx="1364476" cy="369332"/>
              </a:xfrm>
              <a:prstGeom prst="rect">
                <a:avLst/>
              </a:prstGeom>
              <a:noFill/>
            </p:spPr>
            <p:txBody>
              <a:bodyPr wrap="none" rtlCol="0">
                <a:spAutoFit/>
              </a:bodyPr>
              <a:lstStyle/>
              <a:p>
                <a:r>
                  <a:rPr lang="en-US" b="1"/>
                  <a:t>JSON/XML</a:t>
                </a:r>
              </a:p>
            </p:txBody>
          </p:sp>
          <p:sp>
            <p:nvSpPr>
              <p:cNvPr id="73" name="TextBox 72"/>
              <p:cNvSpPr txBox="1"/>
              <p:nvPr/>
            </p:nvSpPr>
            <p:spPr>
              <a:xfrm>
                <a:off x="2926422" y="4267200"/>
                <a:ext cx="1676400" cy="369332"/>
              </a:xfrm>
              <a:prstGeom prst="rect">
                <a:avLst/>
              </a:prstGeom>
              <a:noFill/>
            </p:spPr>
            <p:txBody>
              <a:bodyPr wrap="square" rtlCol="0">
                <a:spAutoFit/>
              </a:bodyPr>
              <a:lstStyle/>
              <a:p>
                <a:r>
                  <a:rPr lang="en-US" b="1"/>
                  <a:t>POCO/POJO</a:t>
                </a:r>
              </a:p>
            </p:txBody>
          </p:sp>
          <p:sp>
            <p:nvSpPr>
              <p:cNvPr id="75" name="TextBox 74"/>
              <p:cNvSpPr txBox="1"/>
              <p:nvPr/>
            </p:nvSpPr>
            <p:spPr>
              <a:xfrm>
                <a:off x="3203776" y="5181600"/>
                <a:ext cx="1120820" cy="369332"/>
              </a:xfrm>
              <a:prstGeom prst="rect">
                <a:avLst/>
              </a:prstGeom>
              <a:noFill/>
            </p:spPr>
            <p:txBody>
              <a:bodyPr wrap="none" rtlCol="0">
                <a:spAutoFit/>
              </a:bodyPr>
              <a:lstStyle/>
              <a:p>
                <a:r>
                  <a:rPr lang="en-US" b="1"/>
                  <a:t>Serialize</a:t>
                </a:r>
              </a:p>
            </p:txBody>
          </p:sp>
          <p:sp>
            <p:nvSpPr>
              <p:cNvPr id="76" name="TextBox 75"/>
              <p:cNvSpPr txBox="1"/>
              <p:nvPr/>
            </p:nvSpPr>
            <p:spPr>
              <a:xfrm>
                <a:off x="3048000" y="3048000"/>
                <a:ext cx="1505540" cy="369332"/>
              </a:xfrm>
              <a:prstGeom prst="rect">
                <a:avLst/>
              </a:prstGeom>
              <a:noFill/>
            </p:spPr>
            <p:txBody>
              <a:bodyPr wrap="none" rtlCol="0">
                <a:spAutoFit/>
              </a:bodyPr>
              <a:lstStyle/>
              <a:p>
                <a:r>
                  <a:rPr lang="en-US" b="1"/>
                  <a:t>FHIR Parser</a:t>
                </a:r>
              </a:p>
            </p:txBody>
          </p:sp>
          <p:cxnSp>
            <p:nvCxnSpPr>
              <p:cNvPr id="77" name="Straight Arrow Connector 76"/>
              <p:cNvCxnSpPr/>
              <p:nvPr/>
            </p:nvCxnSpPr>
            <p:spPr>
              <a:xfrm>
                <a:off x="3733800" y="2438400"/>
                <a:ext cx="0" cy="54019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8" name="Straight Arrow Connector 77"/>
              <p:cNvCxnSpPr/>
              <p:nvPr/>
            </p:nvCxnSpPr>
            <p:spPr>
              <a:xfrm>
                <a:off x="3733800" y="3480487"/>
                <a:ext cx="0" cy="78671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9" name="Straight Arrow Connector 78"/>
              <p:cNvCxnSpPr/>
              <p:nvPr/>
            </p:nvCxnSpPr>
            <p:spPr>
              <a:xfrm>
                <a:off x="3733800" y="4712144"/>
                <a:ext cx="0" cy="39325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0" name="Straight Arrow Connector 79"/>
              <p:cNvCxnSpPr/>
              <p:nvPr/>
            </p:nvCxnSpPr>
            <p:spPr>
              <a:xfrm>
                <a:off x="3744074" y="5616136"/>
                <a:ext cx="0" cy="27009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sp>
          <p:nvSpPr>
            <p:cNvPr id="81" name="TextBox 80"/>
            <p:cNvSpPr txBox="1"/>
            <p:nvPr/>
          </p:nvSpPr>
          <p:spPr>
            <a:xfrm>
              <a:off x="4679207" y="5806625"/>
              <a:ext cx="1364477" cy="646331"/>
            </a:xfrm>
            <a:prstGeom prst="rect">
              <a:avLst/>
            </a:prstGeom>
            <a:noFill/>
          </p:spPr>
          <p:txBody>
            <a:bodyPr wrap="none" rtlCol="0">
              <a:spAutoFit/>
            </a:bodyPr>
            <a:lstStyle/>
            <a:p>
              <a:pPr algn="ctr"/>
              <a:r>
                <a:rPr lang="en-US" b="1"/>
                <a:t>NoSql</a:t>
              </a:r>
              <a:br>
                <a:rPr lang="en-US" b="1"/>
              </a:br>
              <a:r>
                <a:rPr lang="en-US" b="1"/>
                <a:t>(Xml/Json)</a:t>
              </a:r>
            </a:p>
          </p:txBody>
        </p:sp>
      </p:grpSp>
      <p:grpSp>
        <p:nvGrpSpPr>
          <p:cNvPr id="107" name="Group 106"/>
          <p:cNvGrpSpPr/>
          <p:nvPr/>
        </p:nvGrpSpPr>
        <p:grpSpPr>
          <a:xfrm>
            <a:off x="8382000" y="1828800"/>
            <a:ext cx="1676400" cy="4493980"/>
            <a:chOff x="2926422" y="1828800"/>
            <a:chExt cx="1676400" cy="4493980"/>
          </a:xfrm>
        </p:grpSpPr>
        <p:sp>
          <p:nvSpPr>
            <p:cNvPr id="108" name="TextBox 107"/>
            <p:cNvSpPr txBox="1"/>
            <p:nvPr/>
          </p:nvSpPr>
          <p:spPr>
            <a:xfrm>
              <a:off x="3124200" y="1828800"/>
              <a:ext cx="1364476" cy="369332"/>
            </a:xfrm>
            <a:prstGeom prst="rect">
              <a:avLst/>
            </a:prstGeom>
            <a:noFill/>
          </p:spPr>
          <p:txBody>
            <a:bodyPr wrap="none" rtlCol="0">
              <a:spAutoFit/>
            </a:bodyPr>
            <a:lstStyle/>
            <a:p>
              <a:r>
                <a:rPr lang="en-US" b="1"/>
                <a:t>JSON/XML</a:t>
              </a:r>
            </a:p>
          </p:txBody>
        </p:sp>
        <p:sp>
          <p:nvSpPr>
            <p:cNvPr id="109" name="TextBox 108"/>
            <p:cNvSpPr txBox="1"/>
            <p:nvPr/>
          </p:nvSpPr>
          <p:spPr>
            <a:xfrm>
              <a:off x="2926422" y="4267200"/>
              <a:ext cx="1676400" cy="369332"/>
            </a:xfrm>
            <a:prstGeom prst="rect">
              <a:avLst/>
            </a:prstGeom>
            <a:noFill/>
          </p:spPr>
          <p:txBody>
            <a:bodyPr wrap="square" rtlCol="0">
              <a:spAutoFit/>
            </a:bodyPr>
            <a:lstStyle/>
            <a:p>
              <a:r>
                <a:rPr lang="en-US" b="1"/>
                <a:t>POCO/POJO</a:t>
              </a:r>
            </a:p>
          </p:txBody>
        </p:sp>
        <p:sp>
          <p:nvSpPr>
            <p:cNvPr id="110" name="TextBox 109"/>
            <p:cNvSpPr txBox="1"/>
            <p:nvPr/>
          </p:nvSpPr>
          <p:spPr>
            <a:xfrm>
              <a:off x="3354148" y="5953448"/>
              <a:ext cx="864339" cy="369332"/>
            </a:xfrm>
            <a:prstGeom prst="rect">
              <a:avLst/>
            </a:prstGeom>
            <a:noFill/>
          </p:spPr>
          <p:txBody>
            <a:bodyPr wrap="none" rtlCol="0">
              <a:spAutoFit/>
            </a:bodyPr>
            <a:lstStyle/>
            <a:p>
              <a:r>
                <a:rPr lang="en-US" b="1"/>
                <a:t>DBMS</a:t>
              </a:r>
            </a:p>
          </p:txBody>
        </p:sp>
        <p:sp>
          <p:nvSpPr>
            <p:cNvPr id="111" name="TextBox 110"/>
            <p:cNvSpPr txBox="1"/>
            <p:nvPr/>
          </p:nvSpPr>
          <p:spPr>
            <a:xfrm>
              <a:off x="3231222" y="5181600"/>
              <a:ext cx="1120820" cy="369332"/>
            </a:xfrm>
            <a:prstGeom prst="rect">
              <a:avLst/>
            </a:prstGeom>
            <a:noFill/>
          </p:spPr>
          <p:txBody>
            <a:bodyPr wrap="none" rtlCol="0">
              <a:spAutoFit/>
            </a:bodyPr>
            <a:lstStyle/>
            <a:p>
              <a:r>
                <a:rPr lang="en-US" b="1"/>
                <a:t>Serialize</a:t>
              </a:r>
            </a:p>
          </p:txBody>
        </p:sp>
        <p:sp>
          <p:nvSpPr>
            <p:cNvPr id="112" name="TextBox 111"/>
            <p:cNvSpPr txBox="1"/>
            <p:nvPr/>
          </p:nvSpPr>
          <p:spPr>
            <a:xfrm>
              <a:off x="3048000" y="3048000"/>
              <a:ext cx="1505540" cy="369332"/>
            </a:xfrm>
            <a:prstGeom prst="rect">
              <a:avLst/>
            </a:prstGeom>
            <a:noFill/>
          </p:spPr>
          <p:txBody>
            <a:bodyPr wrap="none" rtlCol="0">
              <a:spAutoFit/>
            </a:bodyPr>
            <a:lstStyle/>
            <a:p>
              <a:r>
                <a:rPr lang="en-US" b="1"/>
                <a:t>FHIR Parser</a:t>
              </a:r>
            </a:p>
          </p:txBody>
        </p:sp>
        <p:cxnSp>
          <p:nvCxnSpPr>
            <p:cNvPr id="113" name="Straight Arrow Connector 112"/>
            <p:cNvCxnSpPr/>
            <p:nvPr/>
          </p:nvCxnSpPr>
          <p:spPr>
            <a:xfrm>
              <a:off x="3733800" y="2438400"/>
              <a:ext cx="0" cy="54019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4" name="Straight Arrow Connector 113"/>
            <p:cNvCxnSpPr/>
            <p:nvPr/>
          </p:nvCxnSpPr>
          <p:spPr>
            <a:xfrm>
              <a:off x="3733800" y="3480487"/>
              <a:ext cx="0" cy="78671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5" name="Straight Arrow Connector 114"/>
            <p:cNvCxnSpPr/>
            <p:nvPr/>
          </p:nvCxnSpPr>
          <p:spPr>
            <a:xfrm>
              <a:off x="3733800" y="4712144"/>
              <a:ext cx="0" cy="39325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6" name="Straight Arrow Connector 115"/>
            <p:cNvCxnSpPr/>
            <p:nvPr/>
          </p:nvCxnSpPr>
          <p:spPr>
            <a:xfrm>
              <a:off x="3744074" y="5616136"/>
              <a:ext cx="0" cy="27009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6216285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Shape 562">
            <a:extLst>
              <a:ext uri="{FF2B5EF4-FFF2-40B4-BE49-F238E27FC236}">
                <a16:creationId xmlns:a16="http://schemas.microsoft.com/office/drawing/2014/main" id="{9EA31835-0A5D-482B-9555-F910C71D8EAA}"/>
              </a:ext>
            </a:extLst>
          </p:cNvPr>
          <p:cNvSpPr/>
          <p:nvPr/>
        </p:nvSpPr>
        <p:spPr>
          <a:xfrm>
            <a:off x="4119844" y="5850122"/>
            <a:ext cx="1835400" cy="517199"/>
          </a:xfrm>
          <a:prstGeom prst="roundRect">
            <a:avLst>
              <a:gd name="adj" fmla="val 16667"/>
            </a:avLst>
          </a:prstGeom>
          <a:gradFill>
            <a:gsLst>
              <a:gs pos="0">
                <a:srgbClr val="BBBBBB"/>
              </a:gs>
              <a:gs pos="35000">
                <a:srgbClr val="CFCFCF"/>
              </a:gs>
              <a:gs pos="100000">
                <a:srgbClr val="EEEEEE"/>
              </a:gs>
            </a:gsLst>
            <a:lin ang="16200038" scaled="0"/>
          </a:gradFill>
          <a:ln>
            <a:noFill/>
          </a:ln>
        </p:spPr>
        <p:txBody>
          <a:bodyPr lIns="91425" tIns="45700" rIns="91425" bIns="45700" anchor="ctr" anchorCtr="0">
            <a:noAutofit/>
          </a:bodyPr>
          <a:lstStyle/>
          <a:p>
            <a:pPr>
              <a:spcBef>
                <a:spcPts val="0"/>
              </a:spcBef>
            </a:pPr>
            <a:endParaRPr sz="1600">
              <a:solidFill>
                <a:srgbClr val="3F3F3F"/>
              </a:solidFill>
              <a:latin typeface="Souce Sans Pro"/>
              <a:ea typeface="Souce Sans Pro"/>
              <a:cs typeface="Souce Sans Pro"/>
              <a:sym typeface="Souce Sans Pro"/>
            </a:endParaRPr>
          </a:p>
        </p:txBody>
      </p:sp>
      <p:sp>
        <p:nvSpPr>
          <p:cNvPr id="2" name="Title 1">
            <a:extLst>
              <a:ext uri="{FF2B5EF4-FFF2-40B4-BE49-F238E27FC236}">
                <a16:creationId xmlns:a16="http://schemas.microsoft.com/office/drawing/2014/main" id="{A17A3D2D-5544-465F-BBCA-8D80EBF886A5}"/>
              </a:ext>
            </a:extLst>
          </p:cNvPr>
          <p:cNvSpPr>
            <a:spLocks noGrp="1"/>
          </p:cNvSpPr>
          <p:nvPr>
            <p:ph type="title"/>
          </p:nvPr>
        </p:nvSpPr>
        <p:spPr/>
        <p:txBody>
          <a:bodyPr/>
          <a:lstStyle/>
          <a:p>
            <a:r>
              <a:rPr lang="en-CA" dirty="0"/>
              <a:t>SMART on FHIR</a:t>
            </a:r>
          </a:p>
        </p:txBody>
      </p:sp>
      <p:sp>
        <p:nvSpPr>
          <p:cNvPr id="3" name="Slide Number Placeholder 2">
            <a:extLst>
              <a:ext uri="{FF2B5EF4-FFF2-40B4-BE49-F238E27FC236}">
                <a16:creationId xmlns:a16="http://schemas.microsoft.com/office/drawing/2014/main" id="{02D0CBEF-D6FA-4E2B-B8ED-B125A2E3490F}"/>
              </a:ext>
            </a:extLst>
          </p:cNvPr>
          <p:cNvSpPr>
            <a:spLocks noGrp="1"/>
          </p:cNvSpPr>
          <p:nvPr>
            <p:ph type="sldNum" sz="quarter" idx="11"/>
          </p:nvPr>
        </p:nvSpPr>
        <p:spPr/>
        <p:txBody>
          <a:bodyPr/>
          <a:lstStyle/>
          <a:p>
            <a:fld id="{5CC3E5C4-3E2B-40F1-9F2B-C46CEB0C88DF}" type="slidenum">
              <a:rPr lang="en-CA" smtClean="0"/>
              <a:pPr/>
              <a:t>36</a:t>
            </a:fld>
            <a:endParaRPr lang="en-CA" dirty="0"/>
          </a:p>
        </p:txBody>
      </p:sp>
      <p:sp>
        <p:nvSpPr>
          <p:cNvPr id="4" name="Shape 511">
            <a:extLst>
              <a:ext uri="{FF2B5EF4-FFF2-40B4-BE49-F238E27FC236}">
                <a16:creationId xmlns:a16="http://schemas.microsoft.com/office/drawing/2014/main" id="{480C85B3-AA36-414F-9EB4-88BB162BCC00}"/>
              </a:ext>
            </a:extLst>
          </p:cNvPr>
          <p:cNvSpPr/>
          <p:nvPr/>
        </p:nvSpPr>
        <p:spPr>
          <a:xfrm>
            <a:off x="2398668" y="4284912"/>
            <a:ext cx="3409199" cy="512400"/>
          </a:xfrm>
          <a:prstGeom prst="roundRect">
            <a:avLst>
              <a:gd name="adj" fmla="val 16667"/>
            </a:avLst>
          </a:prstGeom>
          <a:gradFill>
            <a:gsLst>
              <a:gs pos="0">
                <a:srgbClr val="BBBBBB"/>
              </a:gs>
              <a:gs pos="35000">
                <a:srgbClr val="CFCFCF"/>
              </a:gs>
              <a:gs pos="100000">
                <a:srgbClr val="EEEEEE"/>
              </a:gs>
            </a:gsLst>
            <a:lin ang="16200038" scaled="0"/>
          </a:gradFill>
          <a:ln>
            <a:noFill/>
          </a:ln>
        </p:spPr>
        <p:txBody>
          <a:bodyPr lIns="91425" tIns="45700" rIns="91425" bIns="45700" anchor="ctr" anchorCtr="0">
            <a:noAutofit/>
          </a:bodyPr>
          <a:lstStyle/>
          <a:p>
            <a:pPr algn="ctr">
              <a:spcBef>
                <a:spcPts val="0"/>
              </a:spcBef>
              <a:buSzPct val="25000"/>
            </a:pPr>
            <a:r>
              <a:rPr lang="en" sz="1600">
                <a:solidFill>
                  <a:srgbClr val="3F3F3F"/>
                </a:solidFill>
                <a:latin typeface="Calibri"/>
                <a:ea typeface="Calibri"/>
                <a:cs typeface="Calibri"/>
                <a:sym typeface="Calibri"/>
              </a:rPr>
              <a:t>MU-oriented</a:t>
            </a:r>
            <a:br>
              <a:rPr lang="en" sz="1600">
                <a:solidFill>
                  <a:srgbClr val="3F3F3F"/>
                </a:solidFill>
                <a:latin typeface="Calibri"/>
                <a:ea typeface="Calibri"/>
                <a:cs typeface="Calibri"/>
                <a:sym typeface="Calibri"/>
              </a:rPr>
            </a:br>
            <a:r>
              <a:rPr lang="en" sz="1600">
                <a:solidFill>
                  <a:srgbClr val="3F3F3F"/>
                </a:solidFill>
                <a:latin typeface="Calibri"/>
                <a:ea typeface="Calibri"/>
                <a:cs typeface="Calibri"/>
                <a:sym typeface="Calibri"/>
              </a:rPr>
              <a:t>FHIR Data Profiles</a:t>
            </a:r>
          </a:p>
        </p:txBody>
      </p:sp>
      <p:sp>
        <p:nvSpPr>
          <p:cNvPr id="5" name="Shape 512">
            <a:extLst>
              <a:ext uri="{FF2B5EF4-FFF2-40B4-BE49-F238E27FC236}">
                <a16:creationId xmlns:a16="http://schemas.microsoft.com/office/drawing/2014/main" id="{1B1BD943-5478-43F8-8CE5-E50DAC32D8E9}"/>
              </a:ext>
            </a:extLst>
          </p:cNvPr>
          <p:cNvSpPr/>
          <p:nvPr/>
        </p:nvSpPr>
        <p:spPr>
          <a:xfrm>
            <a:off x="2398668" y="3535506"/>
            <a:ext cx="3409199" cy="668400"/>
          </a:xfrm>
          <a:prstGeom prst="roundRect">
            <a:avLst>
              <a:gd name="adj" fmla="val 16667"/>
            </a:avLst>
          </a:prstGeom>
          <a:gradFill>
            <a:gsLst>
              <a:gs pos="0">
                <a:srgbClr val="BBBBBB"/>
              </a:gs>
              <a:gs pos="35000">
                <a:srgbClr val="CFCFCF"/>
              </a:gs>
              <a:gs pos="100000">
                <a:srgbClr val="EEEEEE"/>
              </a:gs>
            </a:gsLst>
            <a:lin ang="16200038" scaled="0"/>
          </a:gradFill>
          <a:ln>
            <a:noFill/>
          </a:ln>
        </p:spPr>
        <p:txBody>
          <a:bodyPr lIns="91425" tIns="45700" rIns="91425" bIns="45700" anchor="ctr" anchorCtr="0">
            <a:noAutofit/>
          </a:bodyPr>
          <a:lstStyle/>
          <a:p>
            <a:pPr algn="ctr">
              <a:spcBef>
                <a:spcPts val="0"/>
              </a:spcBef>
            </a:pPr>
            <a:endParaRPr>
              <a:solidFill>
                <a:srgbClr val="000000"/>
              </a:solidFill>
              <a:latin typeface="Souce Sans Pro"/>
              <a:ea typeface="Souce Sans Pro"/>
              <a:cs typeface="Souce Sans Pro"/>
              <a:sym typeface="Souce Sans Pro"/>
            </a:endParaRPr>
          </a:p>
        </p:txBody>
      </p:sp>
      <p:sp>
        <p:nvSpPr>
          <p:cNvPr id="6" name="Shape 513">
            <a:extLst>
              <a:ext uri="{FF2B5EF4-FFF2-40B4-BE49-F238E27FC236}">
                <a16:creationId xmlns:a16="http://schemas.microsoft.com/office/drawing/2014/main" id="{B6F1E154-7853-4056-BA22-426A830D5983}"/>
              </a:ext>
            </a:extLst>
          </p:cNvPr>
          <p:cNvSpPr/>
          <p:nvPr/>
        </p:nvSpPr>
        <p:spPr>
          <a:xfrm>
            <a:off x="2877556" y="1716082"/>
            <a:ext cx="3178499" cy="1163699"/>
          </a:xfrm>
          <a:prstGeom prst="roundRect">
            <a:avLst>
              <a:gd name="adj" fmla="val 16667"/>
            </a:avLst>
          </a:prstGeom>
          <a:gradFill>
            <a:gsLst>
              <a:gs pos="0">
                <a:srgbClr val="FFE2CA"/>
              </a:gs>
              <a:gs pos="35000">
                <a:srgbClr val="FFEADA"/>
              </a:gs>
              <a:gs pos="100000">
                <a:srgbClr val="FEF8F1"/>
              </a:gs>
            </a:gsLst>
            <a:lin ang="16200038" scaled="0"/>
          </a:gradFill>
          <a:ln>
            <a:noFill/>
          </a:ln>
        </p:spPr>
        <p:txBody>
          <a:bodyPr lIns="91425" tIns="45700" rIns="91425" bIns="45700" anchor="ctr" anchorCtr="0">
            <a:noAutofit/>
          </a:bodyPr>
          <a:lstStyle/>
          <a:p>
            <a:pPr algn="ctr">
              <a:spcBef>
                <a:spcPts val="0"/>
              </a:spcBef>
            </a:pPr>
            <a:endParaRPr sz="1200">
              <a:solidFill>
                <a:srgbClr val="000000"/>
              </a:solidFill>
              <a:latin typeface="Calibri"/>
              <a:ea typeface="Calibri"/>
              <a:cs typeface="Calibri"/>
              <a:sym typeface="Calibri"/>
            </a:endParaRPr>
          </a:p>
          <a:p>
            <a:pPr algn="ctr">
              <a:spcBef>
                <a:spcPts val="0"/>
              </a:spcBef>
            </a:pPr>
            <a:endParaRPr sz="1200">
              <a:solidFill>
                <a:srgbClr val="000000"/>
              </a:solidFill>
              <a:latin typeface="Calibri"/>
              <a:ea typeface="Calibri"/>
              <a:cs typeface="Calibri"/>
              <a:sym typeface="Calibri"/>
            </a:endParaRPr>
          </a:p>
          <a:p>
            <a:pPr algn="ctr">
              <a:spcBef>
                <a:spcPts val="0"/>
              </a:spcBef>
            </a:pPr>
            <a:endParaRPr sz="1200">
              <a:solidFill>
                <a:srgbClr val="000000"/>
              </a:solidFill>
              <a:latin typeface="Calibri"/>
              <a:ea typeface="Calibri"/>
              <a:cs typeface="Calibri"/>
              <a:sym typeface="Calibri"/>
            </a:endParaRPr>
          </a:p>
          <a:p>
            <a:pPr algn="ctr">
              <a:spcBef>
                <a:spcPts val="0"/>
              </a:spcBef>
            </a:pPr>
            <a:endParaRPr sz="1200">
              <a:solidFill>
                <a:srgbClr val="000000"/>
              </a:solidFill>
              <a:latin typeface="Calibri"/>
              <a:ea typeface="Calibri"/>
              <a:cs typeface="Calibri"/>
              <a:sym typeface="Calibri"/>
            </a:endParaRPr>
          </a:p>
          <a:p>
            <a:pPr algn="ctr">
              <a:spcBef>
                <a:spcPts val="0"/>
              </a:spcBef>
            </a:pPr>
            <a:endParaRPr sz="1200">
              <a:solidFill>
                <a:srgbClr val="000000"/>
              </a:solidFill>
              <a:latin typeface="Calibri"/>
              <a:ea typeface="Calibri"/>
              <a:cs typeface="Calibri"/>
              <a:sym typeface="Calibri"/>
            </a:endParaRPr>
          </a:p>
          <a:p>
            <a:pPr algn="ctr">
              <a:spcBef>
                <a:spcPts val="0"/>
              </a:spcBef>
            </a:pPr>
            <a:endParaRPr sz="1600">
              <a:solidFill>
                <a:srgbClr val="3F3F3F"/>
              </a:solidFill>
              <a:latin typeface="Calibri"/>
              <a:ea typeface="Calibri"/>
              <a:cs typeface="Calibri"/>
              <a:sym typeface="Calibri"/>
            </a:endParaRPr>
          </a:p>
        </p:txBody>
      </p:sp>
      <p:grpSp>
        <p:nvGrpSpPr>
          <p:cNvPr id="7" name="Shape 514">
            <a:extLst>
              <a:ext uri="{FF2B5EF4-FFF2-40B4-BE49-F238E27FC236}">
                <a16:creationId xmlns:a16="http://schemas.microsoft.com/office/drawing/2014/main" id="{853D8089-4DEA-4FA0-821D-45C7D1B83485}"/>
              </a:ext>
            </a:extLst>
          </p:cNvPr>
          <p:cNvGrpSpPr/>
          <p:nvPr/>
        </p:nvGrpSpPr>
        <p:grpSpPr>
          <a:xfrm>
            <a:off x="2445869" y="5279597"/>
            <a:ext cx="1559700" cy="517199"/>
            <a:chOff x="976100" y="4309350"/>
            <a:chExt cx="1559700" cy="517199"/>
          </a:xfrm>
        </p:grpSpPr>
        <p:sp>
          <p:nvSpPr>
            <p:cNvPr id="8" name="Shape 515">
              <a:extLst>
                <a:ext uri="{FF2B5EF4-FFF2-40B4-BE49-F238E27FC236}">
                  <a16:creationId xmlns:a16="http://schemas.microsoft.com/office/drawing/2014/main" id="{5ADD098B-B87D-403E-B252-C4BFF8E54549}"/>
                </a:ext>
              </a:extLst>
            </p:cNvPr>
            <p:cNvSpPr/>
            <p:nvPr/>
          </p:nvSpPr>
          <p:spPr>
            <a:xfrm>
              <a:off x="976100" y="4309350"/>
              <a:ext cx="1559700" cy="517199"/>
            </a:xfrm>
            <a:prstGeom prst="roundRect">
              <a:avLst>
                <a:gd name="adj" fmla="val 16667"/>
              </a:avLst>
            </a:prstGeom>
            <a:gradFill>
              <a:gsLst>
                <a:gs pos="0">
                  <a:srgbClr val="BBBBBB"/>
                </a:gs>
                <a:gs pos="35000">
                  <a:srgbClr val="CFCFCF"/>
                </a:gs>
                <a:gs pos="100000">
                  <a:srgbClr val="EEEEEE"/>
                </a:gs>
              </a:gsLst>
              <a:lin ang="16200038" scaled="0"/>
            </a:gradFill>
            <a:ln>
              <a:noFill/>
            </a:ln>
          </p:spPr>
          <p:txBody>
            <a:bodyPr lIns="91425" tIns="45700" rIns="91425" bIns="45700" anchor="ctr" anchorCtr="0">
              <a:noAutofit/>
            </a:bodyPr>
            <a:lstStyle/>
            <a:p>
              <a:pPr>
                <a:spcBef>
                  <a:spcPts val="0"/>
                </a:spcBef>
              </a:pPr>
              <a:endParaRPr sz="1600">
                <a:solidFill>
                  <a:srgbClr val="3F3F3F"/>
                </a:solidFill>
                <a:latin typeface="Souce Sans Pro"/>
                <a:ea typeface="Souce Sans Pro"/>
                <a:cs typeface="Souce Sans Pro"/>
                <a:sym typeface="Souce Sans Pro"/>
              </a:endParaRPr>
            </a:p>
          </p:txBody>
        </p:sp>
        <p:pic>
          <p:nvPicPr>
            <p:cNvPr id="9" name="Shape 516">
              <a:extLst>
                <a:ext uri="{FF2B5EF4-FFF2-40B4-BE49-F238E27FC236}">
                  <a16:creationId xmlns:a16="http://schemas.microsoft.com/office/drawing/2014/main" id="{6C0C1AC9-DD6D-4750-8DCE-3729AFC52252}"/>
                </a:ext>
              </a:extLst>
            </p:cNvPr>
            <p:cNvPicPr preferRelativeResize="0"/>
            <p:nvPr/>
          </p:nvPicPr>
          <p:blipFill rotWithShape="1">
            <a:blip r:embed="rId2">
              <a:alphaModFix/>
            </a:blip>
            <a:srcRect/>
            <a:stretch/>
          </p:blipFill>
          <p:spPr>
            <a:xfrm>
              <a:off x="1197347" y="4404441"/>
              <a:ext cx="1204800" cy="316799"/>
            </a:xfrm>
            <a:prstGeom prst="rect">
              <a:avLst/>
            </a:prstGeom>
            <a:noFill/>
            <a:ln>
              <a:noFill/>
            </a:ln>
          </p:spPr>
        </p:pic>
      </p:grpSp>
      <p:grpSp>
        <p:nvGrpSpPr>
          <p:cNvPr id="10" name="Shape 517">
            <a:extLst>
              <a:ext uri="{FF2B5EF4-FFF2-40B4-BE49-F238E27FC236}">
                <a16:creationId xmlns:a16="http://schemas.microsoft.com/office/drawing/2014/main" id="{D50E8561-26D6-4E19-8843-DA60CA5D4B83}"/>
              </a:ext>
            </a:extLst>
          </p:cNvPr>
          <p:cNvGrpSpPr/>
          <p:nvPr/>
        </p:nvGrpSpPr>
        <p:grpSpPr>
          <a:xfrm>
            <a:off x="4119844" y="5262721"/>
            <a:ext cx="1835400" cy="528300"/>
            <a:chOff x="3031075" y="4292475"/>
            <a:chExt cx="1835400" cy="528300"/>
          </a:xfrm>
        </p:grpSpPr>
        <p:sp>
          <p:nvSpPr>
            <p:cNvPr id="11" name="Shape 518">
              <a:extLst>
                <a:ext uri="{FF2B5EF4-FFF2-40B4-BE49-F238E27FC236}">
                  <a16:creationId xmlns:a16="http://schemas.microsoft.com/office/drawing/2014/main" id="{5293E102-3D34-4651-B830-B21CF15AB7AD}"/>
                </a:ext>
              </a:extLst>
            </p:cNvPr>
            <p:cNvSpPr/>
            <p:nvPr/>
          </p:nvSpPr>
          <p:spPr>
            <a:xfrm>
              <a:off x="3031075" y="4292475"/>
              <a:ext cx="1835400" cy="528300"/>
            </a:xfrm>
            <a:prstGeom prst="roundRect">
              <a:avLst>
                <a:gd name="adj" fmla="val 16667"/>
              </a:avLst>
            </a:prstGeom>
            <a:gradFill>
              <a:gsLst>
                <a:gs pos="0">
                  <a:srgbClr val="BBBBBB"/>
                </a:gs>
                <a:gs pos="35000">
                  <a:srgbClr val="CFCFCF"/>
                </a:gs>
                <a:gs pos="100000">
                  <a:srgbClr val="EEEEEE"/>
                </a:gs>
              </a:gsLst>
              <a:lin ang="16200038" scaled="0"/>
            </a:gradFill>
            <a:ln>
              <a:noFill/>
            </a:ln>
          </p:spPr>
          <p:txBody>
            <a:bodyPr lIns="91425" tIns="45700" rIns="91425" bIns="45700" anchor="ctr" anchorCtr="0">
              <a:noAutofit/>
            </a:bodyPr>
            <a:lstStyle/>
            <a:p>
              <a:pPr>
                <a:spcBef>
                  <a:spcPts val="0"/>
                </a:spcBef>
              </a:pPr>
              <a:endParaRPr sz="1600">
                <a:solidFill>
                  <a:srgbClr val="3F3F3F"/>
                </a:solidFill>
                <a:latin typeface="Souce Sans Pro"/>
                <a:ea typeface="Souce Sans Pro"/>
                <a:cs typeface="Souce Sans Pro"/>
                <a:sym typeface="Souce Sans Pro"/>
              </a:endParaRPr>
            </a:p>
          </p:txBody>
        </p:sp>
        <p:pic>
          <p:nvPicPr>
            <p:cNvPr id="12" name="Shape 519">
              <a:extLst>
                <a:ext uri="{FF2B5EF4-FFF2-40B4-BE49-F238E27FC236}">
                  <a16:creationId xmlns:a16="http://schemas.microsoft.com/office/drawing/2014/main" id="{305510FB-FE1C-49C0-99A3-129AD148E0BC}"/>
                </a:ext>
              </a:extLst>
            </p:cNvPr>
            <p:cNvPicPr preferRelativeResize="0"/>
            <p:nvPr/>
          </p:nvPicPr>
          <p:blipFill rotWithShape="1">
            <a:blip r:embed="rId3">
              <a:alphaModFix/>
            </a:blip>
            <a:srcRect/>
            <a:stretch/>
          </p:blipFill>
          <p:spPr>
            <a:xfrm>
              <a:off x="3120619" y="4393737"/>
              <a:ext cx="1668600" cy="350400"/>
            </a:xfrm>
            <a:prstGeom prst="rect">
              <a:avLst/>
            </a:prstGeom>
            <a:noFill/>
            <a:ln>
              <a:noFill/>
            </a:ln>
          </p:spPr>
        </p:pic>
      </p:grpSp>
      <p:cxnSp>
        <p:nvCxnSpPr>
          <p:cNvPr id="13" name="Shape 520">
            <a:extLst>
              <a:ext uri="{FF2B5EF4-FFF2-40B4-BE49-F238E27FC236}">
                <a16:creationId xmlns:a16="http://schemas.microsoft.com/office/drawing/2014/main" id="{E3C5139E-B688-4936-9223-5D1BD1DDD3C2}"/>
              </a:ext>
            </a:extLst>
          </p:cNvPr>
          <p:cNvCxnSpPr/>
          <p:nvPr/>
        </p:nvCxnSpPr>
        <p:spPr>
          <a:xfrm>
            <a:off x="4145188" y="3164828"/>
            <a:ext cx="2210699" cy="4199"/>
          </a:xfrm>
          <a:prstGeom prst="straightConnector1">
            <a:avLst/>
          </a:prstGeom>
          <a:noFill/>
          <a:ln w="9525" cap="flat" cmpd="sng">
            <a:solidFill>
              <a:srgbClr val="B7CCE4"/>
            </a:solidFill>
            <a:prstDash val="solid"/>
            <a:round/>
            <a:headEnd type="none" w="med" len="med"/>
            <a:tailEnd type="stealth" w="lg" len="lg"/>
          </a:ln>
        </p:spPr>
      </p:cxnSp>
      <p:sp>
        <p:nvSpPr>
          <p:cNvPr id="14" name="Shape 521">
            <a:extLst>
              <a:ext uri="{FF2B5EF4-FFF2-40B4-BE49-F238E27FC236}">
                <a16:creationId xmlns:a16="http://schemas.microsoft.com/office/drawing/2014/main" id="{219B68AE-1135-47C0-9DC3-381F0C266C93}"/>
              </a:ext>
            </a:extLst>
          </p:cNvPr>
          <p:cNvSpPr txBox="1"/>
          <p:nvPr/>
        </p:nvSpPr>
        <p:spPr>
          <a:xfrm>
            <a:off x="4197741" y="3859527"/>
            <a:ext cx="1116299" cy="254100"/>
          </a:xfrm>
          <a:prstGeom prst="rect">
            <a:avLst/>
          </a:prstGeom>
          <a:noFill/>
          <a:ln>
            <a:noFill/>
          </a:ln>
        </p:spPr>
        <p:txBody>
          <a:bodyPr lIns="91425" tIns="45700" rIns="91425" bIns="45700" anchor="t" anchorCtr="0">
            <a:noAutofit/>
          </a:bodyPr>
          <a:lstStyle/>
          <a:p>
            <a:pPr>
              <a:spcBef>
                <a:spcPts val="0"/>
              </a:spcBef>
              <a:buSzPct val="25000"/>
            </a:pPr>
            <a:r>
              <a:rPr lang="en" sz="1600">
                <a:solidFill>
                  <a:srgbClr val="3F3F3F"/>
                </a:solidFill>
                <a:latin typeface="Calibri"/>
                <a:ea typeface="Calibri"/>
                <a:cs typeface="Calibri"/>
                <a:sym typeface="Calibri"/>
              </a:rPr>
              <a:t>REST API</a:t>
            </a:r>
          </a:p>
        </p:txBody>
      </p:sp>
      <p:cxnSp>
        <p:nvCxnSpPr>
          <p:cNvPr id="15" name="Shape 522">
            <a:extLst>
              <a:ext uri="{FF2B5EF4-FFF2-40B4-BE49-F238E27FC236}">
                <a16:creationId xmlns:a16="http://schemas.microsoft.com/office/drawing/2014/main" id="{48FFC54C-9C7E-4EB9-977E-16F6742AA776}"/>
              </a:ext>
            </a:extLst>
          </p:cNvPr>
          <p:cNvCxnSpPr/>
          <p:nvPr/>
        </p:nvCxnSpPr>
        <p:spPr>
          <a:xfrm>
            <a:off x="4145187" y="3155235"/>
            <a:ext cx="0" cy="383400"/>
          </a:xfrm>
          <a:prstGeom prst="straightConnector1">
            <a:avLst/>
          </a:prstGeom>
          <a:noFill/>
          <a:ln w="9525" cap="flat" cmpd="sng">
            <a:solidFill>
              <a:srgbClr val="B7CCE4"/>
            </a:solidFill>
            <a:prstDash val="solid"/>
            <a:round/>
            <a:headEnd type="none" w="med" len="med"/>
            <a:tailEnd type="stealth" w="lg" len="lg"/>
          </a:ln>
        </p:spPr>
      </p:cxnSp>
      <p:grpSp>
        <p:nvGrpSpPr>
          <p:cNvPr id="17" name="Shape 524">
            <a:extLst>
              <a:ext uri="{FF2B5EF4-FFF2-40B4-BE49-F238E27FC236}">
                <a16:creationId xmlns:a16="http://schemas.microsoft.com/office/drawing/2014/main" id="{5766E9E4-E400-4237-93B0-B9018E36452E}"/>
              </a:ext>
            </a:extLst>
          </p:cNvPr>
          <p:cNvGrpSpPr/>
          <p:nvPr/>
        </p:nvGrpSpPr>
        <p:grpSpPr>
          <a:xfrm>
            <a:off x="6069720" y="5250921"/>
            <a:ext cx="1164599" cy="528300"/>
            <a:chOff x="5361950" y="4280675"/>
            <a:chExt cx="1164599" cy="528300"/>
          </a:xfrm>
        </p:grpSpPr>
        <p:sp>
          <p:nvSpPr>
            <p:cNvPr id="18" name="Shape 525">
              <a:extLst>
                <a:ext uri="{FF2B5EF4-FFF2-40B4-BE49-F238E27FC236}">
                  <a16:creationId xmlns:a16="http://schemas.microsoft.com/office/drawing/2014/main" id="{A907C192-4642-4C22-9313-3EA6D4E12D15}"/>
                </a:ext>
              </a:extLst>
            </p:cNvPr>
            <p:cNvSpPr/>
            <p:nvPr/>
          </p:nvSpPr>
          <p:spPr>
            <a:xfrm>
              <a:off x="5361950" y="4280675"/>
              <a:ext cx="1101900" cy="528300"/>
            </a:xfrm>
            <a:prstGeom prst="roundRect">
              <a:avLst>
                <a:gd name="adj" fmla="val 16667"/>
              </a:avLst>
            </a:prstGeom>
            <a:gradFill>
              <a:gsLst>
                <a:gs pos="0">
                  <a:srgbClr val="BBBBBB"/>
                </a:gs>
                <a:gs pos="35000">
                  <a:srgbClr val="CFCFCF"/>
                </a:gs>
                <a:gs pos="100000">
                  <a:srgbClr val="EEEEEE"/>
                </a:gs>
              </a:gsLst>
              <a:lin ang="16200038" scaled="0"/>
            </a:gradFill>
            <a:ln>
              <a:noFill/>
            </a:ln>
          </p:spPr>
          <p:txBody>
            <a:bodyPr lIns="91425" tIns="45700" rIns="91425" bIns="45700" anchor="ctr" anchorCtr="0">
              <a:noAutofit/>
            </a:bodyPr>
            <a:lstStyle/>
            <a:p>
              <a:pPr>
                <a:spcBef>
                  <a:spcPts val="0"/>
                </a:spcBef>
              </a:pPr>
              <a:endParaRPr sz="1600">
                <a:solidFill>
                  <a:srgbClr val="3F3F3F"/>
                </a:solidFill>
                <a:latin typeface="Souce Sans Pro"/>
                <a:ea typeface="Souce Sans Pro"/>
                <a:cs typeface="Souce Sans Pro"/>
                <a:sym typeface="Souce Sans Pro"/>
              </a:endParaRPr>
            </a:p>
          </p:txBody>
        </p:sp>
        <p:pic>
          <p:nvPicPr>
            <p:cNvPr id="19" name="Shape 526">
              <a:extLst>
                <a:ext uri="{FF2B5EF4-FFF2-40B4-BE49-F238E27FC236}">
                  <a16:creationId xmlns:a16="http://schemas.microsoft.com/office/drawing/2014/main" id="{93AB4020-6427-4233-8500-DD41FBAFDA5F}"/>
                </a:ext>
              </a:extLst>
            </p:cNvPr>
            <p:cNvPicPr preferRelativeResize="0"/>
            <p:nvPr/>
          </p:nvPicPr>
          <p:blipFill rotWithShape="1">
            <a:blip r:embed="rId4">
              <a:alphaModFix/>
            </a:blip>
            <a:srcRect/>
            <a:stretch/>
          </p:blipFill>
          <p:spPr>
            <a:xfrm>
              <a:off x="5581550" y="4474150"/>
              <a:ext cx="944999" cy="189599"/>
            </a:xfrm>
            <a:prstGeom prst="rect">
              <a:avLst/>
            </a:prstGeom>
            <a:noFill/>
            <a:ln>
              <a:noFill/>
            </a:ln>
          </p:spPr>
        </p:pic>
      </p:grpSp>
      <p:pic>
        <p:nvPicPr>
          <p:cNvPr id="20" name="Shape 527">
            <a:extLst>
              <a:ext uri="{FF2B5EF4-FFF2-40B4-BE49-F238E27FC236}">
                <a16:creationId xmlns:a16="http://schemas.microsoft.com/office/drawing/2014/main" id="{24527F69-0780-4FAB-9F01-AD2BCC74C838}"/>
              </a:ext>
            </a:extLst>
          </p:cNvPr>
          <p:cNvPicPr preferRelativeResize="0"/>
          <p:nvPr/>
        </p:nvPicPr>
        <p:blipFill rotWithShape="1">
          <a:blip r:embed="rId5">
            <a:alphaModFix/>
          </a:blip>
          <a:srcRect/>
          <a:stretch/>
        </p:blipFill>
        <p:spPr>
          <a:xfrm>
            <a:off x="2869349" y="3569785"/>
            <a:ext cx="1330500" cy="617399"/>
          </a:xfrm>
          <a:prstGeom prst="rect">
            <a:avLst/>
          </a:prstGeom>
          <a:noFill/>
          <a:ln>
            <a:noFill/>
          </a:ln>
        </p:spPr>
      </p:pic>
      <p:grpSp>
        <p:nvGrpSpPr>
          <p:cNvPr id="21" name="Shape 528">
            <a:extLst>
              <a:ext uri="{FF2B5EF4-FFF2-40B4-BE49-F238E27FC236}">
                <a16:creationId xmlns:a16="http://schemas.microsoft.com/office/drawing/2014/main" id="{25EF6600-D9C3-4ACF-93D0-C36BDFF23C53}"/>
              </a:ext>
            </a:extLst>
          </p:cNvPr>
          <p:cNvGrpSpPr/>
          <p:nvPr/>
        </p:nvGrpSpPr>
        <p:grpSpPr>
          <a:xfrm>
            <a:off x="4220062" y="3212364"/>
            <a:ext cx="1265607" cy="261506"/>
            <a:chOff x="2639456" y="2283683"/>
            <a:chExt cx="1265607" cy="261506"/>
          </a:xfrm>
        </p:grpSpPr>
        <p:pic>
          <p:nvPicPr>
            <p:cNvPr id="22" name="Shape 529">
              <a:extLst>
                <a:ext uri="{FF2B5EF4-FFF2-40B4-BE49-F238E27FC236}">
                  <a16:creationId xmlns:a16="http://schemas.microsoft.com/office/drawing/2014/main" id="{809D7903-9887-4D7C-B389-07A16CA085C8}"/>
                </a:ext>
              </a:extLst>
            </p:cNvPr>
            <p:cNvPicPr preferRelativeResize="0"/>
            <p:nvPr/>
          </p:nvPicPr>
          <p:blipFill rotWithShape="1">
            <a:blip r:embed="rId6">
              <a:alphaModFix/>
            </a:blip>
            <a:srcRect/>
            <a:stretch/>
          </p:blipFill>
          <p:spPr>
            <a:xfrm>
              <a:off x="2639456" y="2286590"/>
              <a:ext cx="246299" cy="258599"/>
            </a:xfrm>
            <a:prstGeom prst="rect">
              <a:avLst/>
            </a:prstGeom>
            <a:noFill/>
            <a:ln>
              <a:noFill/>
            </a:ln>
          </p:spPr>
        </p:pic>
        <p:sp>
          <p:nvSpPr>
            <p:cNvPr id="23" name="Shape 530">
              <a:extLst>
                <a:ext uri="{FF2B5EF4-FFF2-40B4-BE49-F238E27FC236}">
                  <a16:creationId xmlns:a16="http://schemas.microsoft.com/office/drawing/2014/main" id="{80814CA7-5A96-4F02-8228-10EE2A591622}"/>
                </a:ext>
              </a:extLst>
            </p:cNvPr>
            <p:cNvSpPr txBox="1"/>
            <p:nvPr/>
          </p:nvSpPr>
          <p:spPr>
            <a:xfrm>
              <a:off x="2788763" y="2283683"/>
              <a:ext cx="1116299" cy="254100"/>
            </a:xfrm>
            <a:prstGeom prst="rect">
              <a:avLst/>
            </a:prstGeom>
            <a:noFill/>
            <a:ln>
              <a:noFill/>
            </a:ln>
          </p:spPr>
          <p:txBody>
            <a:bodyPr lIns="91425" tIns="45700" rIns="91425" bIns="45700" anchor="t" anchorCtr="0">
              <a:noAutofit/>
            </a:bodyPr>
            <a:lstStyle/>
            <a:p>
              <a:pPr>
                <a:spcBef>
                  <a:spcPts val="0"/>
                </a:spcBef>
                <a:buSzPct val="25000"/>
              </a:pPr>
              <a:r>
                <a:rPr lang="en" sz="1600">
                  <a:solidFill>
                    <a:srgbClr val="0C7AC9"/>
                  </a:solidFill>
                  <a:latin typeface="Calibri"/>
                  <a:ea typeface="Calibri"/>
                  <a:cs typeface="Calibri"/>
                  <a:sym typeface="Calibri"/>
                </a:rPr>
                <a:t>OAuth2</a:t>
              </a:r>
            </a:p>
          </p:txBody>
        </p:sp>
      </p:grpSp>
      <p:sp>
        <p:nvSpPr>
          <p:cNvPr id="24" name="Shape 531">
            <a:extLst>
              <a:ext uri="{FF2B5EF4-FFF2-40B4-BE49-F238E27FC236}">
                <a16:creationId xmlns:a16="http://schemas.microsoft.com/office/drawing/2014/main" id="{3A225950-6E09-4DAF-B79A-582B2C140AC1}"/>
              </a:ext>
            </a:extLst>
          </p:cNvPr>
          <p:cNvSpPr txBox="1"/>
          <p:nvPr/>
        </p:nvSpPr>
        <p:spPr>
          <a:xfrm>
            <a:off x="3126104" y="4949832"/>
            <a:ext cx="2681400" cy="230699"/>
          </a:xfrm>
          <a:prstGeom prst="rect">
            <a:avLst/>
          </a:prstGeom>
          <a:solidFill>
            <a:schemeClr val="lt1"/>
          </a:solidFill>
          <a:ln>
            <a:noFill/>
          </a:ln>
        </p:spPr>
        <p:txBody>
          <a:bodyPr lIns="91425" tIns="45700" rIns="91425" bIns="45700" anchor="t" anchorCtr="0">
            <a:noAutofit/>
          </a:bodyPr>
          <a:lstStyle/>
          <a:p>
            <a:pPr>
              <a:spcBef>
                <a:spcPts val="0"/>
              </a:spcBef>
            </a:pPr>
            <a:r>
              <a:rPr lang="en">
                <a:latin typeface="Calibri"/>
                <a:ea typeface="Calibri"/>
                <a:cs typeface="Calibri"/>
                <a:sym typeface="Calibri"/>
              </a:rPr>
              <a:t>Underlying</a:t>
            </a:r>
            <a:r>
              <a:rPr lang="en" sz="1400">
                <a:solidFill>
                  <a:srgbClr val="000000"/>
                </a:solidFill>
                <a:latin typeface="Calibri"/>
                <a:ea typeface="Calibri"/>
                <a:cs typeface="Calibri"/>
                <a:sym typeface="Calibri"/>
              </a:rPr>
              <a:t> Health IT Systems</a:t>
            </a:r>
          </a:p>
        </p:txBody>
      </p:sp>
      <p:cxnSp>
        <p:nvCxnSpPr>
          <p:cNvPr id="25" name="Shape 532">
            <a:extLst>
              <a:ext uri="{FF2B5EF4-FFF2-40B4-BE49-F238E27FC236}">
                <a16:creationId xmlns:a16="http://schemas.microsoft.com/office/drawing/2014/main" id="{4F3DF64B-DAC2-4D00-8F51-6635B7E5F852}"/>
              </a:ext>
            </a:extLst>
          </p:cNvPr>
          <p:cNvCxnSpPr/>
          <p:nvPr/>
        </p:nvCxnSpPr>
        <p:spPr>
          <a:xfrm rot="10800000">
            <a:off x="1789067" y="5072187"/>
            <a:ext cx="0" cy="517199"/>
          </a:xfrm>
          <a:prstGeom prst="straightConnector1">
            <a:avLst/>
          </a:prstGeom>
          <a:noFill/>
          <a:ln w="9525" cap="flat" cmpd="sng">
            <a:solidFill>
              <a:srgbClr val="B7CCE4"/>
            </a:solidFill>
            <a:prstDash val="solid"/>
            <a:round/>
            <a:headEnd type="none" w="med" len="med"/>
            <a:tailEnd type="none" w="med" len="med"/>
          </a:ln>
        </p:spPr>
      </p:cxnSp>
      <p:cxnSp>
        <p:nvCxnSpPr>
          <p:cNvPr id="26" name="Shape 533">
            <a:extLst>
              <a:ext uri="{FF2B5EF4-FFF2-40B4-BE49-F238E27FC236}">
                <a16:creationId xmlns:a16="http://schemas.microsoft.com/office/drawing/2014/main" id="{676B39C0-80B5-4A02-B6C8-967921198BDE}"/>
              </a:ext>
            </a:extLst>
          </p:cNvPr>
          <p:cNvCxnSpPr/>
          <p:nvPr/>
        </p:nvCxnSpPr>
        <p:spPr>
          <a:xfrm rot="10800000">
            <a:off x="10458876" y="5072187"/>
            <a:ext cx="0" cy="517199"/>
          </a:xfrm>
          <a:prstGeom prst="straightConnector1">
            <a:avLst/>
          </a:prstGeom>
          <a:noFill/>
          <a:ln w="9525" cap="flat" cmpd="sng">
            <a:solidFill>
              <a:srgbClr val="B7CCE4"/>
            </a:solidFill>
            <a:prstDash val="solid"/>
            <a:round/>
            <a:headEnd type="none" w="med" len="med"/>
            <a:tailEnd type="none" w="med" len="med"/>
          </a:ln>
        </p:spPr>
      </p:cxnSp>
      <p:cxnSp>
        <p:nvCxnSpPr>
          <p:cNvPr id="27" name="Shape 534">
            <a:extLst>
              <a:ext uri="{FF2B5EF4-FFF2-40B4-BE49-F238E27FC236}">
                <a16:creationId xmlns:a16="http://schemas.microsoft.com/office/drawing/2014/main" id="{19FBDFAC-9617-4AD3-B45E-4D805E0148C6}"/>
              </a:ext>
            </a:extLst>
          </p:cNvPr>
          <p:cNvCxnSpPr/>
          <p:nvPr/>
        </p:nvCxnSpPr>
        <p:spPr>
          <a:xfrm>
            <a:off x="1799656" y="5080856"/>
            <a:ext cx="1366199" cy="0"/>
          </a:xfrm>
          <a:prstGeom prst="straightConnector1">
            <a:avLst/>
          </a:prstGeom>
          <a:noFill/>
          <a:ln w="9525" cap="flat" cmpd="sng">
            <a:solidFill>
              <a:srgbClr val="B7CCE4"/>
            </a:solidFill>
            <a:prstDash val="solid"/>
            <a:round/>
            <a:headEnd type="none" w="med" len="med"/>
            <a:tailEnd type="none" w="med" len="med"/>
          </a:ln>
        </p:spPr>
      </p:cxnSp>
      <p:cxnSp>
        <p:nvCxnSpPr>
          <p:cNvPr id="28" name="Shape 535">
            <a:extLst>
              <a:ext uri="{FF2B5EF4-FFF2-40B4-BE49-F238E27FC236}">
                <a16:creationId xmlns:a16="http://schemas.microsoft.com/office/drawing/2014/main" id="{4F321010-FE3C-4CD9-9A5E-7621C617094B}"/>
              </a:ext>
            </a:extLst>
          </p:cNvPr>
          <p:cNvCxnSpPr/>
          <p:nvPr/>
        </p:nvCxnSpPr>
        <p:spPr>
          <a:xfrm>
            <a:off x="5385891" y="5078331"/>
            <a:ext cx="5061899" cy="0"/>
          </a:xfrm>
          <a:prstGeom prst="straightConnector1">
            <a:avLst/>
          </a:prstGeom>
          <a:noFill/>
          <a:ln w="9525" cap="flat" cmpd="sng">
            <a:solidFill>
              <a:srgbClr val="B7CCE4"/>
            </a:solidFill>
            <a:prstDash val="solid"/>
            <a:round/>
            <a:headEnd type="none" w="med" len="med"/>
            <a:tailEnd type="none" w="med" len="med"/>
          </a:ln>
        </p:spPr>
      </p:cxnSp>
      <p:cxnSp>
        <p:nvCxnSpPr>
          <p:cNvPr id="29" name="Shape 536">
            <a:extLst>
              <a:ext uri="{FF2B5EF4-FFF2-40B4-BE49-F238E27FC236}">
                <a16:creationId xmlns:a16="http://schemas.microsoft.com/office/drawing/2014/main" id="{A5E65BC2-A2C3-4BFA-A1FD-9009AE5A4291}"/>
              </a:ext>
            </a:extLst>
          </p:cNvPr>
          <p:cNvCxnSpPr>
            <a:stCxn id="24" idx="0"/>
          </p:cNvCxnSpPr>
          <p:nvPr/>
        </p:nvCxnSpPr>
        <p:spPr>
          <a:xfrm rot="10800000">
            <a:off x="4466804" y="4803131"/>
            <a:ext cx="0" cy="146700"/>
          </a:xfrm>
          <a:prstGeom prst="straightConnector1">
            <a:avLst/>
          </a:prstGeom>
          <a:noFill/>
          <a:ln w="9525" cap="flat" cmpd="sng">
            <a:solidFill>
              <a:srgbClr val="B7CCE4"/>
            </a:solidFill>
            <a:prstDash val="solid"/>
            <a:round/>
            <a:headEnd type="none" w="med" len="med"/>
            <a:tailEnd type="stealth" w="lg" len="lg"/>
          </a:ln>
        </p:spPr>
      </p:cxnSp>
      <p:sp>
        <p:nvSpPr>
          <p:cNvPr id="30" name="Shape 537">
            <a:extLst>
              <a:ext uri="{FF2B5EF4-FFF2-40B4-BE49-F238E27FC236}">
                <a16:creationId xmlns:a16="http://schemas.microsoft.com/office/drawing/2014/main" id="{605CAC5F-3F70-411A-A5E4-8DD1E7A6D31E}"/>
              </a:ext>
            </a:extLst>
          </p:cNvPr>
          <p:cNvSpPr/>
          <p:nvPr/>
        </p:nvSpPr>
        <p:spPr>
          <a:xfrm>
            <a:off x="6356131" y="1716081"/>
            <a:ext cx="3550431" cy="3235846"/>
          </a:xfrm>
          <a:custGeom>
            <a:avLst/>
            <a:gdLst/>
            <a:ahLst/>
            <a:cxnLst/>
            <a:rect l="0" t="0" r="0" b="0"/>
            <a:pathLst>
              <a:path w="4508484" h="4188798" extrusionOk="0">
                <a:moveTo>
                  <a:pt x="421599" y="3"/>
                </a:moveTo>
                <a:lnTo>
                  <a:pt x="4117613" y="3"/>
                </a:lnTo>
                <a:cubicBezTo>
                  <a:pt x="4503188" y="3"/>
                  <a:pt x="4508484" y="5327"/>
                  <a:pt x="4508484" y="390902"/>
                </a:cubicBezTo>
                <a:lnTo>
                  <a:pt x="4508484" y="4188798"/>
                </a:lnTo>
                <a:lnTo>
                  <a:pt x="4508484" y="4188798"/>
                </a:lnTo>
                <a:lnTo>
                  <a:pt x="20485" y="4188798"/>
                </a:lnTo>
                <a:lnTo>
                  <a:pt x="20485" y="4188798"/>
                </a:lnTo>
                <a:lnTo>
                  <a:pt x="0" y="380660"/>
                </a:lnTo>
                <a:cubicBezTo>
                  <a:pt x="0" y="-4915"/>
                  <a:pt x="36024" y="3"/>
                  <a:pt x="421599" y="3"/>
                </a:cubicBezTo>
                <a:close/>
              </a:path>
            </a:pathLst>
          </a:custGeom>
          <a:solidFill>
            <a:srgbClr val="0C7AC9">
              <a:alpha val="13730"/>
            </a:srgbClr>
          </a:solidFill>
          <a:ln>
            <a:noFill/>
          </a:ln>
        </p:spPr>
        <p:txBody>
          <a:bodyPr lIns="91425" tIns="45700" rIns="91425" bIns="45700" anchor="t" anchorCtr="0">
            <a:noAutofit/>
          </a:bodyPr>
          <a:lstStyle/>
          <a:p>
            <a:pPr>
              <a:spcBef>
                <a:spcPts val="0"/>
              </a:spcBef>
              <a:buSzPct val="25000"/>
            </a:pPr>
            <a:r>
              <a:rPr lang="en">
                <a:solidFill>
                  <a:srgbClr val="0C7AC9"/>
                </a:solidFill>
                <a:latin typeface="Calibri"/>
                <a:ea typeface="Calibri"/>
                <a:cs typeface="Calibri"/>
                <a:sym typeface="Calibri"/>
              </a:rPr>
              <a:t>        </a:t>
            </a:r>
          </a:p>
        </p:txBody>
      </p:sp>
      <p:pic>
        <p:nvPicPr>
          <p:cNvPr id="31" name="Shape 538">
            <a:extLst>
              <a:ext uri="{FF2B5EF4-FFF2-40B4-BE49-F238E27FC236}">
                <a16:creationId xmlns:a16="http://schemas.microsoft.com/office/drawing/2014/main" id="{C11797CD-40B8-4B0C-A2A6-12E573B81DCC}"/>
              </a:ext>
            </a:extLst>
          </p:cNvPr>
          <p:cNvPicPr preferRelativeResize="0"/>
          <p:nvPr/>
        </p:nvPicPr>
        <p:blipFill rotWithShape="1">
          <a:blip r:embed="rId7">
            <a:alphaModFix/>
          </a:blip>
          <a:srcRect/>
          <a:stretch/>
        </p:blipFill>
        <p:spPr>
          <a:xfrm>
            <a:off x="7777900" y="2494039"/>
            <a:ext cx="816300" cy="528300"/>
          </a:xfrm>
          <a:prstGeom prst="rect">
            <a:avLst/>
          </a:prstGeom>
          <a:noFill/>
          <a:ln>
            <a:noFill/>
          </a:ln>
        </p:spPr>
      </p:pic>
      <p:pic>
        <p:nvPicPr>
          <p:cNvPr id="32" name="Shape 539">
            <a:extLst>
              <a:ext uri="{FF2B5EF4-FFF2-40B4-BE49-F238E27FC236}">
                <a16:creationId xmlns:a16="http://schemas.microsoft.com/office/drawing/2014/main" id="{37DFB575-AA62-42D0-9AFA-4EB7B90830A3}"/>
              </a:ext>
            </a:extLst>
          </p:cNvPr>
          <p:cNvPicPr preferRelativeResize="0"/>
          <p:nvPr/>
        </p:nvPicPr>
        <p:blipFill rotWithShape="1">
          <a:blip r:embed="rId8">
            <a:alphaModFix/>
          </a:blip>
          <a:srcRect/>
          <a:stretch/>
        </p:blipFill>
        <p:spPr>
          <a:xfrm>
            <a:off x="6467508" y="3590017"/>
            <a:ext cx="2334300" cy="1163699"/>
          </a:xfrm>
          <a:prstGeom prst="rect">
            <a:avLst/>
          </a:prstGeom>
          <a:noFill/>
          <a:ln>
            <a:noFill/>
          </a:ln>
        </p:spPr>
      </p:pic>
      <p:cxnSp>
        <p:nvCxnSpPr>
          <p:cNvPr id="33" name="Shape 540">
            <a:extLst>
              <a:ext uri="{FF2B5EF4-FFF2-40B4-BE49-F238E27FC236}">
                <a16:creationId xmlns:a16="http://schemas.microsoft.com/office/drawing/2014/main" id="{22D7AEFF-4FA5-4144-912A-FE28BF99A93E}"/>
              </a:ext>
            </a:extLst>
          </p:cNvPr>
          <p:cNvCxnSpPr/>
          <p:nvPr/>
        </p:nvCxnSpPr>
        <p:spPr>
          <a:xfrm rot="10800000">
            <a:off x="4909783" y="2921527"/>
            <a:ext cx="0" cy="243300"/>
          </a:xfrm>
          <a:prstGeom prst="straightConnector1">
            <a:avLst/>
          </a:prstGeom>
          <a:noFill/>
          <a:ln w="9525" cap="flat" cmpd="sng">
            <a:solidFill>
              <a:srgbClr val="B7CCE4"/>
            </a:solidFill>
            <a:prstDash val="solid"/>
            <a:round/>
            <a:headEnd type="none" w="med" len="med"/>
            <a:tailEnd type="stealth" w="lg" len="lg"/>
          </a:ln>
        </p:spPr>
      </p:cxnSp>
      <p:pic>
        <p:nvPicPr>
          <p:cNvPr id="34" name="Shape 541">
            <a:extLst>
              <a:ext uri="{FF2B5EF4-FFF2-40B4-BE49-F238E27FC236}">
                <a16:creationId xmlns:a16="http://schemas.microsoft.com/office/drawing/2014/main" id="{4270B10B-C7EA-4C98-AA1A-302B34C4919B}"/>
              </a:ext>
            </a:extLst>
          </p:cNvPr>
          <p:cNvPicPr preferRelativeResize="0"/>
          <p:nvPr/>
        </p:nvPicPr>
        <p:blipFill rotWithShape="1">
          <a:blip r:embed="rId9">
            <a:alphaModFix/>
          </a:blip>
          <a:srcRect/>
          <a:stretch/>
        </p:blipFill>
        <p:spPr>
          <a:xfrm>
            <a:off x="8845377" y="2494040"/>
            <a:ext cx="948000" cy="199199"/>
          </a:xfrm>
          <a:prstGeom prst="rect">
            <a:avLst/>
          </a:prstGeom>
          <a:noFill/>
          <a:ln>
            <a:noFill/>
          </a:ln>
        </p:spPr>
      </p:pic>
      <p:pic>
        <p:nvPicPr>
          <p:cNvPr id="35" name="Shape 542">
            <a:extLst>
              <a:ext uri="{FF2B5EF4-FFF2-40B4-BE49-F238E27FC236}">
                <a16:creationId xmlns:a16="http://schemas.microsoft.com/office/drawing/2014/main" id="{17BD7FDA-A489-44B8-B220-48D9CD3C0FCA}"/>
              </a:ext>
            </a:extLst>
          </p:cNvPr>
          <p:cNvPicPr preferRelativeResize="0"/>
          <p:nvPr/>
        </p:nvPicPr>
        <p:blipFill rotWithShape="1">
          <a:blip r:embed="rId10">
            <a:alphaModFix/>
          </a:blip>
          <a:srcRect/>
          <a:stretch/>
        </p:blipFill>
        <p:spPr>
          <a:xfrm>
            <a:off x="9042420" y="2239734"/>
            <a:ext cx="687900" cy="140999"/>
          </a:xfrm>
          <a:prstGeom prst="rect">
            <a:avLst/>
          </a:prstGeom>
          <a:noFill/>
          <a:ln>
            <a:noFill/>
          </a:ln>
        </p:spPr>
      </p:pic>
      <p:pic>
        <p:nvPicPr>
          <p:cNvPr id="36" name="Shape 543">
            <a:extLst>
              <a:ext uri="{FF2B5EF4-FFF2-40B4-BE49-F238E27FC236}">
                <a16:creationId xmlns:a16="http://schemas.microsoft.com/office/drawing/2014/main" id="{7D1CE41F-2D6F-40DB-93AF-276342C6E596}"/>
              </a:ext>
            </a:extLst>
          </p:cNvPr>
          <p:cNvPicPr preferRelativeResize="0"/>
          <p:nvPr/>
        </p:nvPicPr>
        <p:blipFill rotWithShape="1">
          <a:blip r:embed="rId11">
            <a:alphaModFix/>
          </a:blip>
          <a:srcRect/>
          <a:stretch/>
        </p:blipFill>
        <p:spPr>
          <a:xfrm>
            <a:off x="8281293" y="1728153"/>
            <a:ext cx="1496699" cy="329100"/>
          </a:xfrm>
          <a:prstGeom prst="rect">
            <a:avLst/>
          </a:prstGeom>
          <a:noFill/>
          <a:ln>
            <a:noFill/>
          </a:ln>
        </p:spPr>
      </p:pic>
      <p:grpSp>
        <p:nvGrpSpPr>
          <p:cNvPr id="37" name="Shape 544">
            <a:extLst>
              <a:ext uri="{FF2B5EF4-FFF2-40B4-BE49-F238E27FC236}">
                <a16:creationId xmlns:a16="http://schemas.microsoft.com/office/drawing/2014/main" id="{96E0135B-F5A6-4391-891B-4F5A271CECD0}"/>
              </a:ext>
            </a:extLst>
          </p:cNvPr>
          <p:cNvGrpSpPr/>
          <p:nvPr/>
        </p:nvGrpSpPr>
        <p:grpSpPr>
          <a:xfrm>
            <a:off x="6428022" y="1736476"/>
            <a:ext cx="1602299" cy="1033782"/>
            <a:chOff x="4847416" y="775370"/>
            <a:chExt cx="1602299" cy="1033782"/>
          </a:xfrm>
        </p:grpSpPr>
        <p:sp>
          <p:nvSpPr>
            <p:cNvPr id="38" name="Shape 545">
              <a:extLst>
                <a:ext uri="{FF2B5EF4-FFF2-40B4-BE49-F238E27FC236}">
                  <a16:creationId xmlns:a16="http://schemas.microsoft.com/office/drawing/2014/main" id="{6CF87F53-E661-46E6-9691-75FB24D142F1}"/>
                </a:ext>
              </a:extLst>
            </p:cNvPr>
            <p:cNvSpPr txBox="1"/>
            <p:nvPr/>
          </p:nvSpPr>
          <p:spPr>
            <a:xfrm>
              <a:off x="5062859" y="1555052"/>
              <a:ext cx="1053600" cy="254100"/>
            </a:xfrm>
            <a:prstGeom prst="rect">
              <a:avLst/>
            </a:prstGeom>
            <a:noFill/>
            <a:ln>
              <a:noFill/>
            </a:ln>
          </p:spPr>
          <p:txBody>
            <a:bodyPr lIns="91425" tIns="45700" rIns="91425" bIns="45700" anchor="t" anchorCtr="0">
              <a:noAutofit/>
            </a:bodyPr>
            <a:lstStyle/>
            <a:p>
              <a:pPr algn="ctr">
                <a:spcBef>
                  <a:spcPts val="0"/>
                </a:spcBef>
                <a:buSzPct val="25000"/>
              </a:pPr>
              <a:r>
                <a:rPr lang="en" sz="1600">
                  <a:solidFill>
                    <a:srgbClr val="3F3F3F"/>
                  </a:solidFill>
                  <a:latin typeface="Calibri"/>
                  <a:ea typeface="Calibri"/>
                  <a:cs typeface="Calibri"/>
                  <a:sym typeface="Calibri"/>
                </a:rPr>
                <a:t>Web Apps</a:t>
              </a:r>
            </a:p>
          </p:txBody>
        </p:sp>
        <p:pic>
          <p:nvPicPr>
            <p:cNvPr id="39" name="Shape 546">
              <a:extLst>
                <a:ext uri="{FF2B5EF4-FFF2-40B4-BE49-F238E27FC236}">
                  <a16:creationId xmlns:a16="http://schemas.microsoft.com/office/drawing/2014/main" id="{FED5D35F-5D89-4FA1-BD79-6DB5D6C823E3}"/>
                </a:ext>
              </a:extLst>
            </p:cNvPr>
            <p:cNvPicPr preferRelativeResize="0"/>
            <p:nvPr/>
          </p:nvPicPr>
          <p:blipFill rotWithShape="1">
            <a:blip r:embed="rId12">
              <a:alphaModFix/>
            </a:blip>
            <a:srcRect/>
            <a:stretch/>
          </p:blipFill>
          <p:spPr>
            <a:xfrm>
              <a:off x="4847416" y="775370"/>
              <a:ext cx="1602299" cy="725399"/>
            </a:xfrm>
            <a:prstGeom prst="rect">
              <a:avLst/>
            </a:prstGeom>
            <a:noFill/>
            <a:ln>
              <a:noFill/>
            </a:ln>
          </p:spPr>
        </p:pic>
      </p:grpSp>
      <p:pic>
        <p:nvPicPr>
          <p:cNvPr id="40" name="Shape 547">
            <a:extLst>
              <a:ext uri="{FF2B5EF4-FFF2-40B4-BE49-F238E27FC236}">
                <a16:creationId xmlns:a16="http://schemas.microsoft.com/office/drawing/2014/main" id="{DF29A41A-7600-4E99-9EAA-CE7D10D08558}"/>
              </a:ext>
            </a:extLst>
          </p:cNvPr>
          <p:cNvPicPr preferRelativeResize="0"/>
          <p:nvPr/>
        </p:nvPicPr>
        <p:blipFill rotWithShape="1">
          <a:blip r:embed="rId13">
            <a:alphaModFix/>
          </a:blip>
          <a:srcRect/>
          <a:stretch/>
        </p:blipFill>
        <p:spPr>
          <a:xfrm>
            <a:off x="8757299" y="2681848"/>
            <a:ext cx="1104000" cy="440699"/>
          </a:xfrm>
          <a:prstGeom prst="rect">
            <a:avLst/>
          </a:prstGeom>
          <a:noFill/>
          <a:ln>
            <a:noFill/>
          </a:ln>
        </p:spPr>
      </p:pic>
      <p:pic>
        <p:nvPicPr>
          <p:cNvPr id="41" name="Shape 548">
            <a:extLst>
              <a:ext uri="{FF2B5EF4-FFF2-40B4-BE49-F238E27FC236}">
                <a16:creationId xmlns:a16="http://schemas.microsoft.com/office/drawing/2014/main" id="{71B784F3-B1E1-4D67-BD73-BDAC339BC5D8}"/>
              </a:ext>
            </a:extLst>
          </p:cNvPr>
          <p:cNvPicPr preferRelativeResize="0"/>
          <p:nvPr/>
        </p:nvPicPr>
        <p:blipFill rotWithShape="1">
          <a:blip r:embed="rId3">
            <a:alphaModFix/>
          </a:blip>
          <a:srcRect/>
          <a:stretch/>
        </p:blipFill>
        <p:spPr>
          <a:xfrm>
            <a:off x="8727233" y="2009813"/>
            <a:ext cx="972899" cy="204599"/>
          </a:xfrm>
          <a:prstGeom prst="rect">
            <a:avLst/>
          </a:prstGeom>
          <a:noFill/>
          <a:ln>
            <a:noFill/>
          </a:ln>
        </p:spPr>
      </p:pic>
      <p:pic>
        <p:nvPicPr>
          <p:cNvPr id="42" name="Shape 549">
            <a:extLst>
              <a:ext uri="{FF2B5EF4-FFF2-40B4-BE49-F238E27FC236}">
                <a16:creationId xmlns:a16="http://schemas.microsoft.com/office/drawing/2014/main" id="{2CF3CA02-84D4-422A-8DAE-7A8C3A1B6408}"/>
              </a:ext>
            </a:extLst>
          </p:cNvPr>
          <p:cNvPicPr preferRelativeResize="0"/>
          <p:nvPr/>
        </p:nvPicPr>
        <p:blipFill rotWithShape="1">
          <a:blip r:embed="rId14">
            <a:alphaModFix/>
          </a:blip>
          <a:srcRect/>
          <a:stretch/>
        </p:blipFill>
        <p:spPr>
          <a:xfrm>
            <a:off x="6942562" y="3140969"/>
            <a:ext cx="1936500" cy="1540499"/>
          </a:xfrm>
          <a:prstGeom prst="rect">
            <a:avLst/>
          </a:prstGeom>
          <a:noFill/>
          <a:ln>
            <a:noFill/>
          </a:ln>
        </p:spPr>
      </p:pic>
      <p:pic>
        <p:nvPicPr>
          <p:cNvPr id="47" name="Shape 554">
            <a:extLst>
              <a:ext uri="{FF2B5EF4-FFF2-40B4-BE49-F238E27FC236}">
                <a16:creationId xmlns:a16="http://schemas.microsoft.com/office/drawing/2014/main" id="{339E14FE-500F-4299-9E67-146CB5A3E723}"/>
              </a:ext>
            </a:extLst>
          </p:cNvPr>
          <p:cNvPicPr preferRelativeResize="0"/>
          <p:nvPr/>
        </p:nvPicPr>
        <p:blipFill rotWithShape="1">
          <a:blip r:embed="rId15">
            <a:alphaModFix/>
          </a:blip>
          <a:srcRect/>
          <a:stretch/>
        </p:blipFill>
        <p:spPr>
          <a:xfrm>
            <a:off x="7378977" y="3063678"/>
            <a:ext cx="2414399" cy="1241400"/>
          </a:xfrm>
          <a:prstGeom prst="rect">
            <a:avLst/>
          </a:prstGeom>
          <a:noFill/>
          <a:ln>
            <a:noFill/>
          </a:ln>
        </p:spPr>
      </p:pic>
      <p:grpSp>
        <p:nvGrpSpPr>
          <p:cNvPr id="48" name="Shape 555">
            <a:extLst>
              <a:ext uri="{FF2B5EF4-FFF2-40B4-BE49-F238E27FC236}">
                <a16:creationId xmlns:a16="http://schemas.microsoft.com/office/drawing/2014/main" id="{C3327A47-EBAD-4819-A1B5-2078721F6787}"/>
              </a:ext>
            </a:extLst>
          </p:cNvPr>
          <p:cNvGrpSpPr/>
          <p:nvPr/>
        </p:nvGrpSpPr>
        <p:grpSpPr>
          <a:xfrm>
            <a:off x="3028421" y="1764577"/>
            <a:ext cx="1672808" cy="977567"/>
            <a:chOff x="4847416" y="775370"/>
            <a:chExt cx="1672808" cy="977567"/>
          </a:xfrm>
        </p:grpSpPr>
        <p:pic>
          <p:nvPicPr>
            <p:cNvPr id="49" name="Shape 556">
              <a:extLst>
                <a:ext uri="{FF2B5EF4-FFF2-40B4-BE49-F238E27FC236}">
                  <a16:creationId xmlns:a16="http://schemas.microsoft.com/office/drawing/2014/main" id="{947F50C3-3E1F-4C0B-B82C-1A2E7C3BDA9F}"/>
                </a:ext>
              </a:extLst>
            </p:cNvPr>
            <p:cNvPicPr preferRelativeResize="0"/>
            <p:nvPr/>
          </p:nvPicPr>
          <p:blipFill rotWithShape="1">
            <a:blip r:embed="rId12">
              <a:alphaModFix/>
            </a:blip>
            <a:srcRect/>
            <a:stretch/>
          </p:blipFill>
          <p:spPr>
            <a:xfrm>
              <a:off x="4847416" y="775370"/>
              <a:ext cx="1602299" cy="725399"/>
            </a:xfrm>
            <a:prstGeom prst="rect">
              <a:avLst/>
            </a:prstGeom>
            <a:noFill/>
            <a:ln>
              <a:noFill/>
            </a:ln>
          </p:spPr>
        </p:pic>
        <p:sp>
          <p:nvSpPr>
            <p:cNvPr id="50" name="Shape 557">
              <a:extLst>
                <a:ext uri="{FF2B5EF4-FFF2-40B4-BE49-F238E27FC236}">
                  <a16:creationId xmlns:a16="http://schemas.microsoft.com/office/drawing/2014/main" id="{C3B29D6E-7EEB-4E7D-A54D-AB38BA8236C5}"/>
                </a:ext>
              </a:extLst>
            </p:cNvPr>
            <p:cNvSpPr txBox="1"/>
            <p:nvPr/>
          </p:nvSpPr>
          <p:spPr>
            <a:xfrm>
              <a:off x="4847425" y="1498837"/>
              <a:ext cx="1672800" cy="254100"/>
            </a:xfrm>
            <a:prstGeom prst="rect">
              <a:avLst/>
            </a:prstGeom>
            <a:noFill/>
            <a:ln>
              <a:noFill/>
            </a:ln>
          </p:spPr>
          <p:txBody>
            <a:bodyPr lIns="91425" tIns="45700" rIns="91425" bIns="45700" anchor="t" anchorCtr="0">
              <a:noAutofit/>
            </a:bodyPr>
            <a:lstStyle/>
            <a:p>
              <a:pPr>
                <a:spcBef>
                  <a:spcPts val="0"/>
                </a:spcBef>
                <a:buSzPct val="25000"/>
              </a:pPr>
              <a:r>
                <a:rPr lang="en" sz="1600">
                  <a:solidFill>
                    <a:srgbClr val="3F3F3F"/>
                  </a:solidFill>
                  <a:latin typeface="Calibri"/>
                  <a:ea typeface="Calibri"/>
                  <a:cs typeface="Calibri"/>
                  <a:sym typeface="Calibri"/>
                </a:rPr>
                <a:t>  Mobile Apps</a:t>
              </a:r>
            </a:p>
          </p:txBody>
        </p:sp>
      </p:grpSp>
      <p:grpSp>
        <p:nvGrpSpPr>
          <p:cNvPr id="52" name="Shape 559">
            <a:extLst>
              <a:ext uri="{FF2B5EF4-FFF2-40B4-BE49-F238E27FC236}">
                <a16:creationId xmlns:a16="http://schemas.microsoft.com/office/drawing/2014/main" id="{AE0C5C59-5D37-4940-A4D7-75505FDD6913}"/>
              </a:ext>
            </a:extLst>
          </p:cNvPr>
          <p:cNvGrpSpPr/>
          <p:nvPr/>
        </p:nvGrpSpPr>
        <p:grpSpPr>
          <a:xfrm>
            <a:off x="7286094" y="5259679"/>
            <a:ext cx="1097766" cy="517199"/>
            <a:chOff x="6959275" y="4292475"/>
            <a:chExt cx="997500" cy="517199"/>
          </a:xfrm>
        </p:grpSpPr>
        <p:sp>
          <p:nvSpPr>
            <p:cNvPr id="53" name="Shape 560">
              <a:extLst>
                <a:ext uri="{FF2B5EF4-FFF2-40B4-BE49-F238E27FC236}">
                  <a16:creationId xmlns:a16="http://schemas.microsoft.com/office/drawing/2014/main" id="{CEAB18A0-E428-406D-BC46-B3626C1CBDB3}"/>
                </a:ext>
              </a:extLst>
            </p:cNvPr>
            <p:cNvSpPr/>
            <p:nvPr/>
          </p:nvSpPr>
          <p:spPr>
            <a:xfrm>
              <a:off x="6959275" y="4292475"/>
              <a:ext cx="997500" cy="517199"/>
            </a:xfrm>
            <a:prstGeom prst="roundRect">
              <a:avLst>
                <a:gd name="adj" fmla="val 16667"/>
              </a:avLst>
            </a:prstGeom>
            <a:gradFill>
              <a:gsLst>
                <a:gs pos="0">
                  <a:srgbClr val="BBBBBB"/>
                </a:gs>
                <a:gs pos="35000">
                  <a:srgbClr val="CFCFCF"/>
                </a:gs>
                <a:gs pos="100000">
                  <a:srgbClr val="EEEEEE"/>
                </a:gs>
              </a:gsLst>
              <a:lin ang="16200038" scaled="0"/>
            </a:gradFill>
            <a:ln>
              <a:noFill/>
            </a:ln>
          </p:spPr>
          <p:txBody>
            <a:bodyPr lIns="91425" tIns="45700" rIns="91425" bIns="45700" anchor="ctr" anchorCtr="0">
              <a:noAutofit/>
            </a:bodyPr>
            <a:lstStyle/>
            <a:p>
              <a:pPr>
                <a:spcBef>
                  <a:spcPts val="0"/>
                </a:spcBef>
              </a:pPr>
              <a:endParaRPr sz="1600">
                <a:solidFill>
                  <a:srgbClr val="3F3F3F"/>
                </a:solidFill>
                <a:latin typeface="Souce Sans Pro"/>
                <a:ea typeface="Souce Sans Pro"/>
                <a:cs typeface="Souce Sans Pro"/>
                <a:sym typeface="Souce Sans Pro"/>
              </a:endParaRPr>
            </a:p>
          </p:txBody>
        </p:sp>
        <p:pic>
          <p:nvPicPr>
            <p:cNvPr id="54" name="Shape 561">
              <a:extLst>
                <a:ext uri="{FF2B5EF4-FFF2-40B4-BE49-F238E27FC236}">
                  <a16:creationId xmlns:a16="http://schemas.microsoft.com/office/drawing/2014/main" id="{F53DDBB3-D837-4BA5-9A45-6F7C4042DF27}"/>
                </a:ext>
              </a:extLst>
            </p:cNvPr>
            <p:cNvPicPr preferRelativeResize="0"/>
            <p:nvPr/>
          </p:nvPicPr>
          <p:blipFill rotWithShape="1">
            <a:blip r:embed="rId16">
              <a:alphaModFix/>
            </a:blip>
            <a:srcRect/>
            <a:stretch/>
          </p:blipFill>
          <p:spPr>
            <a:xfrm>
              <a:off x="7241649" y="4357728"/>
              <a:ext cx="317999" cy="356399"/>
            </a:xfrm>
            <a:prstGeom prst="rect">
              <a:avLst/>
            </a:prstGeom>
            <a:noFill/>
            <a:ln>
              <a:noFill/>
            </a:ln>
          </p:spPr>
        </p:pic>
      </p:grpSp>
      <p:sp>
        <p:nvSpPr>
          <p:cNvPr id="55" name="Shape 562">
            <a:extLst>
              <a:ext uri="{FF2B5EF4-FFF2-40B4-BE49-F238E27FC236}">
                <a16:creationId xmlns:a16="http://schemas.microsoft.com/office/drawing/2014/main" id="{2A58392B-D224-4688-BA6A-CD5102B25579}"/>
              </a:ext>
            </a:extLst>
          </p:cNvPr>
          <p:cNvSpPr/>
          <p:nvPr/>
        </p:nvSpPr>
        <p:spPr>
          <a:xfrm>
            <a:off x="6063883" y="5863034"/>
            <a:ext cx="2319977" cy="517199"/>
          </a:xfrm>
          <a:prstGeom prst="roundRect">
            <a:avLst>
              <a:gd name="adj" fmla="val 16667"/>
            </a:avLst>
          </a:prstGeom>
          <a:gradFill>
            <a:gsLst>
              <a:gs pos="0">
                <a:srgbClr val="BBBBBB"/>
              </a:gs>
              <a:gs pos="35000">
                <a:srgbClr val="CFCFCF"/>
              </a:gs>
              <a:gs pos="100000">
                <a:srgbClr val="EEEEEE"/>
              </a:gs>
            </a:gsLst>
            <a:lin ang="16200038" scaled="0"/>
          </a:gradFill>
          <a:ln>
            <a:noFill/>
          </a:ln>
        </p:spPr>
        <p:txBody>
          <a:bodyPr lIns="91425" tIns="45700" rIns="91425" bIns="45700" anchor="ctr" anchorCtr="0">
            <a:noAutofit/>
          </a:bodyPr>
          <a:lstStyle/>
          <a:p>
            <a:pPr>
              <a:spcBef>
                <a:spcPts val="0"/>
              </a:spcBef>
            </a:pPr>
            <a:endParaRPr sz="1600">
              <a:solidFill>
                <a:srgbClr val="3F3F3F"/>
              </a:solidFill>
              <a:latin typeface="Souce Sans Pro"/>
              <a:ea typeface="Souce Sans Pro"/>
              <a:cs typeface="Souce Sans Pro"/>
              <a:sym typeface="Souce Sans Pro"/>
            </a:endParaRPr>
          </a:p>
        </p:txBody>
      </p:sp>
      <p:sp>
        <p:nvSpPr>
          <p:cNvPr id="56" name="Shape 563">
            <a:extLst>
              <a:ext uri="{FF2B5EF4-FFF2-40B4-BE49-F238E27FC236}">
                <a16:creationId xmlns:a16="http://schemas.microsoft.com/office/drawing/2014/main" id="{C7AE342D-2B96-41C0-8242-E5290F86ED84}"/>
              </a:ext>
            </a:extLst>
          </p:cNvPr>
          <p:cNvSpPr txBox="1"/>
          <p:nvPr/>
        </p:nvSpPr>
        <p:spPr>
          <a:xfrm>
            <a:off x="6014516" y="5871621"/>
            <a:ext cx="2414399" cy="254100"/>
          </a:xfrm>
          <a:prstGeom prst="rect">
            <a:avLst/>
          </a:prstGeom>
          <a:noFill/>
          <a:ln>
            <a:noFill/>
          </a:ln>
        </p:spPr>
        <p:txBody>
          <a:bodyPr lIns="91425" tIns="45700" rIns="91425" bIns="45700" anchor="t" anchorCtr="0">
            <a:noAutofit/>
          </a:bodyPr>
          <a:lstStyle/>
          <a:p>
            <a:pPr>
              <a:spcBef>
                <a:spcPts val="0"/>
              </a:spcBef>
              <a:buSzPct val="25000"/>
            </a:pPr>
            <a:r>
              <a:rPr lang="en" sz="2400" b="1" i="1" dirty="0">
                <a:solidFill>
                  <a:srgbClr val="3F3F3F"/>
                </a:solidFill>
                <a:latin typeface="Calibri"/>
                <a:ea typeface="Calibri"/>
                <a:cs typeface="Calibri"/>
                <a:sym typeface="Calibri"/>
              </a:rPr>
              <a:t>Your </a:t>
            </a:r>
            <a:r>
              <a:rPr lang="en" sz="2400" i="1" dirty="0">
                <a:solidFill>
                  <a:srgbClr val="3F3F3F"/>
                </a:solidFill>
                <a:latin typeface="Calibri"/>
                <a:ea typeface="Calibri"/>
                <a:cs typeface="Calibri"/>
                <a:sym typeface="Calibri"/>
              </a:rPr>
              <a:t>sy</a:t>
            </a:r>
            <a:r>
              <a:rPr lang="en-CA" sz="2400" i="1" dirty="0">
                <a:solidFill>
                  <a:srgbClr val="3F3F3F"/>
                </a:solidFill>
                <a:latin typeface="Calibri"/>
                <a:ea typeface="Calibri"/>
                <a:cs typeface="Calibri"/>
                <a:sym typeface="Calibri"/>
              </a:rPr>
              <a:t>s</a:t>
            </a:r>
            <a:r>
              <a:rPr lang="en" sz="2400" i="1" dirty="0">
                <a:solidFill>
                  <a:srgbClr val="3F3F3F"/>
                </a:solidFill>
                <a:latin typeface="Calibri"/>
                <a:ea typeface="Calibri"/>
                <a:cs typeface="Calibri"/>
                <a:sym typeface="Calibri"/>
              </a:rPr>
              <a:t>tem here.</a:t>
            </a:r>
          </a:p>
        </p:txBody>
      </p:sp>
      <p:grpSp>
        <p:nvGrpSpPr>
          <p:cNvPr id="57" name="Shape 564">
            <a:extLst>
              <a:ext uri="{FF2B5EF4-FFF2-40B4-BE49-F238E27FC236}">
                <a16:creationId xmlns:a16="http://schemas.microsoft.com/office/drawing/2014/main" id="{14120713-BF36-48DE-9DF7-199404023722}"/>
              </a:ext>
            </a:extLst>
          </p:cNvPr>
          <p:cNvGrpSpPr/>
          <p:nvPr/>
        </p:nvGrpSpPr>
        <p:grpSpPr>
          <a:xfrm>
            <a:off x="5000052" y="1792622"/>
            <a:ext cx="1031399" cy="1018799"/>
            <a:chOff x="3419446" y="863940"/>
            <a:chExt cx="1031399" cy="1018799"/>
          </a:xfrm>
        </p:grpSpPr>
        <p:pic>
          <p:nvPicPr>
            <p:cNvPr id="58" name="Shape 565">
              <a:extLst>
                <a:ext uri="{FF2B5EF4-FFF2-40B4-BE49-F238E27FC236}">
                  <a16:creationId xmlns:a16="http://schemas.microsoft.com/office/drawing/2014/main" id="{F408D90F-396D-4C0C-8EA4-BFBDD66F7B17}"/>
                </a:ext>
              </a:extLst>
            </p:cNvPr>
            <p:cNvPicPr preferRelativeResize="0"/>
            <p:nvPr/>
          </p:nvPicPr>
          <p:blipFill rotWithShape="1">
            <a:blip r:embed="rId15">
              <a:alphaModFix/>
            </a:blip>
            <a:srcRect l="-252" t="45344" r="75702" b="6287"/>
            <a:stretch/>
          </p:blipFill>
          <p:spPr>
            <a:xfrm rot="1769092">
              <a:off x="3698932" y="1078508"/>
              <a:ext cx="434584" cy="573083"/>
            </a:xfrm>
            <a:prstGeom prst="rect">
              <a:avLst/>
            </a:prstGeom>
            <a:noFill/>
            <a:ln>
              <a:noFill/>
            </a:ln>
          </p:spPr>
        </p:pic>
        <p:pic>
          <p:nvPicPr>
            <p:cNvPr id="59" name="Shape 566">
              <a:extLst>
                <a:ext uri="{FF2B5EF4-FFF2-40B4-BE49-F238E27FC236}">
                  <a16:creationId xmlns:a16="http://schemas.microsoft.com/office/drawing/2014/main" id="{DF33CE67-7185-4300-A634-1938947E18B3}"/>
                </a:ext>
              </a:extLst>
            </p:cNvPr>
            <p:cNvPicPr preferRelativeResize="0"/>
            <p:nvPr/>
          </p:nvPicPr>
          <p:blipFill rotWithShape="1">
            <a:blip r:embed="rId17">
              <a:alphaModFix/>
            </a:blip>
            <a:srcRect/>
            <a:stretch/>
          </p:blipFill>
          <p:spPr>
            <a:xfrm rot="1461535">
              <a:off x="3642385" y="911767"/>
              <a:ext cx="585523" cy="923146"/>
            </a:xfrm>
            <a:prstGeom prst="rect">
              <a:avLst/>
            </a:prstGeom>
            <a:noFill/>
            <a:ln>
              <a:noFill/>
            </a:ln>
          </p:spPr>
        </p:pic>
      </p:grpSp>
      <p:sp>
        <p:nvSpPr>
          <p:cNvPr id="60" name="Shape 562">
            <a:extLst>
              <a:ext uri="{FF2B5EF4-FFF2-40B4-BE49-F238E27FC236}">
                <a16:creationId xmlns:a16="http://schemas.microsoft.com/office/drawing/2014/main" id="{C843DFFD-0DD0-41D6-B063-D83F5B08883E}"/>
              </a:ext>
            </a:extLst>
          </p:cNvPr>
          <p:cNvSpPr/>
          <p:nvPr/>
        </p:nvSpPr>
        <p:spPr>
          <a:xfrm>
            <a:off x="2445870" y="5886113"/>
            <a:ext cx="1559700" cy="517199"/>
          </a:xfrm>
          <a:prstGeom prst="roundRect">
            <a:avLst>
              <a:gd name="adj" fmla="val 16667"/>
            </a:avLst>
          </a:prstGeom>
          <a:gradFill>
            <a:gsLst>
              <a:gs pos="0">
                <a:srgbClr val="BBBBBB"/>
              </a:gs>
              <a:gs pos="35000">
                <a:srgbClr val="CFCFCF"/>
              </a:gs>
              <a:gs pos="100000">
                <a:srgbClr val="EEEEEE"/>
              </a:gs>
            </a:gsLst>
            <a:lin ang="16200038" scaled="0"/>
          </a:gradFill>
          <a:ln>
            <a:noFill/>
          </a:ln>
        </p:spPr>
        <p:txBody>
          <a:bodyPr lIns="91425" tIns="45700" rIns="91425" bIns="45700" anchor="ctr" anchorCtr="0">
            <a:noAutofit/>
          </a:bodyPr>
          <a:lstStyle/>
          <a:p>
            <a:pPr>
              <a:spcBef>
                <a:spcPts val="0"/>
              </a:spcBef>
            </a:pPr>
            <a:endParaRPr sz="1600">
              <a:solidFill>
                <a:srgbClr val="3F3F3F"/>
              </a:solidFill>
              <a:latin typeface="Souce Sans Pro"/>
              <a:ea typeface="Souce Sans Pro"/>
              <a:cs typeface="Souce Sans Pro"/>
              <a:sym typeface="Souce Sans Pro"/>
            </a:endParaRPr>
          </a:p>
        </p:txBody>
      </p:sp>
      <p:pic>
        <p:nvPicPr>
          <p:cNvPr id="2056" name="Picture 8" descr="Image result for epic healthcare logo">
            <a:extLst>
              <a:ext uri="{FF2B5EF4-FFF2-40B4-BE49-F238E27FC236}">
                <a16:creationId xmlns:a16="http://schemas.microsoft.com/office/drawing/2014/main" id="{D9AA5990-C414-41D3-AD81-7C846AD6D184}"/>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614434" y="5977161"/>
            <a:ext cx="1396772" cy="332218"/>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Image result for allscripts logo">
            <a:extLst>
              <a:ext uri="{FF2B5EF4-FFF2-40B4-BE49-F238E27FC236}">
                <a16:creationId xmlns:a16="http://schemas.microsoft.com/office/drawing/2014/main" id="{D4F09F20-E2F4-4761-AEBC-9AE5F844C83D}"/>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4288138" y="5990845"/>
            <a:ext cx="1226506" cy="265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64196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C7ACE-ACFF-4B61-A86D-4B6B9A1B534F}"/>
              </a:ext>
            </a:extLst>
          </p:cNvPr>
          <p:cNvSpPr>
            <a:spLocks noGrp="1"/>
          </p:cNvSpPr>
          <p:nvPr>
            <p:ph type="title"/>
          </p:nvPr>
        </p:nvSpPr>
        <p:spPr/>
        <p:txBody>
          <a:bodyPr/>
          <a:lstStyle/>
          <a:p>
            <a:r>
              <a:rPr lang="en-CA" dirty="0"/>
              <a:t>CDS Hooks</a:t>
            </a:r>
          </a:p>
        </p:txBody>
      </p:sp>
      <p:sp>
        <p:nvSpPr>
          <p:cNvPr id="3" name="Slide Number Placeholder 2">
            <a:extLst>
              <a:ext uri="{FF2B5EF4-FFF2-40B4-BE49-F238E27FC236}">
                <a16:creationId xmlns:a16="http://schemas.microsoft.com/office/drawing/2014/main" id="{C4DEA6CB-4977-403B-9EDD-E4537915F45F}"/>
              </a:ext>
            </a:extLst>
          </p:cNvPr>
          <p:cNvSpPr>
            <a:spLocks noGrp="1"/>
          </p:cNvSpPr>
          <p:nvPr>
            <p:ph type="sldNum" sz="quarter" idx="11"/>
          </p:nvPr>
        </p:nvSpPr>
        <p:spPr/>
        <p:txBody>
          <a:bodyPr/>
          <a:lstStyle/>
          <a:p>
            <a:fld id="{5CC3E5C4-3E2B-40F1-9F2B-C46CEB0C88DF}" type="slidenum">
              <a:rPr lang="en-CA" smtClean="0"/>
              <a:pPr/>
              <a:t>37</a:t>
            </a:fld>
            <a:endParaRPr lang="en-CA" dirty="0"/>
          </a:p>
        </p:txBody>
      </p:sp>
      <p:pic>
        <p:nvPicPr>
          <p:cNvPr id="1026" name="Picture 2" descr="patient-view hook launch sequence">
            <a:extLst>
              <a:ext uri="{FF2B5EF4-FFF2-40B4-BE49-F238E27FC236}">
                <a16:creationId xmlns:a16="http://schemas.microsoft.com/office/drawing/2014/main" id="{FE92015C-E6C5-4CF5-8018-9CAA10DD12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5520" y="1780308"/>
            <a:ext cx="8584562" cy="4745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17989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Architectures</a:t>
            </a:r>
          </a:p>
        </p:txBody>
      </p:sp>
      <p:sp>
        <p:nvSpPr>
          <p:cNvPr id="3" name="Content Placeholder 2"/>
          <p:cNvSpPr>
            <a:spLocks noGrp="1"/>
          </p:cNvSpPr>
          <p:nvPr>
            <p:ph idx="1"/>
          </p:nvPr>
        </p:nvSpPr>
        <p:spPr/>
        <p:txBody>
          <a:bodyPr/>
          <a:lstStyle/>
          <a:p>
            <a:r>
              <a:rPr lang="en-US" noProof="0" dirty="0"/>
              <a:t>FHIR makes no assumptions about the architectural design of systems</a:t>
            </a:r>
          </a:p>
          <a:p>
            <a:pPr lvl="0"/>
            <a:r>
              <a:rPr lang="en-US" noProof="0" dirty="0"/>
              <a:t>You can use it for</a:t>
            </a:r>
          </a:p>
          <a:p>
            <a:pPr lvl="1"/>
            <a:r>
              <a:rPr lang="en-US" noProof="0" dirty="0"/>
              <a:t>Light or heavy</a:t>
            </a:r>
            <a:r>
              <a:rPr lang="en-US" baseline="0" noProof="0" dirty="0"/>
              <a:t> c</a:t>
            </a:r>
            <a:r>
              <a:rPr lang="en-US" noProof="0" dirty="0"/>
              <a:t>lients</a:t>
            </a:r>
          </a:p>
          <a:p>
            <a:pPr lvl="1"/>
            <a:r>
              <a:rPr lang="en-US" noProof="0" dirty="0"/>
              <a:t>Central server or peer-to-peer</a:t>
            </a:r>
            <a:r>
              <a:rPr lang="en-US" baseline="0" noProof="0" dirty="0"/>
              <a:t> sharing</a:t>
            </a:r>
          </a:p>
          <a:p>
            <a:pPr lvl="1"/>
            <a:r>
              <a:rPr lang="en-US" baseline="0" noProof="0" dirty="0"/>
              <a:t>Push or pull</a:t>
            </a:r>
          </a:p>
          <a:p>
            <a:pPr lvl="1"/>
            <a:r>
              <a:rPr lang="en-US" noProof="0" dirty="0"/>
              <a:t>Query</a:t>
            </a:r>
            <a:r>
              <a:rPr lang="en-US" baseline="0" noProof="0" dirty="0"/>
              <a:t> or publish/subscribe</a:t>
            </a:r>
          </a:p>
          <a:p>
            <a:pPr lvl="1"/>
            <a:r>
              <a:rPr lang="en-US" baseline="0" noProof="0" dirty="0"/>
              <a:t>Loosely coupled or tightly coupled environments</a:t>
            </a:r>
          </a:p>
          <a:p>
            <a:pPr lvl="1">
              <a:defRPr/>
            </a:pPr>
            <a:r>
              <a:rPr lang="en-US" dirty="0"/>
              <a:t>With history tracking or without</a:t>
            </a:r>
          </a:p>
        </p:txBody>
      </p:sp>
      <p:sp>
        <p:nvSpPr>
          <p:cNvPr id="4" name="Slide Number Placeholder 3"/>
          <p:cNvSpPr>
            <a:spLocks noGrp="1"/>
          </p:cNvSpPr>
          <p:nvPr>
            <p:ph type="sldNum" sz="quarter" idx="11"/>
          </p:nvPr>
        </p:nvSpPr>
        <p:spPr/>
        <p:txBody>
          <a:bodyPr/>
          <a:lstStyle/>
          <a:p>
            <a:fld id="{5CC3E5C4-3E2B-40F1-9F2B-C46CEB0C88DF}" type="slidenum">
              <a:rPr lang="en-CA" smtClean="0"/>
              <a:pPr/>
              <a:t>38</a:t>
            </a:fld>
            <a:endParaRPr lang="en-CA" dirty="0"/>
          </a:p>
        </p:txBody>
      </p:sp>
      <p:pic>
        <p:nvPicPr>
          <p:cNvPr id="921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32305" y="2924944"/>
            <a:ext cx="873125" cy="180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22644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Bottom Line</a:t>
            </a:r>
          </a:p>
        </p:txBody>
      </p:sp>
      <p:sp>
        <p:nvSpPr>
          <p:cNvPr id="3" name="Content Placeholder 2"/>
          <p:cNvSpPr>
            <a:spLocks noGrp="1"/>
          </p:cNvSpPr>
          <p:nvPr>
            <p:ph idx="1"/>
          </p:nvPr>
        </p:nvSpPr>
        <p:spPr/>
        <p:txBody>
          <a:bodyPr/>
          <a:lstStyle/>
          <a:p>
            <a:r>
              <a:rPr lang="en-US" noProof="0" dirty="0"/>
              <a:t>FHIR is a set of tools</a:t>
            </a:r>
          </a:p>
          <a:p>
            <a:pPr lvl="1"/>
            <a:r>
              <a:rPr lang="en-US" noProof="0" dirty="0"/>
              <a:t>Defined resources</a:t>
            </a:r>
          </a:p>
          <a:p>
            <a:pPr lvl="1"/>
            <a:r>
              <a:rPr lang="en-US" noProof="0" dirty="0"/>
              <a:t>Extensibility mechanism</a:t>
            </a:r>
          </a:p>
          <a:p>
            <a:pPr lvl="1"/>
            <a:r>
              <a:rPr lang="en-US" noProof="0" dirty="0"/>
              <a:t>Set of standard interfaces</a:t>
            </a:r>
          </a:p>
          <a:p>
            <a:pPr lvl="0"/>
            <a:r>
              <a:rPr lang="en-US" noProof="0" dirty="0"/>
              <a:t>Primary</a:t>
            </a:r>
            <a:r>
              <a:rPr lang="en-US" baseline="0" noProof="0" dirty="0"/>
              <a:t> purpose is interoperable data exchange</a:t>
            </a:r>
          </a:p>
          <a:p>
            <a:pPr lvl="0"/>
            <a:r>
              <a:rPr lang="en-US" baseline="0" noProof="0" dirty="0"/>
              <a:t>However, it can be leveraged in many ways</a:t>
            </a:r>
          </a:p>
          <a:p>
            <a:pPr lvl="1"/>
            <a:r>
              <a:rPr lang="en-US" noProof="0" dirty="0"/>
              <a:t>Many we haven’t even thought of yet . . .</a:t>
            </a:r>
          </a:p>
        </p:txBody>
      </p:sp>
      <p:sp>
        <p:nvSpPr>
          <p:cNvPr id="4" name="Slide Number Placeholder 3"/>
          <p:cNvSpPr>
            <a:spLocks noGrp="1"/>
          </p:cNvSpPr>
          <p:nvPr>
            <p:ph type="sldNum" sz="quarter" idx="11"/>
          </p:nvPr>
        </p:nvSpPr>
        <p:spPr/>
        <p:txBody>
          <a:bodyPr/>
          <a:lstStyle/>
          <a:p>
            <a:fld id="{5CC3E5C4-3E2B-40F1-9F2B-C46CEB0C88DF}" type="slidenum">
              <a:rPr lang="en-CA" smtClean="0"/>
              <a:pPr/>
              <a:t>39</a:t>
            </a:fld>
            <a:endParaRPr lang="en-CA" dirty="0"/>
          </a:p>
        </p:txBody>
      </p:sp>
    </p:spTree>
    <p:extLst>
      <p:ext uri="{BB962C8B-B14F-4D97-AF65-F5344CB8AC3E}">
        <p14:creationId xmlns:p14="http://schemas.microsoft.com/office/powerpoint/2010/main" val="3873792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Learning Objectives</a:t>
            </a:r>
          </a:p>
        </p:txBody>
      </p:sp>
      <p:sp>
        <p:nvSpPr>
          <p:cNvPr id="3" name="Content Placeholder 2"/>
          <p:cNvSpPr>
            <a:spLocks noGrp="1"/>
          </p:cNvSpPr>
          <p:nvPr>
            <p:ph idx="1"/>
          </p:nvPr>
        </p:nvSpPr>
        <p:spPr/>
        <p:txBody>
          <a:bodyPr/>
          <a:lstStyle/>
          <a:p>
            <a:r>
              <a:rPr lang="en-US" noProof="0" dirty="0"/>
              <a:t>You should be able to:</a:t>
            </a:r>
          </a:p>
          <a:p>
            <a:pPr lvl="1"/>
            <a:r>
              <a:rPr lang="en-US" sz="2700" dirty="0">
                <a:latin typeface="Calibri"/>
              </a:rPr>
              <a:t>List FHIR’s interoperability paradigms and explain when each should be used</a:t>
            </a:r>
          </a:p>
          <a:p>
            <a:pPr lvl="1"/>
            <a:r>
              <a:rPr lang="en-US" sz="2700" dirty="0">
                <a:latin typeface="Calibri"/>
              </a:rPr>
              <a:t>Give examples of where FHIR can fit in the architectural stack</a:t>
            </a:r>
          </a:p>
          <a:p>
            <a:pPr lvl="1"/>
            <a:r>
              <a:rPr lang="en-US" sz="2700" dirty="0">
                <a:latin typeface="Calibri"/>
              </a:rPr>
              <a:t>Identify several FHIR architectural considerations and describe how to address them</a:t>
            </a:r>
          </a:p>
          <a:p>
            <a:pPr lvl="1"/>
            <a:r>
              <a:rPr lang="en-US" sz="2700" dirty="0">
                <a:latin typeface="Calibri"/>
              </a:rPr>
              <a:t>Explain where and how Profiles fit into an architectural solution</a:t>
            </a:r>
          </a:p>
        </p:txBody>
      </p:sp>
      <p:sp>
        <p:nvSpPr>
          <p:cNvPr id="4" name="Slide Number Placeholder 3"/>
          <p:cNvSpPr>
            <a:spLocks noGrp="1"/>
          </p:cNvSpPr>
          <p:nvPr>
            <p:ph type="sldNum" sz="quarter" idx="11"/>
          </p:nvPr>
        </p:nvSpPr>
        <p:spPr/>
        <p:txBody>
          <a:bodyPr/>
          <a:lstStyle/>
          <a:p>
            <a:fld id="{5CC3E5C4-3E2B-40F1-9F2B-C46CEB0C88DF}" type="slidenum">
              <a:rPr lang="en-CA" smtClean="0"/>
              <a:pPr/>
              <a:t>4</a:t>
            </a:fld>
            <a:endParaRPr lang="en-CA" dirty="0"/>
          </a:p>
        </p:txBody>
      </p:sp>
    </p:spTree>
    <p:extLst>
      <p:ext uri="{BB962C8B-B14F-4D97-AF65-F5344CB8AC3E}">
        <p14:creationId xmlns:p14="http://schemas.microsoft.com/office/powerpoint/2010/main" val="15805285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Learning Objectives</a:t>
            </a:r>
          </a:p>
        </p:txBody>
      </p:sp>
      <p:sp>
        <p:nvSpPr>
          <p:cNvPr id="3" name="Content Placeholder 2"/>
          <p:cNvSpPr>
            <a:spLocks noGrp="1"/>
          </p:cNvSpPr>
          <p:nvPr>
            <p:ph idx="1"/>
          </p:nvPr>
        </p:nvSpPr>
        <p:spPr/>
        <p:txBody>
          <a:bodyPr/>
          <a:lstStyle/>
          <a:p>
            <a:r>
              <a:rPr lang="en-US" noProof="0" dirty="0"/>
              <a:t>You should be able to:</a:t>
            </a:r>
          </a:p>
          <a:p>
            <a:pPr lvl="1"/>
            <a:r>
              <a:rPr lang="en-US" sz="2700" dirty="0">
                <a:latin typeface="Calibri"/>
              </a:rPr>
              <a:t>List FHIR’s interoperability paradigms and explain when each should be used</a:t>
            </a:r>
          </a:p>
          <a:p>
            <a:pPr lvl="1"/>
            <a:r>
              <a:rPr lang="en-US" sz="2700" b="1" dirty="0">
                <a:latin typeface="Calibri"/>
              </a:rPr>
              <a:t>Give examples of where FHIR can fit in the architectural stack</a:t>
            </a:r>
          </a:p>
          <a:p>
            <a:pPr lvl="1"/>
            <a:r>
              <a:rPr lang="en-US" sz="2700" dirty="0">
                <a:latin typeface="Calibri"/>
              </a:rPr>
              <a:t>Identify several FHIR architectural considerations and describe how to address them</a:t>
            </a:r>
          </a:p>
          <a:p>
            <a:pPr lvl="1"/>
            <a:r>
              <a:rPr lang="en-US" sz="2700" dirty="0">
                <a:latin typeface="Calibri"/>
              </a:rPr>
              <a:t>Explain where and how Profiles fit into an architectural solution</a:t>
            </a:r>
          </a:p>
        </p:txBody>
      </p:sp>
      <p:sp>
        <p:nvSpPr>
          <p:cNvPr id="4" name="Slide Number Placeholder 3"/>
          <p:cNvSpPr>
            <a:spLocks noGrp="1"/>
          </p:cNvSpPr>
          <p:nvPr>
            <p:ph type="sldNum" sz="quarter" idx="11"/>
          </p:nvPr>
        </p:nvSpPr>
        <p:spPr/>
        <p:txBody>
          <a:bodyPr/>
          <a:lstStyle/>
          <a:p>
            <a:fld id="{5CC3E5C4-3E2B-40F1-9F2B-C46CEB0C88DF}" type="slidenum">
              <a:rPr lang="en-CA" smtClean="0"/>
              <a:pPr/>
              <a:t>40</a:t>
            </a:fld>
            <a:endParaRPr lang="en-CA" dirty="0"/>
          </a:p>
        </p:txBody>
      </p:sp>
    </p:spTree>
    <p:extLst>
      <p:ext uri="{BB962C8B-B14F-4D97-AF65-F5344CB8AC3E}">
        <p14:creationId xmlns:p14="http://schemas.microsoft.com/office/powerpoint/2010/main" val="31244276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FHIR Features</a:t>
            </a:r>
          </a:p>
        </p:txBody>
      </p:sp>
      <p:sp>
        <p:nvSpPr>
          <p:cNvPr id="2" name="Text Placeholder 1"/>
          <p:cNvSpPr>
            <a:spLocks noGrp="1"/>
          </p:cNvSpPr>
          <p:nvPr>
            <p:ph type="body" idx="1"/>
          </p:nvPr>
        </p:nvSpPr>
        <p:spPr/>
        <p:txBody>
          <a:bodyPr/>
          <a:lstStyle/>
          <a:p>
            <a:r>
              <a:rPr lang="en-US" noProof="0" dirty="0"/>
              <a:t>And the architecture decisions that go with them</a:t>
            </a:r>
          </a:p>
        </p:txBody>
      </p:sp>
    </p:spTree>
    <p:extLst>
      <p:ext uri="{BB962C8B-B14F-4D97-AF65-F5344CB8AC3E}">
        <p14:creationId xmlns:p14="http://schemas.microsoft.com/office/powerpoint/2010/main" val="13542193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FHIR Features</a:t>
            </a:r>
            <a:endParaRPr lang="en-CA" dirty="0"/>
          </a:p>
        </p:txBody>
      </p:sp>
      <p:sp>
        <p:nvSpPr>
          <p:cNvPr id="4" name="Content Placeholder 3"/>
          <p:cNvSpPr>
            <a:spLocks noGrp="1"/>
          </p:cNvSpPr>
          <p:nvPr>
            <p:ph sz="half" idx="1"/>
          </p:nvPr>
        </p:nvSpPr>
        <p:spPr/>
        <p:txBody>
          <a:bodyPr/>
          <a:lstStyle/>
          <a:p>
            <a:r>
              <a:rPr lang="en-US" dirty="0"/>
              <a:t>Narrative</a:t>
            </a:r>
          </a:p>
          <a:p>
            <a:r>
              <a:rPr lang="en-US" dirty="0"/>
              <a:t>Extensions</a:t>
            </a:r>
          </a:p>
          <a:p>
            <a:r>
              <a:rPr lang="en-US" dirty="0"/>
              <a:t>Modifier Extensions</a:t>
            </a:r>
          </a:p>
          <a:p>
            <a:r>
              <a:rPr lang="en-US" dirty="0"/>
              <a:t>Versions</a:t>
            </a:r>
          </a:p>
          <a:p>
            <a:r>
              <a:rPr lang="en-US" dirty="0"/>
              <a:t>Tags</a:t>
            </a:r>
          </a:p>
        </p:txBody>
      </p:sp>
      <p:sp>
        <p:nvSpPr>
          <p:cNvPr id="6" name="Content Placeholder 5"/>
          <p:cNvSpPr>
            <a:spLocks noGrp="1"/>
          </p:cNvSpPr>
          <p:nvPr>
            <p:ph sz="half" idx="2"/>
          </p:nvPr>
        </p:nvSpPr>
        <p:spPr/>
        <p:txBody>
          <a:bodyPr/>
          <a:lstStyle/>
          <a:p>
            <a:r>
              <a:rPr lang="en-US" dirty="0"/>
              <a:t>Syntaxes</a:t>
            </a:r>
          </a:p>
          <a:p>
            <a:r>
              <a:rPr lang="en-US" dirty="0"/>
              <a:t>Signatures</a:t>
            </a:r>
          </a:p>
          <a:p>
            <a:r>
              <a:rPr lang="en-US" dirty="0"/>
              <a:t>Reference Libraries</a:t>
            </a:r>
          </a:p>
          <a:p>
            <a:r>
              <a:rPr lang="en-US" dirty="0"/>
              <a:t>Conformance Resources</a:t>
            </a:r>
          </a:p>
          <a:p>
            <a:r>
              <a:rPr lang="en-US" dirty="0"/>
              <a:t>Bundles</a:t>
            </a:r>
            <a:endParaRPr lang="en-CA" dirty="0"/>
          </a:p>
        </p:txBody>
      </p:sp>
    </p:spTree>
    <p:extLst>
      <p:ext uri="{BB962C8B-B14F-4D97-AF65-F5344CB8AC3E}">
        <p14:creationId xmlns:p14="http://schemas.microsoft.com/office/powerpoint/2010/main" val="17227464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Narrative</a:t>
            </a:r>
            <a:endParaRPr lang="en-CA"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43</a:t>
            </a:fld>
            <a:endParaRPr lang="en-CA" dirty="0"/>
          </a:p>
        </p:txBody>
      </p:sp>
      <p:pic>
        <p:nvPicPr>
          <p:cNvPr id="1028" name="Picture 4"/>
          <p:cNvPicPr>
            <a:picLocks noChangeAspect="1" noChangeArrowheads="1"/>
          </p:cNvPicPr>
          <p:nvPr/>
        </p:nvPicPr>
        <p:blipFill>
          <a:blip r:embed="rId2" cstate="print"/>
          <a:srcRect/>
          <a:stretch>
            <a:fillRect/>
          </a:stretch>
        </p:blipFill>
        <p:spPr bwMode="auto">
          <a:xfrm>
            <a:off x="1779589" y="1828378"/>
            <a:ext cx="8631237" cy="4552950"/>
          </a:xfrm>
          <a:prstGeom prst="rect">
            <a:avLst/>
          </a:prstGeom>
          <a:noFill/>
          <a:ln w="9525">
            <a:noFill/>
            <a:miter lim="800000"/>
            <a:headEnd/>
            <a:tailEnd/>
          </a:ln>
        </p:spPr>
      </p:pic>
    </p:spTree>
    <p:extLst>
      <p:ext uri="{BB962C8B-B14F-4D97-AF65-F5344CB8AC3E}">
        <p14:creationId xmlns:p14="http://schemas.microsoft.com/office/powerpoint/2010/main" val="27888641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Narrative</a:t>
            </a:r>
          </a:p>
        </p:txBody>
      </p:sp>
      <p:sp>
        <p:nvSpPr>
          <p:cNvPr id="5" name="Content Placeholder 4"/>
          <p:cNvSpPr>
            <a:spLocks noGrp="1"/>
          </p:cNvSpPr>
          <p:nvPr>
            <p:ph idx="1"/>
          </p:nvPr>
        </p:nvSpPr>
        <p:spPr/>
        <p:txBody>
          <a:bodyPr/>
          <a:lstStyle/>
          <a:p>
            <a:pPr lvl="0"/>
            <a:r>
              <a:rPr lang="en-US" noProof="0" dirty="0"/>
              <a:t>All resources are expected to have narrative except in narrow circumstances</a:t>
            </a:r>
          </a:p>
          <a:p>
            <a:pPr lvl="1"/>
            <a:r>
              <a:rPr lang="en-US" noProof="0" dirty="0"/>
              <a:t>May be generated or manually edited</a:t>
            </a:r>
          </a:p>
          <a:p>
            <a:r>
              <a:rPr lang="en-US" noProof="0" dirty="0"/>
              <a:t>Decisions</a:t>
            </a:r>
          </a:p>
          <a:p>
            <a:pPr lvl="1"/>
            <a:r>
              <a:rPr lang="en-US" noProof="0" dirty="0"/>
              <a:t>Should narrative be generated or human-entered?</a:t>
            </a:r>
          </a:p>
          <a:p>
            <a:pPr lvl="2"/>
            <a:r>
              <a:rPr lang="en-US" noProof="0" dirty="0"/>
              <a:t>Generated simplifies processing</a:t>
            </a:r>
            <a:r>
              <a:rPr lang="en-US" baseline="0" noProof="0" dirty="0"/>
              <a:t> for receivers</a:t>
            </a:r>
          </a:p>
          <a:p>
            <a:pPr lvl="2"/>
            <a:r>
              <a:rPr lang="en-US" baseline="0" noProof="0" dirty="0"/>
              <a:t>Some text will need to human entered</a:t>
            </a:r>
          </a:p>
          <a:p>
            <a:pPr lvl="2"/>
            <a:r>
              <a:rPr lang="en-US" baseline="0" noProof="0" dirty="0"/>
              <a:t>In some cases, there may be minimal discrete data</a:t>
            </a:r>
          </a:p>
        </p:txBody>
      </p:sp>
    </p:spTree>
    <p:extLst>
      <p:ext uri="{BB962C8B-B14F-4D97-AF65-F5344CB8AC3E}">
        <p14:creationId xmlns:p14="http://schemas.microsoft.com/office/powerpoint/2010/main" val="26429215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Narrative decisions (cont’d)</a:t>
            </a:r>
          </a:p>
        </p:txBody>
      </p:sp>
      <p:sp>
        <p:nvSpPr>
          <p:cNvPr id="3" name="Content Placeholder 2"/>
          <p:cNvSpPr>
            <a:spLocks noGrp="1"/>
          </p:cNvSpPr>
          <p:nvPr>
            <p:ph idx="1"/>
          </p:nvPr>
        </p:nvSpPr>
        <p:spPr/>
        <p:txBody>
          <a:bodyPr/>
          <a:lstStyle/>
          <a:p>
            <a:pPr lvl="0"/>
            <a:r>
              <a:rPr lang="en-US" sz="2800" dirty="0"/>
              <a:t>If generated, which elements should be included?  How should they be rendered?</a:t>
            </a:r>
          </a:p>
          <a:p>
            <a:pPr lvl="1"/>
            <a:r>
              <a:rPr lang="en-US" sz="2400" i="1" dirty="0"/>
              <a:t>all content needed for a human to understand the essential clinical and business information otherwise encoded within the resource</a:t>
            </a:r>
          </a:p>
          <a:p>
            <a:pPr lvl="1"/>
            <a:r>
              <a:rPr lang="en-US" sz="2400" dirty="0"/>
              <a:t>Will generally include </a:t>
            </a:r>
            <a:r>
              <a:rPr lang="en-US" sz="2400" dirty="0" err="1"/>
              <a:t>modifierExtensions</a:t>
            </a:r>
            <a:endParaRPr lang="en-US" sz="2400" dirty="0"/>
          </a:p>
          <a:p>
            <a:pPr lvl="1"/>
            <a:r>
              <a:rPr lang="en-US" sz="2400" dirty="0"/>
              <a:t>May include other extensions</a:t>
            </a:r>
          </a:p>
          <a:p>
            <a:pPr lvl="1"/>
            <a:r>
              <a:rPr lang="en-US" sz="2400" dirty="0"/>
              <a:t>Best to seek clinician and other review of content, order of presentation &amp; rendering</a:t>
            </a:r>
          </a:p>
          <a:p>
            <a:pPr lvl="1"/>
            <a:r>
              <a:rPr lang="en-US" sz="2400" dirty="0"/>
              <a:t>Consider that content may be rendered on mobile devices, so don’t get too fancy with markup</a:t>
            </a:r>
            <a:endParaRPr lang="en-US" noProof="0"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45</a:t>
            </a:fld>
            <a:endParaRPr lang="en-CA" dirty="0"/>
          </a:p>
        </p:txBody>
      </p:sp>
    </p:spTree>
    <p:extLst>
      <p:ext uri="{BB962C8B-B14F-4D97-AF65-F5344CB8AC3E}">
        <p14:creationId xmlns:p14="http://schemas.microsoft.com/office/powerpoint/2010/main" val="15504233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Narrative decisions (cont’d)</a:t>
            </a:r>
          </a:p>
        </p:txBody>
      </p:sp>
      <p:sp>
        <p:nvSpPr>
          <p:cNvPr id="3" name="Content Placeholder 2"/>
          <p:cNvSpPr>
            <a:spLocks noGrp="1"/>
          </p:cNvSpPr>
          <p:nvPr>
            <p:ph idx="1"/>
          </p:nvPr>
        </p:nvSpPr>
        <p:spPr/>
        <p:txBody>
          <a:bodyPr/>
          <a:lstStyle/>
          <a:p>
            <a:pPr lvl="0"/>
            <a:r>
              <a:rPr lang="en-US" noProof="0" dirty="0"/>
              <a:t>Should narrative be displayed to users?</a:t>
            </a:r>
          </a:p>
          <a:p>
            <a:pPr lvl="1"/>
            <a:r>
              <a:rPr lang="en-US" noProof="0" dirty="0"/>
              <a:t>Driven by </a:t>
            </a:r>
            <a:r>
              <a:rPr lang="en-US" noProof="0" dirty="0" err="1"/>
              <a:t>Narrative.status</a:t>
            </a:r>
            <a:endParaRPr lang="en-US" noProof="0" dirty="0"/>
          </a:p>
          <a:p>
            <a:pPr lvl="1"/>
            <a:r>
              <a:rPr lang="en-US" noProof="0" dirty="0"/>
              <a:t>Business requirements (e.g. Document attestation) may drive need to render regardless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46</a:t>
            </a:fld>
            <a:endParaRPr lang="en-CA" dirty="0"/>
          </a:p>
        </p:txBody>
      </p:sp>
    </p:spTree>
    <p:extLst>
      <p:ext uri="{BB962C8B-B14F-4D97-AF65-F5344CB8AC3E}">
        <p14:creationId xmlns:p14="http://schemas.microsoft.com/office/powerpoint/2010/main" val="40803489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Extensions</a:t>
            </a:r>
            <a:endParaRPr lang="en-CA"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47</a:t>
            </a:fld>
            <a:endParaRPr lang="en-CA" dirty="0"/>
          </a:p>
        </p:txBody>
      </p:sp>
      <p:pic>
        <p:nvPicPr>
          <p:cNvPr id="1026" name="Picture 2"/>
          <p:cNvPicPr>
            <a:picLocks noChangeAspect="1" noChangeArrowheads="1"/>
          </p:cNvPicPr>
          <p:nvPr/>
        </p:nvPicPr>
        <p:blipFill>
          <a:blip r:embed="rId2" cstate="print"/>
          <a:srcRect/>
          <a:stretch>
            <a:fillRect/>
          </a:stretch>
        </p:blipFill>
        <p:spPr bwMode="auto">
          <a:xfrm>
            <a:off x="1919537" y="1840451"/>
            <a:ext cx="8379473" cy="3172726"/>
          </a:xfrm>
          <a:prstGeom prst="rect">
            <a:avLst/>
          </a:prstGeom>
          <a:noFill/>
          <a:ln w="9525">
            <a:noFill/>
            <a:miter lim="800000"/>
            <a:headEnd/>
            <a:tailEnd/>
          </a:ln>
        </p:spPr>
      </p:pic>
    </p:spTree>
    <p:extLst>
      <p:ext uri="{BB962C8B-B14F-4D97-AF65-F5344CB8AC3E}">
        <p14:creationId xmlns:p14="http://schemas.microsoft.com/office/powerpoint/2010/main" val="33470418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Extensions (cont’d)</a:t>
            </a:r>
          </a:p>
        </p:txBody>
      </p:sp>
      <p:sp>
        <p:nvSpPr>
          <p:cNvPr id="3" name="Content Placeholder 2"/>
          <p:cNvSpPr>
            <a:spLocks noGrp="1"/>
          </p:cNvSpPr>
          <p:nvPr>
            <p:ph idx="1"/>
          </p:nvPr>
        </p:nvSpPr>
        <p:spPr/>
        <p:txBody>
          <a:bodyPr/>
          <a:lstStyle/>
          <a:p>
            <a:pPr lvl="0"/>
            <a:r>
              <a:rPr lang="en-US" noProof="0" dirty="0"/>
              <a:t>In FHIR, extensions are “normal”</a:t>
            </a:r>
          </a:p>
          <a:p>
            <a:pPr lvl="1"/>
            <a:r>
              <a:rPr lang="en-US" noProof="0" dirty="0"/>
              <a:t>Consequence of the 80% rule – keep the simple stuff simple</a:t>
            </a:r>
          </a:p>
          <a:p>
            <a:pPr lvl="1"/>
            <a:r>
              <a:rPr lang="en-US" noProof="0" dirty="0"/>
              <a:t>Extensions can exist anywhere</a:t>
            </a:r>
          </a:p>
          <a:p>
            <a:pPr lvl="2"/>
            <a:r>
              <a:rPr lang="en-US" noProof="0" dirty="0"/>
              <a:t>Yes, even inside </a:t>
            </a:r>
            <a:r>
              <a:rPr lang="en-US" noProof="0" dirty="0" err="1"/>
              <a:t>boolean</a:t>
            </a:r>
            <a:r>
              <a:rPr lang="en-US" noProof="0" dirty="0"/>
              <a:t> or date</a:t>
            </a:r>
          </a:p>
          <a:p>
            <a:pPr lvl="1"/>
            <a:r>
              <a:rPr lang="en-US" noProof="0"/>
              <a:t>Systems shouldn’t</a:t>
            </a:r>
            <a:r>
              <a:rPr lang="en-US" baseline="0" noProof="0"/>
              <a:t> </a:t>
            </a:r>
            <a:r>
              <a:rPr lang="en-US" baseline="0" noProof="0" dirty="0"/>
              <a:t>reject instances just because</a:t>
            </a:r>
            <a:r>
              <a:rPr lang="en-US" noProof="0" dirty="0"/>
              <a:t> they contain unrecognized extensions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48</a:t>
            </a:fld>
            <a:endParaRPr lang="en-CA" dirty="0"/>
          </a:p>
        </p:txBody>
      </p:sp>
    </p:spTree>
    <p:extLst>
      <p:ext uri="{BB962C8B-B14F-4D97-AF65-F5344CB8AC3E}">
        <p14:creationId xmlns:p14="http://schemas.microsoft.com/office/powerpoint/2010/main" val="15288361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Extension decisions</a:t>
            </a:r>
          </a:p>
        </p:txBody>
      </p:sp>
      <p:sp>
        <p:nvSpPr>
          <p:cNvPr id="3" name="Content Placeholder 2"/>
          <p:cNvSpPr>
            <a:spLocks noGrp="1"/>
          </p:cNvSpPr>
          <p:nvPr>
            <p:ph idx="1"/>
          </p:nvPr>
        </p:nvSpPr>
        <p:spPr/>
        <p:txBody>
          <a:bodyPr/>
          <a:lstStyle/>
          <a:p>
            <a:pPr lvl="0"/>
            <a:r>
              <a:rPr lang="en-US" noProof="0" dirty="0"/>
              <a:t>Should unrecognized extensions be persisted? How?</a:t>
            </a:r>
          </a:p>
          <a:p>
            <a:pPr lvl="1"/>
            <a:r>
              <a:rPr lang="en-US" sz="2400" dirty="0"/>
              <a:t>Throwing away extensions = loss of potentially useful information to downstream systems</a:t>
            </a:r>
          </a:p>
          <a:p>
            <a:pPr lvl="2"/>
            <a:r>
              <a:rPr lang="en-US" noProof="0" dirty="0"/>
              <a:t>Therefore: Keep extensions if you can</a:t>
            </a:r>
          </a:p>
          <a:p>
            <a:pPr lvl="1"/>
            <a:r>
              <a:rPr lang="en-US" sz="2400" dirty="0"/>
              <a:t>Can capture them in a blob or a generic “slot” structure</a:t>
            </a:r>
          </a:p>
          <a:p>
            <a:pPr lvl="1"/>
            <a:r>
              <a:rPr lang="en-US" sz="2400" dirty="0"/>
              <a:t>Could, with location tagging, capture all “unknown” extensions for a resource in a single blob</a:t>
            </a:r>
          </a:p>
          <a:p>
            <a:pPr lvl="1"/>
            <a:r>
              <a:rPr lang="en-US" sz="2400" dirty="0"/>
              <a:t>Some legacy systems won’t be able to</a:t>
            </a:r>
          </a:p>
          <a:p>
            <a:pPr lvl="1"/>
            <a:r>
              <a:rPr lang="en-US" sz="2400" dirty="0"/>
              <a:t>When data is updated, some extensions must be dropped</a:t>
            </a:r>
          </a:p>
        </p:txBody>
      </p:sp>
      <p:sp>
        <p:nvSpPr>
          <p:cNvPr id="4" name="Slide Number Placeholder 3"/>
          <p:cNvSpPr>
            <a:spLocks noGrp="1"/>
          </p:cNvSpPr>
          <p:nvPr>
            <p:ph type="sldNum" sz="quarter" idx="11"/>
          </p:nvPr>
        </p:nvSpPr>
        <p:spPr/>
        <p:txBody>
          <a:bodyPr/>
          <a:lstStyle/>
          <a:p>
            <a:fld id="{5CC3E5C4-3E2B-40F1-9F2B-C46CEB0C88DF}" type="slidenum">
              <a:rPr lang="en-CA" smtClean="0"/>
              <a:pPr/>
              <a:t>49</a:t>
            </a:fld>
            <a:endParaRPr lang="en-CA" dirty="0"/>
          </a:p>
        </p:txBody>
      </p:sp>
    </p:spTree>
    <p:extLst>
      <p:ext uri="{BB962C8B-B14F-4D97-AF65-F5344CB8AC3E}">
        <p14:creationId xmlns:p14="http://schemas.microsoft.com/office/powerpoint/2010/main" val="1460342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Level Setting</a:t>
            </a:r>
          </a:p>
        </p:txBody>
      </p:sp>
      <p:sp>
        <p:nvSpPr>
          <p:cNvPr id="3" name="Content Placeholder 2"/>
          <p:cNvSpPr>
            <a:spLocks noGrp="1"/>
          </p:cNvSpPr>
          <p:nvPr>
            <p:ph idx="1"/>
          </p:nvPr>
        </p:nvSpPr>
        <p:spPr/>
        <p:txBody>
          <a:bodyPr/>
          <a:lstStyle/>
          <a:p>
            <a:r>
              <a:rPr lang="en-CA" sz="2800" dirty="0"/>
              <a:t>Should be familiar with basics of FHIR – from Introduction to FHIR or equivalent presentation or experience</a:t>
            </a:r>
          </a:p>
          <a:p>
            <a:r>
              <a:rPr lang="en-CA" sz="2800" dirty="0"/>
              <a:t>This presentation won’t drill into the hands on details of messaging, documents, XML or JSON syntax, etc.</a:t>
            </a:r>
          </a:p>
          <a:p>
            <a:r>
              <a:rPr lang="en-CA" sz="2800" dirty="0"/>
              <a:t>Focus will be high level architecture considerations</a:t>
            </a:r>
          </a:p>
          <a:p>
            <a:r>
              <a:rPr lang="en-CA" sz="2800" dirty="0"/>
              <a:t>Questions welcome (and encouraged) at any time</a:t>
            </a:r>
          </a:p>
        </p:txBody>
      </p:sp>
      <p:sp>
        <p:nvSpPr>
          <p:cNvPr id="4" name="Slide Number Placeholder 3"/>
          <p:cNvSpPr>
            <a:spLocks noGrp="1"/>
          </p:cNvSpPr>
          <p:nvPr>
            <p:ph type="sldNum" sz="quarter" idx="11"/>
          </p:nvPr>
        </p:nvSpPr>
        <p:spPr/>
        <p:txBody>
          <a:bodyPr/>
          <a:lstStyle/>
          <a:p>
            <a:fld id="{5CC3E5C4-3E2B-40F1-9F2B-C46CEB0C88DF}" type="slidenum">
              <a:rPr lang="en-CA" smtClean="0"/>
              <a:pPr/>
              <a:t>5</a:t>
            </a:fld>
            <a:endParaRPr lang="en-CA" dirty="0"/>
          </a:p>
        </p:txBody>
      </p:sp>
    </p:spTree>
    <p:extLst>
      <p:ext uri="{BB962C8B-B14F-4D97-AF65-F5344CB8AC3E}">
        <p14:creationId xmlns:p14="http://schemas.microsoft.com/office/powerpoint/2010/main" val="13046100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Extension decisions (cont’d)</a:t>
            </a:r>
          </a:p>
        </p:txBody>
      </p:sp>
      <p:sp>
        <p:nvSpPr>
          <p:cNvPr id="3" name="Content Placeholder 2"/>
          <p:cNvSpPr>
            <a:spLocks noGrp="1"/>
          </p:cNvSpPr>
          <p:nvPr>
            <p:ph idx="1"/>
          </p:nvPr>
        </p:nvSpPr>
        <p:spPr/>
        <p:txBody>
          <a:bodyPr/>
          <a:lstStyle/>
          <a:p>
            <a:pPr lvl="0"/>
            <a:r>
              <a:rPr lang="en-US" sz="2800" dirty="0"/>
              <a:t>Should you display unrecognized extensions?</a:t>
            </a:r>
          </a:p>
          <a:p>
            <a:pPr lvl="1"/>
            <a:r>
              <a:rPr lang="en-US" sz="2400" dirty="0"/>
              <a:t>Extensions are identified by URL and have a known data type.  Can resolve the URL, look up the name and display</a:t>
            </a:r>
          </a:p>
          <a:p>
            <a:pPr lvl="1"/>
            <a:r>
              <a:rPr lang="en-US" sz="2400" dirty="0"/>
              <a:t>Cost/benefit question – some extensions will have little value, others may have a lot</a:t>
            </a:r>
          </a:p>
          <a:p>
            <a:pPr lvl="2"/>
            <a:r>
              <a:rPr lang="en-US" sz="2000" dirty="0"/>
              <a:t>Might want to let users configure what gets displayed</a:t>
            </a:r>
          </a:p>
          <a:p>
            <a:pPr lvl="1"/>
            <a:r>
              <a:rPr lang="en-US" sz="2400" dirty="0"/>
              <a:t>If you do query, look at caching extension definitions to minimize performance issues</a:t>
            </a:r>
            <a:endParaRPr lang="en-US" noProof="0"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50</a:t>
            </a:fld>
            <a:endParaRPr lang="en-CA" dirty="0"/>
          </a:p>
        </p:txBody>
      </p:sp>
    </p:spTree>
    <p:extLst>
      <p:ext uri="{BB962C8B-B14F-4D97-AF65-F5344CB8AC3E}">
        <p14:creationId xmlns:p14="http://schemas.microsoft.com/office/powerpoint/2010/main" val="3483591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Extension decisions (cont’d)</a:t>
            </a:r>
          </a:p>
        </p:txBody>
      </p:sp>
      <p:sp>
        <p:nvSpPr>
          <p:cNvPr id="3" name="Content Placeholder 2"/>
          <p:cNvSpPr>
            <a:spLocks noGrp="1"/>
          </p:cNvSpPr>
          <p:nvPr>
            <p:ph idx="1"/>
          </p:nvPr>
        </p:nvSpPr>
        <p:spPr/>
        <p:txBody>
          <a:bodyPr/>
          <a:lstStyle/>
          <a:p>
            <a:pPr lvl="0"/>
            <a:r>
              <a:rPr lang="en-US" sz="2800" dirty="0"/>
              <a:t>What should you expose as an extension?</a:t>
            </a:r>
          </a:p>
          <a:p>
            <a:pPr lvl="1"/>
            <a:r>
              <a:rPr lang="en-US" sz="2400" dirty="0"/>
              <a:t>If data can be exposed using core structures, it should be</a:t>
            </a:r>
          </a:p>
          <a:p>
            <a:pPr lvl="2"/>
            <a:r>
              <a:rPr lang="en-US" sz="2000" dirty="0"/>
              <a:t>Can still send the same data in an extension</a:t>
            </a:r>
          </a:p>
          <a:p>
            <a:pPr lvl="2"/>
            <a:r>
              <a:rPr lang="en-US" sz="2000" dirty="0"/>
              <a:t>e.g. with more/less granularity, alternate coding, different data type</a:t>
            </a:r>
          </a:p>
          <a:p>
            <a:pPr lvl="1"/>
            <a:r>
              <a:rPr lang="en-US" sz="2400" dirty="0"/>
              <a:t>Look for existing extensions before defining your own</a:t>
            </a:r>
          </a:p>
          <a:p>
            <a:pPr lvl="1"/>
            <a:r>
              <a:rPr lang="en-US" sz="2400" dirty="0"/>
              <a:t>Extensions, if used, should be generic to encourage re-use (and thus broad recognition)</a:t>
            </a:r>
          </a:p>
          <a:p>
            <a:pPr lvl="1"/>
            <a:r>
              <a:rPr lang="en-US" sz="2400" dirty="0"/>
              <a:t>Extension should be on the element described by the extension</a:t>
            </a:r>
            <a:endParaRPr lang="en-US" noProof="0"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51</a:t>
            </a:fld>
            <a:endParaRPr lang="en-CA" dirty="0"/>
          </a:p>
        </p:txBody>
      </p:sp>
    </p:spTree>
    <p:extLst>
      <p:ext uri="{BB962C8B-B14F-4D97-AF65-F5344CB8AC3E}">
        <p14:creationId xmlns:p14="http://schemas.microsoft.com/office/powerpoint/2010/main" val="6862467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Extension decisions (cont’d)</a:t>
            </a:r>
          </a:p>
        </p:txBody>
      </p:sp>
      <p:sp>
        <p:nvSpPr>
          <p:cNvPr id="3" name="Content Placeholder 2"/>
          <p:cNvSpPr>
            <a:spLocks noGrp="1"/>
          </p:cNvSpPr>
          <p:nvPr>
            <p:ph idx="1"/>
          </p:nvPr>
        </p:nvSpPr>
        <p:spPr/>
        <p:txBody>
          <a:bodyPr/>
          <a:lstStyle/>
          <a:p>
            <a:pPr lvl="0"/>
            <a:r>
              <a:rPr lang="en-US" noProof="0" dirty="0"/>
              <a:t>Where to register extensions</a:t>
            </a:r>
          </a:p>
          <a:p>
            <a:pPr lvl="1"/>
            <a:r>
              <a:rPr lang="en-US" noProof="0" dirty="0"/>
              <a:t>Considerations:</a:t>
            </a:r>
          </a:p>
          <a:p>
            <a:pPr lvl="2"/>
            <a:r>
              <a:rPr lang="en-US" noProof="0" dirty="0"/>
              <a:t>What’s the scope? For</a:t>
            </a:r>
            <a:r>
              <a:rPr lang="en-US" baseline="0" noProof="0" dirty="0"/>
              <a:t> local extensions, a local registry may make more sense</a:t>
            </a:r>
          </a:p>
          <a:p>
            <a:pPr lvl="2"/>
            <a:r>
              <a:rPr lang="en-US" baseline="0" noProof="0" dirty="0"/>
              <a:t>Is there a need for restricted access?</a:t>
            </a:r>
          </a:p>
          <a:p>
            <a:pPr lvl="2"/>
            <a:r>
              <a:rPr lang="en-US" baseline="0" noProof="0" dirty="0"/>
              <a:t>In general, broad registration = discoverable = broader uptake = broader recognition</a:t>
            </a:r>
            <a:endParaRPr lang="en-US" noProof="0"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52</a:t>
            </a:fld>
            <a:endParaRPr lang="en-CA" dirty="0"/>
          </a:p>
        </p:txBody>
      </p:sp>
    </p:spTree>
    <p:extLst>
      <p:ext uri="{BB962C8B-B14F-4D97-AF65-F5344CB8AC3E}">
        <p14:creationId xmlns:p14="http://schemas.microsoft.com/office/powerpoint/2010/main" val="8175555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Modifier Extensions</a:t>
            </a:r>
          </a:p>
        </p:txBody>
      </p:sp>
      <p:sp>
        <p:nvSpPr>
          <p:cNvPr id="3" name="Content Placeholder 2"/>
          <p:cNvSpPr>
            <a:spLocks noGrp="1"/>
          </p:cNvSpPr>
          <p:nvPr>
            <p:ph idx="1"/>
          </p:nvPr>
        </p:nvSpPr>
        <p:spPr/>
        <p:txBody>
          <a:bodyPr/>
          <a:lstStyle/>
          <a:p>
            <a:pPr lvl="0"/>
            <a:r>
              <a:rPr lang="en-US" noProof="0" dirty="0"/>
              <a:t>Also a core part of FHIR</a:t>
            </a:r>
          </a:p>
          <a:p>
            <a:pPr lvl="1"/>
            <a:r>
              <a:rPr lang="en-US" noProof="0" dirty="0"/>
              <a:t>Needed because some extensions can’t be safely ignored</a:t>
            </a:r>
          </a:p>
          <a:p>
            <a:pPr lvl="1"/>
            <a:r>
              <a:rPr lang="en-US" noProof="0" dirty="0"/>
              <a:t>Can’t compute on an element containing</a:t>
            </a:r>
            <a:r>
              <a:rPr lang="en-US" baseline="0" noProof="0" dirty="0"/>
              <a:t> an unrecognized modifier extension.  However, can:</a:t>
            </a:r>
          </a:p>
          <a:p>
            <a:pPr lvl="2"/>
            <a:r>
              <a:rPr lang="en-US" noProof="0" dirty="0"/>
              <a:t>Reject instance</a:t>
            </a:r>
          </a:p>
          <a:p>
            <a:pPr lvl="2"/>
            <a:r>
              <a:rPr lang="en-US" noProof="0" dirty="0"/>
              <a:t>Remove element containing unrecognized modifier extension</a:t>
            </a:r>
          </a:p>
          <a:p>
            <a:pPr lvl="2"/>
            <a:r>
              <a:rPr lang="en-US" noProof="0" dirty="0"/>
              <a:t>Just display narrative</a:t>
            </a:r>
          </a:p>
          <a:p>
            <a:pPr lvl="2"/>
            <a:r>
              <a:rPr lang="en-US" noProof="0" dirty="0"/>
              <a:t>Retrieve definition &amp; seek human review</a:t>
            </a:r>
          </a:p>
        </p:txBody>
      </p:sp>
      <p:sp>
        <p:nvSpPr>
          <p:cNvPr id="4" name="Slide Number Placeholder 3"/>
          <p:cNvSpPr>
            <a:spLocks noGrp="1"/>
          </p:cNvSpPr>
          <p:nvPr>
            <p:ph type="sldNum" sz="quarter" idx="11"/>
          </p:nvPr>
        </p:nvSpPr>
        <p:spPr/>
        <p:txBody>
          <a:bodyPr/>
          <a:lstStyle/>
          <a:p>
            <a:fld id="{5CC3E5C4-3E2B-40F1-9F2B-C46CEB0C88DF}" type="slidenum">
              <a:rPr lang="en-CA" smtClean="0"/>
              <a:pPr/>
              <a:t>53</a:t>
            </a:fld>
            <a:endParaRPr lang="en-CA" dirty="0"/>
          </a:p>
        </p:txBody>
      </p:sp>
    </p:spTree>
    <p:extLst>
      <p:ext uri="{BB962C8B-B14F-4D97-AF65-F5344CB8AC3E}">
        <p14:creationId xmlns:p14="http://schemas.microsoft.com/office/powerpoint/2010/main" val="179222702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Modifier Extension decisions</a:t>
            </a:r>
          </a:p>
        </p:txBody>
      </p:sp>
      <p:sp>
        <p:nvSpPr>
          <p:cNvPr id="3" name="Content Placeholder 2"/>
          <p:cNvSpPr>
            <a:spLocks noGrp="1"/>
          </p:cNvSpPr>
          <p:nvPr>
            <p:ph idx="1"/>
          </p:nvPr>
        </p:nvSpPr>
        <p:spPr/>
        <p:txBody>
          <a:bodyPr/>
          <a:lstStyle/>
          <a:p>
            <a:pPr lvl="0"/>
            <a:r>
              <a:rPr lang="en-US" noProof="0" dirty="0"/>
              <a:t>When should you introduce them?</a:t>
            </a:r>
          </a:p>
          <a:p>
            <a:pPr lvl="1"/>
            <a:r>
              <a:rPr lang="en-US" noProof="0" dirty="0"/>
              <a:t>modifierExtension breaks interoperability so:</a:t>
            </a:r>
          </a:p>
          <a:p>
            <a:pPr lvl="2"/>
            <a:r>
              <a:rPr lang="en-US" noProof="0" dirty="0"/>
              <a:t>If you can accomplish your objective without one, do that</a:t>
            </a:r>
          </a:p>
          <a:p>
            <a:pPr lvl="1"/>
            <a:r>
              <a:rPr lang="en-US" noProof="0" dirty="0"/>
              <a:t>Consider a new resource or Basic</a:t>
            </a:r>
          </a:p>
          <a:p>
            <a:pPr lvl="1"/>
            <a:r>
              <a:rPr lang="en-US" noProof="0" dirty="0"/>
              <a:t>Could requirement be met by an element that doesn’t change other element interpretations?</a:t>
            </a:r>
          </a:p>
          <a:p>
            <a:pPr lvl="1"/>
            <a:r>
              <a:rPr lang="en-US" noProof="0" dirty="0"/>
              <a:t>Best used when already part of existing practice, but in too narrow an area to justify being part of core</a:t>
            </a:r>
          </a:p>
        </p:txBody>
      </p:sp>
      <p:sp>
        <p:nvSpPr>
          <p:cNvPr id="4" name="Slide Number Placeholder 3"/>
          <p:cNvSpPr>
            <a:spLocks noGrp="1"/>
          </p:cNvSpPr>
          <p:nvPr>
            <p:ph type="sldNum" sz="quarter" idx="11"/>
          </p:nvPr>
        </p:nvSpPr>
        <p:spPr/>
        <p:txBody>
          <a:bodyPr/>
          <a:lstStyle/>
          <a:p>
            <a:fld id="{5CC3E5C4-3E2B-40F1-9F2B-C46CEB0C88DF}" type="slidenum">
              <a:rPr lang="en-CA" smtClean="0"/>
              <a:pPr/>
              <a:t>54</a:t>
            </a:fld>
            <a:endParaRPr lang="en-CA" dirty="0"/>
          </a:p>
        </p:txBody>
      </p:sp>
    </p:spTree>
    <p:extLst>
      <p:ext uri="{BB962C8B-B14F-4D97-AF65-F5344CB8AC3E}">
        <p14:creationId xmlns:p14="http://schemas.microsoft.com/office/powerpoint/2010/main" val="16625915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Versions</a:t>
            </a:r>
          </a:p>
        </p:txBody>
      </p:sp>
      <p:sp>
        <p:nvSpPr>
          <p:cNvPr id="5" name="Slide Number Placeholder 4"/>
          <p:cNvSpPr>
            <a:spLocks noGrp="1"/>
          </p:cNvSpPr>
          <p:nvPr>
            <p:ph type="sldNum" sz="quarter" idx="11"/>
          </p:nvPr>
        </p:nvSpPr>
        <p:spPr/>
        <p:txBody>
          <a:bodyPr/>
          <a:lstStyle/>
          <a:p>
            <a:fld id="{2CD36790-EF9F-4521-A783-189BE19EEE4B}" type="slidenum">
              <a:rPr lang="en-US" smtClean="0"/>
              <a:pPr/>
              <a:t>55</a:t>
            </a:fld>
            <a:endParaRPr lang="en-US"/>
          </a:p>
        </p:txBody>
      </p:sp>
      <p:sp>
        <p:nvSpPr>
          <p:cNvPr id="7" name="Rectangle 6"/>
          <p:cNvSpPr/>
          <p:nvPr/>
        </p:nvSpPr>
        <p:spPr bwMode="auto">
          <a:xfrm>
            <a:off x="2216160" y="1888123"/>
            <a:ext cx="2325690" cy="11430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t>33, v12 </a:t>
            </a:r>
            <a:r>
              <a:rPr lang="en-US" sz="1100" dirty="0"/>
              <a:t>– 2012-12-04</a:t>
            </a:r>
          </a:p>
        </p:txBody>
      </p:sp>
      <p:sp>
        <p:nvSpPr>
          <p:cNvPr id="11" name="Rectangle 10"/>
          <p:cNvSpPr/>
          <p:nvPr/>
        </p:nvSpPr>
        <p:spPr bwMode="auto">
          <a:xfrm>
            <a:off x="2478090" y="2269123"/>
            <a:ext cx="2325690" cy="11430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t>33, v13 </a:t>
            </a:r>
            <a:r>
              <a:rPr lang="en-US" sz="1100" dirty="0"/>
              <a:t>– 2012-12-05</a:t>
            </a:r>
          </a:p>
        </p:txBody>
      </p:sp>
      <p:sp>
        <p:nvSpPr>
          <p:cNvPr id="12" name="Rectangle 11"/>
          <p:cNvSpPr/>
          <p:nvPr/>
        </p:nvSpPr>
        <p:spPr bwMode="auto">
          <a:xfrm>
            <a:off x="2746380" y="2650123"/>
            <a:ext cx="2325690" cy="11430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t>33, v14 </a:t>
            </a:r>
            <a:r>
              <a:rPr lang="en-US" sz="1100" dirty="0"/>
              <a:t>– 2012-12-08</a:t>
            </a:r>
          </a:p>
        </p:txBody>
      </p:sp>
      <p:sp>
        <p:nvSpPr>
          <p:cNvPr id="13" name="Rectangle 12"/>
          <p:cNvSpPr/>
          <p:nvPr/>
        </p:nvSpPr>
        <p:spPr bwMode="auto">
          <a:xfrm>
            <a:off x="3051180" y="3031123"/>
            <a:ext cx="3200400" cy="1752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b="1" dirty="0">
                <a:solidFill>
                  <a:schemeClr val="bg1"/>
                </a:solidFill>
              </a:rPr>
              <a:t>33, v15 </a:t>
            </a:r>
            <a:r>
              <a:rPr lang="en-US" sz="1100" b="1" dirty="0">
                <a:solidFill>
                  <a:schemeClr val="bg1"/>
                </a:solidFill>
              </a:rPr>
              <a:t>– 2012-12-09</a:t>
            </a:r>
          </a:p>
        </p:txBody>
      </p:sp>
      <p:sp>
        <p:nvSpPr>
          <p:cNvPr id="14" name="Rectangle 13"/>
          <p:cNvSpPr/>
          <p:nvPr/>
        </p:nvSpPr>
        <p:spPr>
          <a:xfrm>
            <a:off x="4574507" y="1765012"/>
            <a:ext cx="4340893" cy="338554"/>
          </a:xfrm>
          <a:prstGeom prst="rect">
            <a:avLst/>
          </a:prstGeom>
        </p:spPr>
        <p:txBody>
          <a:bodyPr wrap="square">
            <a:spAutoFit/>
          </a:bodyPr>
          <a:lstStyle/>
          <a:p>
            <a:r>
              <a:rPr lang="en-US" sz="1100" dirty="0">
                <a:latin typeface="Courier New" pitchFamily="49" charset="0"/>
                <a:cs typeface="Courier New" pitchFamily="49" charset="0"/>
              </a:rPr>
              <a:t>/server.org/</a:t>
            </a:r>
            <a:r>
              <a:rPr lang="en-US" sz="1100" dirty="0" err="1">
                <a:latin typeface="Courier New" pitchFamily="49" charset="0"/>
                <a:cs typeface="Courier New" pitchFamily="49" charset="0"/>
              </a:rPr>
              <a:t>fhir</a:t>
            </a:r>
            <a:r>
              <a:rPr lang="en-US" sz="1100" dirty="0">
                <a:latin typeface="Courier New" pitchFamily="49" charset="0"/>
                <a:cs typeface="Courier New" pitchFamily="49" charset="0"/>
              </a:rPr>
              <a:t>/Patient/</a:t>
            </a:r>
            <a:r>
              <a:rPr lang="en-US" sz="1600" b="1" dirty="0">
                <a:latin typeface="Courier New" pitchFamily="49" charset="0"/>
                <a:cs typeface="Courier New" pitchFamily="49" charset="0"/>
              </a:rPr>
              <a:t>33</a:t>
            </a:r>
            <a:r>
              <a:rPr lang="en-US" sz="1100" dirty="0">
                <a:latin typeface="Courier New" pitchFamily="49" charset="0"/>
                <a:cs typeface="Courier New" pitchFamily="49" charset="0"/>
              </a:rPr>
              <a:t>/_history/</a:t>
            </a:r>
            <a:r>
              <a:rPr lang="en-US" sz="1600" b="1" dirty="0">
                <a:latin typeface="Courier New" pitchFamily="49" charset="0"/>
                <a:cs typeface="Courier New" pitchFamily="49" charset="0"/>
              </a:rPr>
              <a:t>12</a:t>
            </a:r>
            <a:endParaRPr lang="en-US" sz="1600" b="1" dirty="0"/>
          </a:p>
        </p:txBody>
      </p:sp>
      <p:sp>
        <p:nvSpPr>
          <p:cNvPr id="19" name="Rectangle 18"/>
          <p:cNvSpPr/>
          <p:nvPr/>
        </p:nvSpPr>
        <p:spPr>
          <a:xfrm>
            <a:off x="2622494" y="5077361"/>
            <a:ext cx="6292906" cy="523220"/>
          </a:xfrm>
          <a:prstGeom prst="rect">
            <a:avLst/>
          </a:prstGeom>
        </p:spPr>
        <p:txBody>
          <a:bodyPr wrap="square">
            <a:spAutoFit/>
          </a:bodyPr>
          <a:lstStyle/>
          <a:p>
            <a:r>
              <a:rPr lang="en-US" sz="2800" dirty="0">
                <a:latin typeface="Courier New" pitchFamily="49" charset="0"/>
                <a:cs typeface="Courier New" pitchFamily="49" charset="0"/>
              </a:rPr>
              <a:t>/server.org/</a:t>
            </a:r>
            <a:r>
              <a:rPr lang="en-US" sz="2800" dirty="0" err="1">
                <a:latin typeface="Courier New" pitchFamily="49" charset="0"/>
                <a:cs typeface="Courier New" pitchFamily="49" charset="0"/>
              </a:rPr>
              <a:t>fhir</a:t>
            </a:r>
            <a:r>
              <a:rPr lang="en-US" sz="2800" dirty="0">
                <a:latin typeface="Courier New" pitchFamily="49" charset="0"/>
                <a:cs typeface="Courier New" pitchFamily="49" charset="0"/>
              </a:rPr>
              <a:t>/Patient/</a:t>
            </a:r>
            <a:r>
              <a:rPr lang="en-US" sz="2800" b="1" dirty="0">
                <a:latin typeface="Courier New" pitchFamily="49" charset="0"/>
                <a:cs typeface="Courier New" pitchFamily="49" charset="0"/>
              </a:rPr>
              <a:t>33</a:t>
            </a:r>
            <a:endParaRPr lang="en-US" sz="2800" b="1" dirty="0"/>
          </a:p>
        </p:txBody>
      </p:sp>
      <p:cxnSp>
        <p:nvCxnSpPr>
          <p:cNvPr id="21" name="Elbow Connector 20"/>
          <p:cNvCxnSpPr>
            <a:endCxn id="13" idx="3"/>
          </p:cNvCxnSpPr>
          <p:nvPr/>
        </p:nvCxnSpPr>
        <p:spPr bwMode="auto">
          <a:xfrm rot="10800000">
            <a:off x="6251580" y="3907423"/>
            <a:ext cx="1216020" cy="1169938"/>
          </a:xfrm>
          <a:prstGeom prst="bentConnector3">
            <a:avLst>
              <a:gd name="adj1" fmla="val 764"/>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sp>
        <p:nvSpPr>
          <p:cNvPr id="16" name="Rectangle 15"/>
          <p:cNvSpPr/>
          <p:nvPr/>
        </p:nvSpPr>
        <p:spPr>
          <a:xfrm>
            <a:off x="4879308" y="2252246"/>
            <a:ext cx="4340893" cy="338554"/>
          </a:xfrm>
          <a:prstGeom prst="rect">
            <a:avLst/>
          </a:prstGeom>
        </p:spPr>
        <p:txBody>
          <a:bodyPr wrap="square">
            <a:spAutoFit/>
          </a:bodyPr>
          <a:lstStyle/>
          <a:p>
            <a:r>
              <a:rPr lang="en-US" sz="1100" dirty="0">
                <a:latin typeface="Courier New" pitchFamily="49" charset="0"/>
                <a:cs typeface="Courier New" pitchFamily="49" charset="0"/>
              </a:rPr>
              <a:t>/server.org/</a:t>
            </a:r>
            <a:r>
              <a:rPr lang="en-US" sz="1100" dirty="0" err="1">
                <a:latin typeface="Courier New" pitchFamily="49" charset="0"/>
                <a:cs typeface="Courier New" pitchFamily="49" charset="0"/>
              </a:rPr>
              <a:t>fhir</a:t>
            </a:r>
            <a:r>
              <a:rPr lang="en-US" sz="1100" dirty="0">
                <a:latin typeface="Courier New" pitchFamily="49" charset="0"/>
                <a:cs typeface="Courier New" pitchFamily="49" charset="0"/>
              </a:rPr>
              <a:t>/Patient/</a:t>
            </a:r>
            <a:r>
              <a:rPr lang="en-US" sz="1600" b="1" dirty="0">
                <a:latin typeface="Courier New" pitchFamily="49" charset="0"/>
                <a:cs typeface="Courier New" pitchFamily="49" charset="0"/>
              </a:rPr>
              <a:t>33</a:t>
            </a:r>
            <a:r>
              <a:rPr lang="en-US" sz="1100" dirty="0">
                <a:latin typeface="Courier New" pitchFamily="49" charset="0"/>
                <a:cs typeface="Courier New" pitchFamily="49" charset="0"/>
              </a:rPr>
              <a:t>/_history/</a:t>
            </a:r>
            <a:r>
              <a:rPr lang="en-US" sz="1600" b="1" dirty="0">
                <a:latin typeface="Courier New" pitchFamily="49" charset="0"/>
                <a:cs typeface="Courier New" pitchFamily="49" charset="0"/>
              </a:rPr>
              <a:t>13</a:t>
            </a:r>
            <a:endParaRPr lang="en-US" sz="1600" b="1" dirty="0"/>
          </a:p>
        </p:txBody>
      </p:sp>
      <p:sp>
        <p:nvSpPr>
          <p:cNvPr id="20" name="Rectangle 19"/>
          <p:cNvSpPr/>
          <p:nvPr/>
        </p:nvSpPr>
        <p:spPr>
          <a:xfrm>
            <a:off x="5336508" y="2667000"/>
            <a:ext cx="4340893" cy="338554"/>
          </a:xfrm>
          <a:prstGeom prst="rect">
            <a:avLst/>
          </a:prstGeom>
        </p:spPr>
        <p:txBody>
          <a:bodyPr wrap="square">
            <a:spAutoFit/>
          </a:bodyPr>
          <a:lstStyle/>
          <a:p>
            <a:r>
              <a:rPr lang="en-US" sz="1100" dirty="0">
                <a:latin typeface="Courier New" pitchFamily="49" charset="0"/>
                <a:cs typeface="Courier New" pitchFamily="49" charset="0"/>
              </a:rPr>
              <a:t>/server.org/</a:t>
            </a:r>
            <a:r>
              <a:rPr lang="en-US" sz="1100" dirty="0" err="1">
                <a:latin typeface="Courier New" pitchFamily="49" charset="0"/>
                <a:cs typeface="Courier New" pitchFamily="49" charset="0"/>
              </a:rPr>
              <a:t>fhir</a:t>
            </a:r>
            <a:r>
              <a:rPr lang="en-US" sz="1100" dirty="0">
                <a:latin typeface="Courier New" pitchFamily="49" charset="0"/>
                <a:cs typeface="Courier New" pitchFamily="49" charset="0"/>
              </a:rPr>
              <a:t>/Patient/</a:t>
            </a:r>
            <a:r>
              <a:rPr lang="en-US" sz="1600" b="1" dirty="0">
                <a:latin typeface="Courier New" pitchFamily="49" charset="0"/>
                <a:cs typeface="Courier New" pitchFamily="49" charset="0"/>
              </a:rPr>
              <a:t>33</a:t>
            </a:r>
            <a:r>
              <a:rPr lang="en-US" sz="1100" dirty="0">
                <a:latin typeface="Courier New" pitchFamily="49" charset="0"/>
                <a:cs typeface="Courier New" pitchFamily="49" charset="0"/>
              </a:rPr>
              <a:t>/_history/</a:t>
            </a:r>
            <a:r>
              <a:rPr lang="en-US" sz="1600" b="1" dirty="0">
                <a:latin typeface="Courier New" pitchFamily="49" charset="0"/>
                <a:cs typeface="Courier New" pitchFamily="49" charset="0"/>
              </a:rPr>
              <a:t>14</a:t>
            </a:r>
            <a:endParaRPr lang="en-US" sz="1600" b="1" dirty="0"/>
          </a:p>
        </p:txBody>
      </p:sp>
      <p:sp>
        <p:nvSpPr>
          <p:cNvPr id="22" name="Rectangle 21"/>
          <p:cNvSpPr/>
          <p:nvPr/>
        </p:nvSpPr>
        <p:spPr>
          <a:xfrm>
            <a:off x="6327108" y="3242846"/>
            <a:ext cx="4340893" cy="338554"/>
          </a:xfrm>
          <a:prstGeom prst="rect">
            <a:avLst/>
          </a:prstGeom>
        </p:spPr>
        <p:txBody>
          <a:bodyPr wrap="square">
            <a:spAutoFit/>
          </a:bodyPr>
          <a:lstStyle/>
          <a:p>
            <a:r>
              <a:rPr lang="en-US" sz="1100" dirty="0">
                <a:latin typeface="Courier New" pitchFamily="49" charset="0"/>
                <a:cs typeface="Courier New" pitchFamily="49" charset="0"/>
              </a:rPr>
              <a:t>/server.org/</a:t>
            </a:r>
            <a:r>
              <a:rPr lang="en-US" sz="1100" dirty="0" err="1">
                <a:latin typeface="Courier New" pitchFamily="49" charset="0"/>
                <a:cs typeface="Courier New" pitchFamily="49" charset="0"/>
              </a:rPr>
              <a:t>fhir</a:t>
            </a:r>
            <a:r>
              <a:rPr lang="en-US" sz="1100" dirty="0">
                <a:latin typeface="Courier New" pitchFamily="49" charset="0"/>
                <a:cs typeface="Courier New" pitchFamily="49" charset="0"/>
              </a:rPr>
              <a:t>/Patient/</a:t>
            </a:r>
            <a:r>
              <a:rPr lang="en-US" sz="1600" b="1" dirty="0">
                <a:latin typeface="Courier New" pitchFamily="49" charset="0"/>
                <a:cs typeface="Courier New" pitchFamily="49" charset="0"/>
              </a:rPr>
              <a:t>33</a:t>
            </a:r>
            <a:r>
              <a:rPr lang="en-US" sz="1100" dirty="0">
                <a:latin typeface="Courier New" pitchFamily="49" charset="0"/>
                <a:cs typeface="Courier New" pitchFamily="49" charset="0"/>
              </a:rPr>
              <a:t>/_history/</a:t>
            </a:r>
            <a:r>
              <a:rPr lang="en-US" sz="1600" b="1" dirty="0">
                <a:latin typeface="Courier New" pitchFamily="49" charset="0"/>
                <a:cs typeface="Courier New" pitchFamily="49" charset="0"/>
              </a:rPr>
              <a:t>15</a:t>
            </a:r>
            <a:endParaRPr lang="en-US" sz="1600" b="1" dirty="0"/>
          </a:p>
        </p:txBody>
      </p:sp>
    </p:spTree>
    <p:extLst>
      <p:ext uri="{BB962C8B-B14F-4D97-AF65-F5344CB8AC3E}">
        <p14:creationId xmlns:p14="http://schemas.microsoft.com/office/powerpoint/2010/main" val="24819826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Versions (cont’d)</a:t>
            </a:r>
            <a:endParaRPr lang="en-CA" dirty="0"/>
          </a:p>
        </p:txBody>
      </p:sp>
      <p:sp>
        <p:nvSpPr>
          <p:cNvPr id="3" name="Content Placeholder 2"/>
          <p:cNvSpPr>
            <a:spLocks noGrp="1"/>
          </p:cNvSpPr>
          <p:nvPr>
            <p:ph idx="1"/>
          </p:nvPr>
        </p:nvSpPr>
        <p:spPr/>
        <p:txBody>
          <a:bodyPr/>
          <a:lstStyle/>
          <a:p>
            <a:r>
              <a:rPr lang="en-US" dirty="0"/>
              <a:t>FHIR allows versions to be tracked and retrieved</a:t>
            </a:r>
          </a:p>
          <a:p>
            <a:r>
              <a:rPr lang="en-US" dirty="0"/>
              <a:t>Do you want to support versioning?</a:t>
            </a:r>
          </a:p>
          <a:p>
            <a:pPr lvl="1"/>
            <a:r>
              <a:rPr lang="en-US" dirty="0"/>
              <a:t>May be difficult or impossible with some legacy data stores</a:t>
            </a:r>
          </a:p>
          <a:p>
            <a:pPr lvl="2"/>
            <a:r>
              <a:rPr lang="en-US" dirty="0"/>
              <a:t>Will still need to have</a:t>
            </a:r>
            <a:r>
              <a:rPr lang="en-US" baseline="0" dirty="0"/>
              <a:t> unique version id (UUID, timestamp)</a:t>
            </a:r>
          </a:p>
          <a:p>
            <a:pPr lvl="1"/>
            <a:r>
              <a:rPr lang="en-US" dirty="0"/>
              <a:t>Provides useful collision-detection mechanism</a:t>
            </a:r>
            <a:endParaRPr lang="en-CA"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56</a:t>
            </a:fld>
            <a:endParaRPr lang="en-CA" dirty="0"/>
          </a:p>
        </p:txBody>
      </p:sp>
    </p:spTree>
    <p:extLst>
      <p:ext uri="{BB962C8B-B14F-4D97-AF65-F5344CB8AC3E}">
        <p14:creationId xmlns:p14="http://schemas.microsoft.com/office/powerpoint/2010/main" val="25899564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Pop Quiz</a:t>
            </a:r>
          </a:p>
        </p:txBody>
      </p:sp>
      <p:sp>
        <p:nvSpPr>
          <p:cNvPr id="3" name="Content Placeholder 2"/>
          <p:cNvSpPr>
            <a:spLocks noGrp="1"/>
          </p:cNvSpPr>
          <p:nvPr>
            <p:ph idx="1"/>
          </p:nvPr>
        </p:nvSpPr>
        <p:spPr/>
        <p:txBody>
          <a:bodyPr/>
          <a:lstStyle/>
          <a:p>
            <a:r>
              <a:rPr lang="en-CA" dirty="0"/>
              <a:t>Where can extensions appear?</a:t>
            </a:r>
          </a:p>
          <a:p>
            <a:r>
              <a:rPr lang="en-CA" dirty="0"/>
              <a:t>When must a receiver process an extension?</a:t>
            </a:r>
          </a:p>
        </p:txBody>
      </p:sp>
      <p:sp>
        <p:nvSpPr>
          <p:cNvPr id="4" name="Slide Number Placeholder 3"/>
          <p:cNvSpPr>
            <a:spLocks noGrp="1"/>
          </p:cNvSpPr>
          <p:nvPr>
            <p:ph type="sldNum" sz="quarter" idx="11"/>
          </p:nvPr>
        </p:nvSpPr>
        <p:spPr/>
        <p:txBody>
          <a:bodyPr/>
          <a:lstStyle/>
          <a:p>
            <a:fld id="{5CC3E5C4-3E2B-40F1-9F2B-C46CEB0C88DF}" type="slidenum">
              <a:rPr lang="en-CA" smtClean="0"/>
              <a:pPr/>
              <a:t>57</a:t>
            </a:fld>
            <a:endParaRPr lang="en-CA" dirty="0"/>
          </a:p>
        </p:txBody>
      </p:sp>
    </p:spTree>
    <p:extLst>
      <p:ext uri="{BB962C8B-B14F-4D97-AF65-F5344CB8AC3E}">
        <p14:creationId xmlns:p14="http://schemas.microsoft.com/office/powerpoint/2010/main" val="1146646377"/>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Tags</a:t>
            </a:r>
            <a:endParaRPr lang="en-CA"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58</a:t>
            </a:fld>
            <a:endParaRPr lang="en-CA" dirty="0"/>
          </a:p>
        </p:txBody>
      </p:sp>
      <p:sp>
        <p:nvSpPr>
          <p:cNvPr id="5" name="Rectangle 10"/>
          <p:cNvSpPr/>
          <p:nvPr/>
        </p:nvSpPr>
        <p:spPr bwMode="auto">
          <a:xfrm>
            <a:off x="3276600" y="2743200"/>
            <a:ext cx="1600200" cy="2590800"/>
          </a:xfrm>
          <a:prstGeom prst="roundRect">
            <a:avLst>
              <a:gd name="adj" fmla="val 6712"/>
            </a:avLst>
          </a:prstGeom>
          <a:ln w="25400">
            <a:headEnd type="none" w="med" len="med"/>
            <a:tailEnd type="none" w="med" len="med"/>
          </a:ln>
          <a:effectLst>
            <a:outerShdw blurRad="76200" dist="889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endParaRPr lang="en-US" dirty="0">
              <a:solidFill>
                <a:schemeClr val="tx1"/>
              </a:solidFill>
              <a:latin typeface="Arial" charset="0"/>
            </a:endParaRPr>
          </a:p>
          <a:p>
            <a:pPr lvl="0"/>
            <a:r>
              <a:rPr lang="en-US" b="1" dirty="0">
                <a:solidFill>
                  <a:srgbClr val="000000"/>
                </a:solidFill>
                <a:latin typeface="Arial" charset="0"/>
              </a:rPr>
              <a:t>Patient</a:t>
            </a:r>
          </a:p>
          <a:p>
            <a:pPr lvl="0"/>
            <a:endParaRPr lang="en-US" b="1" dirty="0">
              <a:solidFill>
                <a:srgbClr val="000000"/>
              </a:solidFill>
              <a:latin typeface="Arial" charset="0"/>
            </a:endParaRPr>
          </a:p>
          <a:p>
            <a:pPr lvl="0"/>
            <a:r>
              <a:rPr lang="en-US" sz="1400" dirty="0">
                <a:solidFill>
                  <a:srgbClr val="000000"/>
                </a:solidFill>
                <a:latin typeface="Arial" charset="0"/>
              </a:rPr>
              <a:t>MRN 22234</a:t>
            </a:r>
          </a:p>
          <a:p>
            <a:pPr lvl="0"/>
            <a:r>
              <a:rPr lang="en-US" sz="1400" dirty="0">
                <a:solidFill>
                  <a:srgbClr val="000000"/>
                </a:solidFill>
                <a:latin typeface="Arial" charset="0"/>
              </a:rPr>
              <a:t>“Ewout Kramer”</a:t>
            </a:r>
          </a:p>
          <a:p>
            <a:pPr lvl="0"/>
            <a:r>
              <a:rPr lang="en-US" sz="1400" dirty="0">
                <a:solidFill>
                  <a:srgbClr val="000000"/>
                </a:solidFill>
                <a:latin typeface="Arial" charset="0"/>
              </a:rPr>
              <a:t>30-11-1972</a:t>
            </a:r>
          </a:p>
          <a:p>
            <a:pPr lvl="0"/>
            <a:r>
              <a:rPr lang="en-US" sz="1400" dirty="0">
                <a:solidFill>
                  <a:srgbClr val="000000"/>
                </a:solidFill>
                <a:latin typeface="Arial" charset="0"/>
              </a:rPr>
              <a:t>Amsterdam</a:t>
            </a:r>
          </a:p>
          <a:p>
            <a:endParaRPr lang="en-US" dirty="0">
              <a:solidFill>
                <a:schemeClr val="tx1"/>
              </a:solidFill>
              <a:latin typeface="Arial" charset="0"/>
            </a:endParaRPr>
          </a:p>
          <a:p>
            <a:endParaRPr lang="en-US" dirty="0">
              <a:solidFill>
                <a:schemeClr val="tx1"/>
              </a:solidFill>
              <a:latin typeface="Arial" charset="0"/>
            </a:endParaRPr>
          </a:p>
          <a:p>
            <a:endParaRPr lang="en-US" dirty="0">
              <a:solidFill>
                <a:schemeClr val="tx1"/>
              </a:solidFill>
              <a:latin typeface="Arial" charset="0"/>
            </a:endParaRPr>
          </a:p>
          <a:p>
            <a:endParaRPr lang="en-US" dirty="0">
              <a:solidFill>
                <a:schemeClr val="tx1"/>
              </a:solidFill>
              <a:latin typeface="Arial" charset="0"/>
            </a:endParaRPr>
          </a:p>
          <a:p>
            <a:endParaRPr lang="en-US" dirty="0">
              <a:solidFill>
                <a:schemeClr val="tx1"/>
              </a:solidFill>
              <a:latin typeface="Arial" charset="0"/>
            </a:endParaRPr>
          </a:p>
        </p:txBody>
      </p:sp>
      <p:sp>
        <p:nvSpPr>
          <p:cNvPr id="6" name="Flowchart: Card 5"/>
          <p:cNvSpPr/>
          <p:nvPr/>
        </p:nvSpPr>
        <p:spPr bwMode="auto">
          <a:xfrm>
            <a:off x="3638600" y="5009514"/>
            <a:ext cx="4257600" cy="781686"/>
          </a:xfrm>
          <a:prstGeom prst="flowChartPunchedCard">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nl-NL" sz="1600" i="1" dirty="0"/>
              <a:t>Profile:</a:t>
            </a:r>
            <a:br>
              <a:rPr lang="nl-NL" sz="1600" i="1" dirty="0"/>
            </a:br>
            <a:r>
              <a:rPr lang="nl-NL" sz="1600" dirty="0"/>
              <a:t>http://hl7.org/fhir/StructureDefinition/us-core</a:t>
            </a:r>
          </a:p>
        </p:txBody>
      </p:sp>
      <p:sp>
        <p:nvSpPr>
          <p:cNvPr id="7" name="Flowchart: Card 6"/>
          <p:cNvSpPr/>
          <p:nvPr/>
        </p:nvSpPr>
        <p:spPr bwMode="auto">
          <a:xfrm>
            <a:off x="4076700" y="4149080"/>
            <a:ext cx="3819500" cy="1080120"/>
          </a:xfrm>
          <a:prstGeom prst="flowChartPunchedCard">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nl-NL" sz="1600" i="1" dirty="0"/>
              <a:t>Tag:</a:t>
            </a:r>
            <a:br>
              <a:rPr lang="nl-NL" sz="1600" i="1" dirty="0"/>
            </a:br>
            <a:r>
              <a:rPr lang="nl-NL" sz="1600" i="1" dirty="0"/>
              <a:t>system: </a:t>
            </a:r>
            <a:r>
              <a:rPr lang="nl-NL" sz="1600" dirty="0">
                <a:hlinkClick r:id="rId2"/>
              </a:rPr>
              <a:t>http://example.org/fhir/Status</a:t>
            </a:r>
            <a:endParaRPr lang="nl-NL" sz="1600" dirty="0"/>
          </a:p>
          <a:p>
            <a:pPr eaLnBrk="0" fontAlgn="base" hangingPunct="0">
              <a:spcBef>
                <a:spcPct val="0"/>
              </a:spcBef>
              <a:spcAft>
                <a:spcPct val="0"/>
              </a:spcAft>
            </a:pPr>
            <a:r>
              <a:rPr lang="nl-NL" sz="1600" dirty="0"/>
              <a:t>code: Test</a:t>
            </a:r>
          </a:p>
          <a:p>
            <a:pPr eaLnBrk="0" fontAlgn="base" hangingPunct="0">
              <a:spcBef>
                <a:spcPct val="0"/>
              </a:spcBef>
              <a:spcAft>
                <a:spcPct val="0"/>
              </a:spcAft>
            </a:pPr>
            <a:endParaRPr lang="nl-NL" dirty="0"/>
          </a:p>
        </p:txBody>
      </p:sp>
    </p:spTree>
    <p:extLst>
      <p:ext uri="{BB962C8B-B14F-4D97-AF65-F5344CB8AC3E}">
        <p14:creationId xmlns:p14="http://schemas.microsoft.com/office/powerpoint/2010/main" val="345602004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Tags (cont’d)</a:t>
            </a:r>
            <a:endParaRPr lang="en-CA" dirty="0"/>
          </a:p>
        </p:txBody>
      </p:sp>
      <p:sp>
        <p:nvSpPr>
          <p:cNvPr id="3" name="Content Placeholder 2"/>
          <p:cNvSpPr>
            <a:spLocks noGrp="1"/>
          </p:cNvSpPr>
          <p:nvPr>
            <p:ph idx="1"/>
          </p:nvPr>
        </p:nvSpPr>
        <p:spPr/>
        <p:txBody>
          <a:bodyPr/>
          <a:lstStyle/>
          <a:p>
            <a:pPr lvl="0"/>
            <a:r>
              <a:rPr lang="en-US" noProof="0" dirty="0"/>
              <a:t>Allow data to be attached to a resource “outside” the resource</a:t>
            </a:r>
          </a:p>
          <a:p>
            <a:pPr lvl="1"/>
            <a:r>
              <a:rPr lang="en-US" noProof="0" dirty="0"/>
              <a:t>Doesn’t break signature when added/changed</a:t>
            </a:r>
          </a:p>
          <a:p>
            <a:pPr lvl="1"/>
            <a:r>
              <a:rPr lang="en-US" dirty="0"/>
              <a:t>3 types:</a:t>
            </a:r>
          </a:p>
          <a:p>
            <a:pPr lvl="2"/>
            <a:r>
              <a:rPr lang="en-US" noProof="0" dirty="0"/>
              <a:t>Security</a:t>
            </a:r>
          </a:p>
          <a:p>
            <a:pPr lvl="2"/>
            <a:r>
              <a:rPr lang="en-US" dirty="0"/>
              <a:t>Profile</a:t>
            </a:r>
          </a:p>
          <a:p>
            <a:pPr lvl="2"/>
            <a:r>
              <a:rPr lang="en-US" noProof="0" dirty="0"/>
              <a:t>General (workflow, etc.)</a:t>
            </a:r>
          </a:p>
          <a:p>
            <a:pPr lvl="1"/>
            <a:r>
              <a:rPr lang="en-US" noProof="0" dirty="0"/>
              <a:t>Require business agreement</a:t>
            </a:r>
          </a:p>
          <a:p>
            <a:pPr lvl="2"/>
            <a:r>
              <a:rPr lang="en-US" noProof="0" dirty="0"/>
              <a:t>Can’t search by tag if authors don’t include them</a:t>
            </a:r>
          </a:p>
          <a:p>
            <a:pPr lvl="3"/>
            <a:r>
              <a:rPr lang="en-US" noProof="0" dirty="0"/>
              <a:t>And populate the same way . . .</a:t>
            </a:r>
          </a:p>
        </p:txBody>
      </p:sp>
      <p:sp>
        <p:nvSpPr>
          <p:cNvPr id="4" name="Slide Number Placeholder 3"/>
          <p:cNvSpPr>
            <a:spLocks noGrp="1"/>
          </p:cNvSpPr>
          <p:nvPr>
            <p:ph type="sldNum" sz="quarter" idx="11"/>
          </p:nvPr>
        </p:nvSpPr>
        <p:spPr/>
        <p:txBody>
          <a:bodyPr/>
          <a:lstStyle/>
          <a:p>
            <a:fld id="{5CC3E5C4-3E2B-40F1-9F2B-C46CEB0C88DF}" type="slidenum">
              <a:rPr lang="en-CA" smtClean="0"/>
              <a:pPr/>
              <a:t>59</a:t>
            </a:fld>
            <a:endParaRPr lang="en-CA" dirty="0"/>
          </a:p>
        </p:txBody>
      </p:sp>
    </p:spTree>
    <p:extLst>
      <p:ext uri="{BB962C8B-B14F-4D97-AF65-F5344CB8AC3E}">
        <p14:creationId xmlns:p14="http://schemas.microsoft.com/office/powerpoint/2010/main" val="1974712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Agenda</a:t>
            </a:r>
          </a:p>
        </p:txBody>
      </p:sp>
      <p:sp>
        <p:nvSpPr>
          <p:cNvPr id="3" name="Content Placeholder 2"/>
          <p:cNvSpPr>
            <a:spLocks noGrp="1"/>
          </p:cNvSpPr>
          <p:nvPr>
            <p:ph idx="1"/>
          </p:nvPr>
        </p:nvSpPr>
        <p:spPr/>
        <p:txBody>
          <a:bodyPr/>
          <a:lstStyle/>
          <a:p>
            <a:r>
              <a:rPr lang="en-CA" dirty="0"/>
              <a:t>Before break:</a:t>
            </a:r>
          </a:p>
          <a:p>
            <a:pPr lvl="1"/>
            <a:r>
              <a:rPr lang="en-CA" dirty="0"/>
              <a:t>Paradigms &amp; Architecture approaches</a:t>
            </a:r>
          </a:p>
          <a:p>
            <a:pPr lvl="1"/>
            <a:r>
              <a:rPr lang="en-CA" dirty="0"/>
              <a:t>Start on FHIR Features &amp; Architecture decisions</a:t>
            </a:r>
          </a:p>
          <a:p>
            <a:r>
              <a:rPr lang="en-CA" dirty="0"/>
              <a:t>After break:</a:t>
            </a:r>
          </a:p>
          <a:p>
            <a:pPr lvl="1"/>
            <a:r>
              <a:rPr lang="en-CA" dirty="0"/>
              <a:t>Remainder of FHIR Features &amp; Architectural decisions</a:t>
            </a:r>
          </a:p>
          <a:p>
            <a:pPr lvl="1"/>
            <a:r>
              <a:rPr lang="en-CA" dirty="0"/>
              <a:t>Profiles &amp; Next steps</a:t>
            </a:r>
          </a:p>
          <a:p>
            <a:endParaRPr lang="en-CA" dirty="0"/>
          </a:p>
          <a:p>
            <a:pPr marL="0" indent="0">
              <a:buNone/>
            </a:pPr>
            <a:r>
              <a:rPr lang="en-CA" dirty="0"/>
              <a:t>(May vary from schedule a little bit based on questions…)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6</a:t>
            </a:fld>
            <a:endParaRPr lang="en-CA" dirty="0"/>
          </a:p>
        </p:txBody>
      </p:sp>
    </p:spTree>
    <p:extLst>
      <p:ext uri="{BB962C8B-B14F-4D97-AF65-F5344CB8AC3E}">
        <p14:creationId xmlns:p14="http://schemas.microsoft.com/office/powerpoint/2010/main" val="341541064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Tag decisions</a:t>
            </a:r>
          </a:p>
        </p:txBody>
      </p:sp>
      <p:sp>
        <p:nvSpPr>
          <p:cNvPr id="3" name="Content Placeholder 2"/>
          <p:cNvSpPr>
            <a:spLocks noGrp="1"/>
          </p:cNvSpPr>
          <p:nvPr>
            <p:ph idx="1"/>
          </p:nvPr>
        </p:nvSpPr>
        <p:spPr/>
        <p:txBody>
          <a:bodyPr/>
          <a:lstStyle/>
          <a:p>
            <a:r>
              <a:rPr lang="en-US" noProof="0" dirty="0"/>
              <a:t>Tag vs. extension?</a:t>
            </a:r>
          </a:p>
          <a:p>
            <a:pPr lvl="1"/>
            <a:r>
              <a:rPr lang="en-US" noProof="0" dirty="0"/>
              <a:t>Use</a:t>
            </a:r>
            <a:r>
              <a:rPr lang="en-US" baseline="0" noProof="0" dirty="0"/>
              <a:t> extension if:</a:t>
            </a:r>
          </a:p>
          <a:p>
            <a:pPr lvl="2"/>
            <a:r>
              <a:rPr lang="en-US" noProof="0" dirty="0"/>
              <a:t>Element</a:t>
            </a:r>
            <a:r>
              <a:rPr lang="en-US" baseline="0" noProof="0" dirty="0"/>
              <a:t> is associated with the business object rather than electronic record</a:t>
            </a:r>
          </a:p>
          <a:p>
            <a:pPr lvl="2"/>
            <a:r>
              <a:rPr lang="en-US" noProof="0" dirty="0"/>
              <a:t>Part of attested content of resource</a:t>
            </a:r>
          </a:p>
          <a:p>
            <a:pPr lvl="2"/>
            <a:r>
              <a:rPr lang="en-US" noProof="0" dirty="0"/>
              <a:t>Should be included in narrative</a:t>
            </a:r>
          </a:p>
          <a:p>
            <a:pPr lvl="2"/>
            <a:r>
              <a:rPr lang="en-US" noProof="0" dirty="0"/>
              <a:t>Change should force new version</a:t>
            </a:r>
          </a:p>
        </p:txBody>
      </p:sp>
      <p:sp>
        <p:nvSpPr>
          <p:cNvPr id="4" name="Slide Number Placeholder 3"/>
          <p:cNvSpPr>
            <a:spLocks noGrp="1"/>
          </p:cNvSpPr>
          <p:nvPr>
            <p:ph type="sldNum" sz="quarter" idx="11"/>
          </p:nvPr>
        </p:nvSpPr>
        <p:spPr/>
        <p:txBody>
          <a:bodyPr/>
          <a:lstStyle/>
          <a:p>
            <a:fld id="{5CC3E5C4-3E2B-40F1-9F2B-C46CEB0C88DF}" type="slidenum">
              <a:rPr lang="en-CA" smtClean="0"/>
              <a:pPr/>
              <a:t>60</a:t>
            </a:fld>
            <a:endParaRPr lang="en-CA" dirty="0"/>
          </a:p>
        </p:txBody>
      </p:sp>
    </p:spTree>
    <p:extLst>
      <p:ext uri="{BB962C8B-B14F-4D97-AF65-F5344CB8AC3E}">
        <p14:creationId xmlns:p14="http://schemas.microsoft.com/office/powerpoint/2010/main" val="316456871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9220200" cy="1143000"/>
          </a:xfrm>
        </p:spPr>
        <p:txBody>
          <a:bodyPr/>
          <a:lstStyle/>
          <a:p>
            <a:r>
              <a:rPr lang="en-US" dirty="0"/>
              <a:t>Syntaxes</a:t>
            </a:r>
          </a:p>
        </p:txBody>
      </p:sp>
      <p:sp>
        <p:nvSpPr>
          <p:cNvPr id="6" name="Text Placeholder 5"/>
          <p:cNvSpPr>
            <a:spLocks noGrp="1"/>
          </p:cNvSpPr>
          <p:nvPr>
            <p:ph type="body" idx="1"/>
          </p:nvPr>
        </p:nvSpPr>
        <p:spPr/>
        <p:txBody>
          <a:bodyPr/>
          <a:lstStyle/>
          <a:p>
            <a:r>
              <a:rPr lang="en-US"/>
              <a:t>XML</a:t>
            </a:r>
            <a:endParaRPr lang="en-US" dirty="0"/>
          </a:p>
        </p:txBody>
      </p:sp>
      <p:sp>
        <p:nvSpPr>
          <p:cNvPr id="7" name="Content Placeholder 6"/>
          <p:cNvSpPr>
            <a:spLocks noGrp="1"/>
          </p:cNvSpPr>
          <p:nvPr>
            <p:ph sz="half" idx="2"/>
          </p:nvPr>
        </p:nvSpPr>
        <p:spPr/>
        <p:txBody>
          <a:bodyPr/>
          <a:lstStyle/>
          <a:p>
            <a:pPr marL="0" indent="0">
              <a:buNone/>
            </a:pPr>
            <a:r>
              <a:rPr lang="nl-NL" sz="2000" dirty="0">
                <a:latin typeface="Courier New" pitchFamily="49" charset="0"/>
                <a:cs typeface="Courier New" pitchFamily="49" charset="0"/>
              </a:rPr>
              <a:t>&lt;XXX xmlns=“urn:foo”&gt;</a:t>
            </a:r>
          </a:p>
          <a:p>
            <a:pPr marL="0" indent="0">
              <a:buNone/>
            </a:pPr>
            <a:r>
              <a:rPr lang="nl-NL" sz="2000" dirty="0">
                <a:latin typeface="Courier New" pitchFamily="49" charset="0"/>
                <a:cs typeface="Courier New" pitchFamily="49" charset="0"/>
              </a:rPr>
              <a:t>    &lt;B a=“c” /&gt;</a:t>
            </a:r>
          </a:p>
          <a:p>
            <a:pPr marL="0" indent="0">
              <a:buNone/>
            </a:pPr>
            <a:r>
              <a:rPr lang="nl-NL" sz="2000" dirty="0">
                <a:latin typeface="Courier New" pitchFamily="49" charset="0"/>
                <a:cs typeface="Courier New" pitchFamily="49" charset="0"/>
              </a:rPr>
              <a:t>    &lt;C&gt;One&lt;/C&gt;</a:t>
            </a:r>
          </a:p>
          <a:p>
            <a:pPr marL="0" indent="0">
              <a:buNone/>
            </a:pPr>
            <a:r>
              <a:rPr lang="nl-NL" sz="2000" dirty="0">
                <a:latin typeface="Courier New" pitchFamily="49" charset="0"/>
                <a:cs typeface="Courier New" pitchFamily="49" charset="0"/>
              </a:rPr>
              <a:t>    &lt;C&gt;Two&lt;/C&gt;</a:t>
            </a:r>
          </a:p>
          <a:p>
            <a:pPr marL="0" indent="0">
              <a:buNone/>
            </a:pPr>
            <a:r>
              <a:rPr lang="nl-NL" sz="2000" dirty="0">
                <a:latin typeface="Courier New" pitchFamily="49" charset="0"/>
                <a:cs typeface="Courier New" pitchFamily="49" charset="0"/>
              </a:rPr>
              <a:t>    &lt;D&gt;One&lt;/D&gt;</a:t>
            </a:r>
          </a:p>
          <a:p>
            <a:pPr marL="0" indent="0">
              <a:buNone/>
            </a:pPr>
            <a:r>
              <a:rPr lang="nl-NL" sz="2000" dirty="0">
                <a:latin typeface="Courier New" pitchFamily="49" charset="0"/>
                <a:cs typeface="Courier New" pitchFamily="49" charset="0"/>
              </a:rPr>
              <a:t>    &lt;div&gt;Not &lt;b&gt;so&lt;/b&gt;</a:t>
            </a:r>
            <a:br>
              <a:rPr lang="nl-NL" sz="2000" dirty="0">
                <a:latin typeface="Courier New" pitchFamily="49" charset="0"/>
                <a:cs typeface="Courier New" pitchFamily="49" charset="0"/>
              </a:rPr>
            </a:br>
            <a:r>
              <a:rPr lang="nl-NL" sz="2000" dirty="0">
                <a:latin typeface="Courier New" pitchFamily="49" charset="0"/>
                <a:cs typeface="Courier New" pitchFamily="49" charset="0"/>
              </a:rPr>
              <a:t>    easy&lt;/div&gt;</a:t>
            </a:r>
          </a:p>
          <a:p>
            <a:pPr marL="0" indent="0">
              <a:buNone/>
            </a:pPr>
            <a:r>
              <a:rPr lang="nl-NL" sz="2000" dirty="0">
                <a:latin typeface="Courier New" pitchFamily="49" charset="0"/>
                <a:cs typeface="Courier New" pitchFamily="49" charset="0"/>
              </a:rPr>
              <a:t>&lt;/XXX&gt;</a:t>
            </a:r>
          </a:p>
        </p:txBody>
      </p:sp>
      <p:sp>
        <p:nvSpPr>
          <p:cNvPr id="8" name="Text Placeholder 7"/>
          <p:cNvSpPr>
            <a:spLocks noGrp="1"/>
          </p:cNvSpPr>
          <p:nvPr>
            <p:ph type="body" sz="quarter" idx="3"/>
          </p:nvPr>
        </p:nvSpPr>
        <p:spPr/>
        <p:txBody>
          <a:bodyPr/>
          <a:lstStyle/>
          <a:p>
            <a:r>
              <a:rPr lang="en-US" dirty="0"/>
              <a:t>JSON</a:t>
            </a:r>
          </a:p>
        </p:txBody>
      </p:sp>
      <p:sp>
        <p:nvSpPr>
          <p:cNvPr id="9" name="Content Placeholder 8"/>
          <p:cNvSpPr>
            <a:spLocks noGrp="1"/>
          </p:cNvSpPr>
          <p:nvPr>
            <p:ph sz="quarter" idx="4"/>
          </p:nvPr>
        </p:nvSpPr>
        <p:spPr/>
        <p:txBody>
          <a:bodyPr/>
          <a:lstStyle/>
          <a:p>
            <a:pPr marL="0" indent="0">
              <a:buNone/>
            </a:pPr>
            <a:r>
              <a:rPr lang="nl-NL" sz="2000" dirty="0">
                <a:latin typeface="Courier New" pitchFamily="49" charset="0"/>
                <a:cs typeface="Courier New" pitchFamily="49" charset="0"/>
              </a:rPr>
              <a:t>{ “B”: { “a” : “c” },</a:t>
            </a:r>
          </a:p>
          <a:p>
            <a:pPr marL="0" indent="0">
              <a:buNone/>
            </a:pPr>
            <a:r>
              <a:rPr lang="nl-NL" sz="2000" dirty="0">
                <a:latin typeface="Courier New" pitchFamily="49" charset="0"/>
                <a:cs typeface="Courier New" pitchFamily="49" charset="0"/>
              </a:rPr>
              <a:t>  “C”: [ “One”, “Two” ],</a:t>
            </a:r>
          </a:p>
          <a:p>
            <a:pPr marL="0" indent="0">
              <a:buNone/>
            </a:pPr>
            <a:r>
              <a:rPr lang="nl-NL" sz="2000" dirty="0">
                <a:latin typeface="Courier New" pitchFamily="49" charset="0"/>
                <a:cs typeface="Courier New" pitchFamily="49" charset="0"/>
              </a:rPr>
              <a:t>  “D” : [ “One” ],</a:t>
            </a:r>
          </a:p>
          <a:p>
            <a:pPr marL="0" indent="0">
              <a:buNone/>
            </a:pPr>
            <a:r>
              <a:rPr lang="nl-NL" sz="2000" dirty="0">
                <a:latin typeface="Courier New" pitchFamily="49" charset="0"/>
                <a:cs typeface="Courier New" pitchFamily="49" charset="0"/>
              </a:rPr>
              <a:t>  “div” : {</a:t>
            </a:r>
          </a:p>
          <a:p>
            <a:pPr marL="0" indent="0">
              <a:buNone/>
            </a:pPr>
            <a:r>
              <a:rPr lang="nl-NL" sz="2000" dirty="0">
                <a:latin typeface="Courier New" pitchFamily="49" charset="0"/>
                <a:cs typeface="Courier New" pitchFamily="49" charset="0"/>
              </a:rPr>
              <a:t>    “</a:t>
            </a:r>
            <a:r>
              <a:rPr lang="nl-NL" sz="2000" dirty="0" err="1">
                <a:latin typeface="Courier New" pitchFamily="49" charset="0"/>
                <a:cs typeface="Courier New" pitchFamily="49" charset="0"/>
              </a:rPr>
              <a:t>text-before</a:t>
            </a:r>
            <a:r>
              <a:rPr lang="nl-NL" sz="2000" dirty="0">
                <a:latin typeface="Courier New" pitchFamily="49" charset="0"/>
                <a:cs typeface="Courier New" pitchFamily="49" charset="0"/>
              </a:rPr>
              <a:t>”:“</a:t>
            </a:r>
            <a:r>
              <a:rPr lang="nl-NL" sz="2000" dirty="0" err="1">
                <a:latin typeface="Courier New" pitchFamily="49" charset="0"/>
                <a:cs typeface="Courier New" pitchFamily="49" charset="0"/>
              </a:rPr>
              <a:t>Not</a:t>
            </a:r>
            <a:r>
              <a:rPr lang="nl-NL" sz="2000" dirty="0">
                <a:latin typeface="Courier New" pitchFamily="49" charset="0"/>
                <a:cs typeface="Courier New" pitchFamily="49" charset="0"/>
              </a:rPr>
              <a:t> ”,</a:t>
            </a:r>
          </a:p>
          <a:p>
            <a:pPr marL="0" indent="0">
              <a:buNone/>
            </a:pPr>
            <a:r>
              <a:rPr lang="nl-NL" sz="2000" dirty="0">
                <a:latin typeface="Courier New" pitchFamily="49" charset="0"/>
                <a:cs typeface="Courier New" pitchFamily="49" charset="0"/>
              </a:rPr>
              <a:t>    “b”:“so”,</a:t>
            </a:r>
          </a:p>
          <a:p>
            <a:pPr marL="0" indent="0">
              <a:buNone/>
            </a:pPr>
            <a:r>
              <a:rPr lang="nl-NL" sz="2000" dirty="0">
                <a:latin typeface="Courier New" pitchFamily="49" charset="0"/>
                <a:cs typeface="Courier New" pitchFamily="49" charset="0"/>
              </a:rPr>
              <a:t>    “text-after”:“easy”}</a:t>
            </a:r>
          </a:p>
          <a:p>
            <a:pPr marL="0" indent="0">
              <a:buNone/>
            </a:pPr>
            <a:r>
              <a:rPr lang="nl-NL" sz="2000" dirty="0">
                <a:latin typeface="Courier New" pitchFamily="49" charset="0"/>
                <a:cs typeface="Courier New" pitchFamily="49" charset="0"/>
              </a:rPr>
              <a:t>}</a:t>
            </a:r>
          </a:p>
        </p:txBody>
      </p:sp>
      <p:sp>
        <p:nvSpPr>
          <p:cNvPr id="5" name="Slide Number Placeholder 4"/>
          <p:cNvSpPr>
            <a:spLocks noGrp="1"/>
          </p:cNvSpPr>
          <p:nvPr>
            <p:ph type="sldNum" sz="quarter" idx="11"/>
          </p:nvPr>
        </p:nvSpPr>
        <p:spPr>
          <a:xfrm>
            <a:off x="10134600" y="6534150"/>
            <a:ext cx="533400" cy="476250"/>
          </a:xfrm>
          <a:prstGeom prst="rect">
            <a:avLst/>
          </a:prstGeom>
        </p:spPr>
        <p:txBody>
          <a:bodyPr/>
          <a:lstStyle/>
          <a:p>
            <a:fld id="{2CD36790-EF9F-4521-A783-189BE19EEE4B}" type="slidenum">
              <a:rPr lang="en-US" smtClean="0"/>
              <a:pPr/>
              <a:t>61</a:t>
            </a:fld>
            <a:endParaRPr lang="en-US"/>
          </a:p>
        </p:txBody>
      </p:sp>
    </p:spTree>
    <p:extLst>
      <p:ext uri="{BB962C8B-B14F-4D97-AF65-F5344CB8AC3E}">
        <p14:creationId xmlns:p14="http://schemas.microsoft.com/office/powerpoint/2010/main" val="53155007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Syntaxes (cont’d)</a:t>
            </a:r>
          </a:p>
        </p:txBody>
      </p:sp>
      <p:sp>
        <p:nvSpPr>
          <p:cNvPr id="3" name="Content Placeholder 2"/>
          <p:cNvSpPr>
            <a:spLocks noGrp="1"/>
          </p:cNvSpPr>
          <p:nvPr>
            <p:ph idx="1"/>
          </p:nvPr>
        </p:nvSpPr>
        <p:spPr/>
        <p:txBody>
          <a:bodyPr/>
          <a:lstStyle/>
          <a:p>
            <a:pPr lvl="0"/>
            <a:r>
              <a:rPr lang="en-US" sz="2800" dirty="0"/>
              <a:t>Multiple representations</a:t>
            </a:r>
          </a:p>
          <a:p>
            <a:pPr lvl="1"/>
            <a:r>
              <a:rPr lang="en-US" sz="2300" dirty="0"/>
              <a:t>XML, JSON, Turtle (RDF)</a:t>
            </a:r>
          </a:p>
          <a:p>
            <a:r>
              <a:rPr lang="en-US" noProof="0" dirty="0"/>
              <a:t>Reference implementations support both and conversion between</a:t>
            </a:r>
          </a:p>
          <a:p>
            <a:pPr lvl="1"/>
            <a:r>
              <a:rPr lang="en-US" noProof="0" dirty="0"/>
              <a:t>Maximizes interoperability</a:t>
            </a:r>
          </a:p>
          <a:p>
            <a:pPr lvl="1"/>
            <a:r>
              <a:rPr lang="en-US" noProof="0" dirty="0"/>
              <a:t>Inter-conversion is robust enough for digital signatures if the signatures are based on the canonicalized representation</a:t>
            </a:r>
          </a:p>
        </p:txBody>
      </p:sp>
      <p:sp>
        <p:nvSpPr>
          <p:cNvPr id="4" name="Slide Number Placeholder 3"/>
          <p:cNvSpPr>
            <a:spLocks noGrp="1"/>
          </p:cNvSpPr>
          <p:nvPr>
            <p:ph type="sldNum" sz="quarter" idx="11"/>
          </p:nvPr>
        </p:nvSpPr>
        <p:spPr/>
        <p:txBody>
          <a:bodyPr/>
          <a:lstStyle/>
          <a:p>
            <a:fld id="{5CC3E5C4-3E2B-40F1-9F2B-C46CEB0C88DF}" type="slidenum">
              <a:rPr lang="en-CA" smtClean="0"/>
              <a:pPr/>
              <a:t>62</a:t>
            </a:fld>
            <a:endParaRPr lang="en-CA" dirty="0"/>
          </a:p>
        </p:txBody>
      </p:sp>
    </p:spTree>
    <p:extLst>
      <p:ext uri="{BB962C8B-B14F-4D97-AF65-F5344CB8AC3E}">
        <p14:creationId xmlns:p14="http://schemas.microsoft.com/office/powerpoint/2010/main" val="270070079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Syntax decisions</a:t>
            </a:r>
          </a:p>
        </p:txBody>
      </p:sp>
      <p:sp>
        <p:nvSpPr>
          <p:cNvPr id="3" name="Content Placeholder 2"/>
          <p:cNvSpPr>
            <a:spLocks noGrp="1"/>
          </p:cNvSpPr>
          <p:nvPr>
            <p:ph idx="1"/>
          </p:nvPr>
        </p:nvSpPr>
        <p:spPr/>
        <p:txBody>
          <a:bodyPr/>
          <a:lstStyle/>
          <a:p>
            <a:pPr lvl="0"/>
            <a:r>
              <a:rPr lang="en-US" sz="2800" dirty="0"/>
              <a:t>What syntax should be used when?</a:t>
            </a:r>
          </a:p>
          <a:p>
            <a:pPr lvl="1"/>
            <a:r>
              <a:rPr lang="en-US" sz="2400" dirty="0"/>
              <a:t>XML used to be required for servers</a:t>
            </a:r>
          </a:p>
          <a:p>
            <a:pPr lvl="2"/>
            <a:r>
              <a:rPr lang="en-US" sz="2000" dirty="0"/>
              <a:t>Now implementer’s choice</a:t>
            </a:r>
          </a:p>
          <a:p>
            <a:pPr lvl="1"/>
            <a:r>
              <a:rPr lang="en-US" sz="2400" dirty="0"/>
              <a:t>XML provides broader tools</a:t>
            </a:r>
          </a:p>
          <a:p>
            <a:pPr lvl="2"/>
            <a:r>
              <a:rPr lang="en-US" sz="2200" dirty="0"/>
              <a:t>XSLT, schema, </a:t>
            </a:r>
            <a:r>
              <a:rPr lang="en-US" sz="2200" dirty="0" err="1"/>
              <a:t>XPath</a:t>
            </a:r>
            <a:endParaRPr lang="en-US" sz="2200" dirty="0"/>
          </a:p>
          <a:p>
            <a:pPr lvl="1"/>
            <a:r>
              <a:rPr lang="en-US" sz="2400" dirty="0"/>
              <a:t>JSON uses less bandwidth, more natural for mobile</a:t>
            </a:r>
          </a:p>
          <a:p>
            <a:pPr lvl="1"/>
            <a:r>
              <a:rPr lang="en-US" sz="2400" dirty="0"/>
              <a:t>Turtle/RDF is niche</a:t>
            </a:r>
          </a:p>
          <a:p>
            <a:pPr lvl="1"/>
            <a:r>
              <a:rPr lang="en-US" noProof="0" dirty="0"/>
              <a:t>ideally, servers support all</a:t>
            </a:r>
          </a:p>
          <a:p>
            <a:pPr lvl="2"/>
            <a:r>
              <a:rPr lang="en-US" noProof="0" dirty="0"/>
              <a:t>maximum interoperability</a:t>
            </a:r>
          </a:p>
        </p:txBody>
      </p:sp>
      <p:sp>
        <p:nvSpPr>
          <p:cNvPr id="4" name="Slide Number Placeholder 3"/>
          <p:cNvSpPr>
            <a:spLocks noGrp="1"/>
          </p:cNvSpPr>
          <p:nvPr>
            <p:ph type="sldNum" sz="quarter" idx="11"/>
          </p:nvPr>
        </p:nvSpPr>
        <p:spPr/>
        <p:txBody>
          <a:bodyPr/>
          <a:lstStyle/>
          <a:p>
            <a:fld id="{5CC3E5C4-3E2B-40F1-9F2B-C46CEB0C88DF}" type="slidenum">
              <a:rPr lang="en-CA" smtClean="0"/>
              <a:pPr/>
              <a:t>63</a:t>
            </a:fld>
            <a:endParaRPr lang="en-CA" dirty="0"/>
          </a:p>
        </p:txBody>
      </p:sp>
    </p:spTree>
    <p:extLst>
      <p:ext uri="{BB962C8B-B14F-4D97-AF65-F5344CB8AC3E}">
        <p14:creationId xmlns:p14="http://schemas.microsoft.com/office/powerpoint/2010/main" val="170193904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Signatures</a:t>
            </a:r>
          </a:p>
        </p:txBody>
      </p:sp>
      <p:sp>
        <p:nvSpPr>
          <p:cNvPr id="3" name="Content Placeholder 2"/>
          <p:cNvSpPr>
            <a:spLocks noGrp="1"/>
          </p:cNvSpPr>
          <p:nvPr>
            <p:ph idx="1"/>
          </p:nvPr>
        </p:nvSpPr>
        <p:spPr/>
        <p:txBody>
          <a:bodyPr/>
          <a:lstStyle/>
          <a:p>
            <a:pPr lvl="0"/>
            <a:r>
              <a:rPr lang="en-US" sz="2800" dirty="0"/>
              <a:t>Three ways to digitally sign content</a:t>
            </a:r>
          </a:p>
          <a:p>
            <a:pPr lvl="1"/>
            <a:r>
              <a:rPr lang="en-US" sz="2400" dirty="0"/>
              <a:t>Sign bundle (Message or Document)</a:t>
            </a:r>
          </a:p>
          <a:p>
            <a:pPr lvl="1"/>
            <a:r>
              <a:rPr lang="en-US" sz="2400" dirty="0"/>
              <a:t>Sign resource version using Provenance resource</a:t>
            </a:r>
          </a:p>
          <a:p>
            <a:pPr lvl="2"/>
            <a:r>
              <a:rPr lang="en-US" sz="2000" dirty="0"/>
              <a:t>Limited to data integrity</a:t>
            </a:r>
          </a:p>
          <a:p>
            <a:pPr lvl="1"/>
            <a:r>
              <a:rPr lang="en-US" sz="2400" dirty="0"/>
              <a:t>Extension (for more complete signature)</a:t>
            </a:r>
          </a:p>
          <a:p>
            <a:r>
              <a:rPr lang="en-US" sz="2800" dirty="0"/>
              <a:t>No requirement to sign content</a:t>
            </a:r>
          </a:p>
          <a:p>
            <a:pPr lvl="1"/>
            <a:r>
              <a:rPr lang="en-US" sz="2400" dirty="0"/>
              <a:t>Signatures are just one mechanism of ensuring data integrity and/or non-repudiation</a:t>
            </a:r>
          </a:p>
          <a:p>
            <a:pPr lvl="0"/>
            <a:r>
              <a:rPr lang="en-US" sz="2800" dirty="0"/>
              <a:t>Signatures only hold when converting between different syntaxes when data is canonicalized</a:t>
            </a:r>
          </a:p>
        </p:txBody>
      </p:sp>
      <p:sp>
        <p:nvSpPr>
          <p:cNvPr id="4" name="Slide Number Placeholder 3"/>
          <p:cNvSpPr>
            <a:spLocks noGrp="1"/>
          </p:cNvSpPr>
          <p:nvPr>
            <p:ph type="sldNum" sz="quarter" idx="11"/>
          </p:nvPr>
        </p:nvSpPr>
        <p:spPr/>
        <p:txBody>
          <a:bodyPr/>
          <a:lstStyle/>
          <a:p>
            <a:fld id="{5CC3E5C4-3E2B-40F1-9F2B-C46CEB0C88DF}" type="slidenum">
              <a:rPr lang="en-CA" smtClean="0"/>
              <a:pPr/>
              <a:t>64</a:t>
            </a:fld>
            <a:endParaRPr lang="en-CA" dirty="0"/>
          </a:p>
        </p:txBody>
      </p:sp>
    </p:spTree>
    <p:extLst>
      <p:ext uri="{BB962C8B-B14F-4D97-AF65-F5344CB8AC3E}">
        <p14:creationId xmlns:p14="http://schemas.microsoft.com/office/powerpoint/2010/main" val="48299042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Reference libraries</a:t>
            </a:r>
          </a:p>
        </p:txBody>
      </p:sp>
      <p:sp>
        <p:nvSpPr>
          <p:cNvPr id="3" name="Content Placeholder 2"/>
          <p:cNvSpPr>
            <a:spLocks noGrp="1"/>
          </p:cNvSpPr>
          <p:nvPr>
            <p:ph idx="1"/>
          </p:nvPr>
        </p:nvSpPr>
        <p:spPr/>
        <p:txBody>
          <a:bodyPr/>
          <a:lstStyle/>
          <a:p>
            <a:pPr lvl="0"/>
            <a:r>
              <a:rPr lang="en-US" noProof="0" dirty="0"/>
              <a:t>Currently 5:</a:t>
            </a:r>
          </a:p>
          <a:p>
            <a:pPr lvl="1"/>
            <a:r>
              <a:rPr lang="en-US" noProof="0" dirty="0"/>
              <a:t>C#, Java, Pascal (Delphi), </a:t>
            </a:r>
            <a:r>
              <a:rPr lang="en-US" noProof="0" dirty="0" err="1"/>
              <a:t>Javascript</a:t>
            </a:r>
            <a:r>
              <a:rPr lang="en-US" noProof="0" dirty="0"/>
              <a:t>, Swift</a:t>
            </a:r>
          </a:p>
          <a:p>
            <a:pPr lvl="1"/>
            <a:r>
              <a:rPr lang="en-US" noProof="0" dirty="0"/>
              <a:t>More to come?</a:t>
            </a:r>
          </a:p>
          <a:p>
            <a:pPr lvl="0"/>
            <a:r>
              <a:rPr lang="en-US" noProof="0" dirty="0"/>
              <a:t>Handle parsing, serialization, validation, etc.</a:t>
            </a:r>
          </a:p>
          <a:p>
            <a:pPr lvl="0"/>
            <a:r>
              <a:rPr lang="en-US" noProof="0" dirty="0"/>
              <a:t>Also open source servers, basic clients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65</a:t>
            </a:fld>
            <a:endParaRPr lang="en-CA" dirty="0"/>
          </a:p>
        </p:txBody>
      </p:sp>
    </p:spTree>
    <p:extLst>
      <p:ext uri="{BB962C8B-B14F-4D97-AF65-F5344CB8AC3E}">
        <p14:creationId xmlns:p14="http://schemas.microsoft.com/office/powerpoint/2010/main" val="164328613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Reference library decisions</a:t>
            </a:r>
          </a:p>
        </p:txBody>
      </p:sp>
      <p:sp>
        <p:nvSpPr>
          <p:cNvPr id="3" name="Content Placeholder 2"/>
          <p:cNvSpPr>
            <a:spLocks noGrp="1"/>
          </p:cNvSpPr>
          <p:nvPr>
            <p:ph idx="1"/>
          </p:nvPr>
        </p:nvSpPr>
        <p:spPr/>
        <p:txBody>
          <a:bodyPr/>
          <a:lstStyle/>
          <a:p>
            <a:pPr lvl="0"/>
            <a:r>
              <a:rPr lang="en-US" noProof="0" dirty="0"/>
              <a:t>Use a reference library vs. build your own?</a:t>
            </a:r>
          </a:p>
          <a:p>
            <a:pPr lvl="1"/>
            <a:r>
              <a:rPr lang="en-US" noProof="0" dirty="0"/>
              <a:t>Same criteria as any other “build vs. reuse”</a:t>
            </a:r>
          </a:p>
          <a:p>
            <a:pPr lvl="1"/>
            <a:r>
              <a:rPr lang="en-US" noProof="0" dirty="0"/>
              <a:t>Build costs more, but more tuned</a:t>
            </a:r>
          </a:p>
          <a:p>
            <a:pPr lvl="1"/>
            <a:r>
              <a:rPr lang="en-US" noProof="0" dirty="0"/>
              <a:t>At minimum, consult reference implementations to ensure you don’t miss nuances of specification</a:t>
            </a:r>
          </a:p>
          <a:p>
            <a:pPr lvl="0"/>
            <a:r>
              <a:rPr lang="en-US" noProof="0" dirty="0"/>
              <a:t>How often to update?</a:t>
            </a:r>
          </a:p>
          <a:p>
            <a:pPr lvl="1"/>
            <a:r>
              <a:rPr lang="en-US" noProof="0" dirty="0"/>
              <a:t>Reference libraries changing frequently</a:t>
            </a:r>
          </a:p>
          <a:p>
            <a:pPr lvl="1"/>
            <a:r>
              <a:rPr lang="en-US" noProof="0" dirty="0"/>
              <a:t>Will need to manage updates, especially given that custom code is likely resting on top</a:t>
            </a:r>
          </a:p>
        </p:txBody>
      </p:sp>
      <p:sp>
        <p:nvSpPr>
          <p:cNvPr id="4" name="Slide Number Placeholder 3"/>
          <p:cNvSpPr>
            <a:spLocks noGrp="1"/>
          </p:cNvSpPr>
          <p:nvPr>
            <p:ph type="sldNum" sz="quarter" idx="11"/>
          </p:nvPr>
        </p:nvSpPr>
        <p:spPr/>
        <p:txBody>
          <a:bodyPr/>
          <a:lstStyle/>
          <a:p>
            <a:fld id="{5CC3E5C4-3E2B-40F1-9F2B-C46CEB0C88DF}" type="slidenum">
              <a:rPr lang="en-CA" smtClean="0"/>
              <a:pPr/>
              <a:t>66</a:t>
            </a:fld>
            <a:endParaRPr lang="en-CA" dirty="0"/>
          </a:p>
        </p:txBody>
      </p:sp>
    </p:spTree>
    <p:extLst>
      <p:ext uri="{BB962C8B-B14F-4D97-AF65-F5344CB8AC3E}">
        <p14:creationId xmlns:p14="http://schemas.microsoft.com/office/powerpoint/2010/main" val="146382901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Conformance resources</a:t>
            </a:r>
          </a:p>
        </p:txBody>
      </p:sp>
      <p:sp>
        <p:nvSpPr>
          <p:cNvPr id="3" name="Content Placeholder 2"/>
          <p:cNvSpPr>
            <a:spLocks noGrp="1"/>
          </p:cNvSpPr>
          <p:nvPr>
            <p:ph idx="1"/>
          </p:nvPr>
        </p:nvSpPr>
        <p:spPr/>
        <p:txBody>
          <a:bodyPr/>
          <a:lstStyle/>
          <a:p>
            <a:pPr lvl="0"/>
            <a:r>
              <a:rPr lang="en-US" dirty="0" err="1"/>
              <a:t>StructureDefinition</a:t>
            </a:r>
            <a:r>
              <a:rPr lang="en-US" dirty="0"/>
              <a:t>, ValueSet, ConceptMap, </a:t>
            </a:r>
            <a:r>
              <a:rPr lang="en-US" dirty="0" err="1"/>
              <a:t>NamingSystem</a:t>
            </a:r>
            <a:r>
              <a:rPr lang="en-US" dirty="0"/>
              <a:t>, </a:t>
            </a:r>
            <a:r>
              <a:rPr lang="en-US" dirty="0" err="1"/>
              <a:t>CapabilityStatement</a:t>
            </a:r>
            <a:r>
              <a:rPr lang="en-US" dirty="0"/>
              <a:t>, etc.</a:t>
            </a:r>
            <a:endParaRPr lang="en-US" noProof="0" dirty="0"/>
          </a:p>
          <a:p>
            <a:pPr lvl="1"/>
            <a:r>
              <a:rPr lang="en-US" noProof="0" dirty="0"/>
              <a:t>Provide “metadata” for operation of systems</a:t>
            </a:r>
          </a:p>
          <a:p>
            <a:pPr lvl="2"/>
            <a:r>
              <a:rPr lang="en-US" noProof="0" dirty="0"/>
              <a:t>Allow for “dynamic” configuration</a:t>
            </a:r>
          </a:p>
          <a:p>
            <a:pPr lvl="2"/>
            <a:r>
              <a:rPr lang="en-US" noProof="0" dirty="0"/>
              <a:t>E.g. Rather than having hard-coded rules for allowed codes, required elements, look it up in ValueSet or </a:t>
            </a:r>
            <a:r>
              <a:rPr lang="en-US" noProof="0" dirty="0" err="1"/>
              <a:t>StructureDefinition</a:t>
            </a:r>
            <a:r>
              <a:rPr lang="en-US" noProof="0" dirty="0"/>
              <a:t> resource</a:t>
            </a:r>
          </a:p>
          <a:p>
            <a:pPr lvl="1"/>
            <a:r>
              <a:rPr lang="en-US" noProof="0" dirty="0"/>
              <a:t>Can be hosted anywhere</a:t>
            </a:r>
          </a:p>
          <a:p>
            <a:pPr lvl="2"/>
            <a:r>
              <a:rPr lang="en-US" noProof="0" dirty="0"/>
              <a:t>Do you require a local copy for performance reasons?  Perhaps synchronized copy via </a:t>
            </a:r>
            <a:br>
              <a:rPr lang="en-US" noProof="0" dirty="0"/>
            </a:br>
            <a:r>
              <a:rPr lang="en-US" noProof="0" dirty="0"/>
              <a:t>publish subscribe?</a:t>
            </a:r>
          </a:p>
        </p:txBody>
      </p:sp>
      <p:sp>
        <p:nvSpPr>
          <p:cNvPr id="4" name="Slide Number Placeholder 3"/>
          <p:cNvSpPr>
            <a:spLocks noGrp="1"/>
          </p:cNvSpPr>
          <p:nvPr>
            <p:ph type="sldNum" sz="quarter" idx="11"/>
          </p:nvPr>
        </p:nvSpPr>
        <p:spPr/>
        <p:txBody>
          <a:bodyPr/>
          <a:lstStyle/>
          <a:p>
            <a:fld id="{5CC3E5C4-3E2B-40F1-9F2B-C46CEB0C88DF}" type="slidenum">
              <a:rPr lang="en-CA" smtClean="0"/>
              <a:pPr/>
              <a:t>67</a:t>
            </a:fld>
            <a:endParaRPr lang="en-CA" dirty="0"/>
          </a:p>
        </p:txBody>
      </p:sp>
    </p:spTree>
    <p:extLst>
      <p:ext uri="{BB962C8B-B14F-4D97-AF65-F5344CB8AC3E}">
        <p14:creationId xmlns:p14="http://schemas.microsoft.com/office/powerpoint/2010/main" val="57485733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Conformance resources (cont’d)</a:t>
            </a:r>
          </a:p>
        </p:txBody>
      </p:sp>
      <p:sp>
        <p:nvSpPr>
          <p:cNvPr id="3" name="Content Placeholder 2"/>
          <p:cNvSpPr>
            <a:spLocks noGrp="1"/>
          </p:cNvSpPr>
          <p:nvPr>
            <p:ph idx="1"/>
          </p:nvPr>
        </p:nvSpPr>
        <p:spPr/>
        <p:txBody>
          <a:bodyPr/>
          <a:lstStyle/>
          <a:p>
            <a:pPr lvl="0"/>
            <a:r>
              <a:rPr lang="en-US" noProof="0" dirty="0"/>
              <a:t>Often arranged in cascading hierarchy</a:t>
            </a:r>
          </a:p>
          <a:p>
            <a:pPr lvl="1"/>
            <a:r>
              <a:rPr lang="en-US" noProof="0" dirty="0"/>
              <a:t>E.g. International value set, national value set, local value set</a:t>
            </a:r>
          </a:p>
          <a:p>
            <a:pPr lvl="1"/>
            <a:r>
              <a:rPr lang="en-US" noProof="0" dirty="0"/>
              <a:t>Need to consider timeframe and mechanism for propagating changes from higher levels in the hierarchy</a:t>
            </a:r>
          </a:p>
        </p:txBody>
      </p:sp>
      <p:sp>
        <p:nvSpPr>
          <p:cNvPr id="4" name="Slide Number Placeholder 3"/>
          <p:cNvSpPr>
            <a:spLocks noGrp="1"/>
          </p:cNvSpPr>
          <p:nvPr>
            <p:ph type="sldNum" sz="quarter" idx="11"/>
          </p:nvPr>
        </p:nvSpPr>
        <p:spPr/>
        <p:txBody>
          <a:bodyPr/>
          <a:lstStyle/>
          <a:p>
            <a:fld id="{5CC3E5C4-3E2B-40F1-9F2B-C46CEB0C88DF}" type="slidenum">
              <a:rPr lang="en-CA" smtClean="0"/>
              <a:pPr/>
              <a:t>68</a:t>
            </a:fld>
            <a:endParaRPr lang="en-CA" dirty="0"/>
          </a:p>
        </p:txBody>
      </p:sp>
    </p:spTree>
    <p:extLst>
      <p:ext uri="{BB962C8B-B14F-4D97-AF65-F5344CB8AC3E}">
        <p14:creationId xmlns:p14="http://schemas.microsoft.com/office/powerpoint/2010/main" val="221359184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Bundles</a:t>
            </a:r>
          </a:p>
        </p:txBody>
      </p:sp>
      <p:sp>
        <p:nvSpPr>
          <p:cNvPr id="5" name="Slide Number Placeholder 4"/>
          <p:cNvSpPr>
            <a:spLocks noGrp="1"/>
          </p:cNvSpPr>
          <p:nvPr>
            <p:ph type="sldNum" sz="quarter" idx="11"/>
          </p:nvPr>
        </p:nvSpPr>
        <p:spPr/>
        <p:txBody>
          <a:bodyPr/>
          <a:lstStyle/>
          <a:p>
            <a:fld id="{2CD36790-EF9F-4521-A783-189BE19EEE4B}" type="slidenum">
              <a:rPr lang="en-US" smtClean="0"/>
              <a:pPr/>
              <a:t>69</a:t>
            </a:fld>
            <a:endParaRPr lang="en-US" dirty="0"/>
          </a:p>
        </p:txBody>
      </p:sp>
      <p:pic>
        <p:nvPicPr>
          <p:cNvPr id="3" name="Picture 2"/>
          <p:cNvPicPr>
            <a:picLocks noChangeAspect="1" noChangeArrowheads="1"/>
          </p:cNvPicPr>
          <p:nvPr/>
        </p:nvPicPr>
        <p:blipFill>
          <a:blip r:embed="rId3" cstate="print"/>
          <a:srcRect/>
          <a:stretch>
            <a:fillRect/>
          </a:stretch>
        </p:blipFill>
        <p:spPr bwMode="auto">
          <a:xfrm>
            <a:off x="2855642" y="1628801"/>
            <a:ext cx="6408711" cy="4865730"/>
          </a:xfrm>
          <a:prstGeom prst="rect">
            <a:avLst/>
          </a:prstGeom>
          <a:noFill/>
          <a:ln w="9525">
            <a:noFill/>
            <a:miter lim="800000"/>
            <a:headEnd/>
            <a:tailEnd/>
          </a:ln>
        </p:spPr>
      </p:pic>
    </p:spTree>
    <p:extLst>
      <p:ext uri="{BB962C8B-B14F-4D97-AF65-F5344CB8AC3E}">
        <p14:creationId xmlns:p14="http://schemas.microsoft.com/office/powerpoint/2010/main" val="547199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What Paradigm</a:t>
            </a:r>
          </a:p>
        </p:txBody>
      </p:sp>
      <p:sp>
        <p:nvSpPr>
          <p:cNvPr id="5" name="Text Placeholder 4"/>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257016285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Bundles (cont’d)</a:t>
            </a:r>
          </a:p>
        </p:txBody>
      </p:sp>
      <p:sp>
        <p:nvSpPr>
          <p:cNvPr id="3" name="Content Placeholder 2"/>
          <p:cNvSpPr>
            <a:spLocks noGrp="1"/>
          </p:cNvSpPr>
          <p:nvPr>
            <p:ph idx="1"/>
          </p:nvPr>
        </p:nvSpPr>
        <p:spPr/>
        <p:txBody>
          <a:bodyPr/>
          <a:lstStyle/>
          <a:p>
            <a:pPr lvl="0"/>
            <a:r>
              <a:rPr lang="en-US" noProof="0" dirty="0"/>
              <a:t>Mechanism for messages</a:t>
            </a:r>
            <a:r>
              <a:rPr lang="en-US" noProof="0"/>
              <a:t>, documents, </a:t>
            </a:r>
            <a:r>
              <a:rPr lang="en-US" noProof="0" dirty="0"/>
              <a:t>transactions, query responses</a:t>
            </a:r>
          </a:p>
          <a:p>
            <a:pPr lvl="0"/>
            <a:r>
              <a:rPr lang="en-US" noProof="0" dirty="0"/>
              <a:t>In theory, could regenerate a document from constituent parts, but:</a:t>
            </a:r>
          </a:p>
          <a:p>
            <a:pPr lvl="1"/>
            <a:r>
              <a:rPr lang="en-US" noProof="0" dirty="0"/>
              <a:t>No clear boundary on what’s part of document vs. not</a:t>
            </a:r>
          </a:p>
          <a:p>
            <a:pPr lvl="1"/>
            <a:r>
              <a:rPr lang="en-US" noProof="0" dirty="0"/>
              <a:t>No way to guarantee order of entries</a:t>
            </a:r>
          </a:p>
          <a:p>
            <a:pPr lvl="1"/>
            <a:r>
              <a:rPr lang="en-US" noProof="0" dirty="0"/>
              <a:t>Thus: recommend storing as a binary</a:t>
            </a:r>
          </a:p>
        </p:txBody>
      </p:sp>
      <p:sp>
        <p:nvSpPr>
          <p:cNvPr id="4" name="Slide Number Placeholder 3"/>
          <p:cNvSpPr>
            <a:spLocks noGrp="1"/>
          </p:cNvSpPr>
          <p:nvPr>
            <p:ph type="sldNum" sz="quarter" idx="11"/>
          </p:nvPr>
        </p:nvSpPr>
        <p:spPr/>
        <p:txBody>
          <a:bodyPr/>
          <a:lstStyle/>
          <a:p>
            <a:fld id="{5CC3E5C4-3E2B-40F1-9F2B-C46CEB0C88DF}" type="slidenum">
              <a:rPr lang="en-CA" smtClean="0"/>
              <a:pPr/>
              <a:t>70</a:t>
            </a:fld>
            <a:endParaRPr lang="en-CA" dirty="0"/>
          </a:p>
        </p:txBody>
      </p:sp>
    </p:spTree>
    <p:extLst>
      <p:ext uri="{BB962C8B-B14F-4D97-AF65-F5344CB8AC3E}">
        <p14:creationId xmlns:p14="http://schemas.microsoft.com/office/powerpoint/2010/main" val="39426182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Bundle decisions</a:t>
            </a:r>
          </a:p>
        </p:txBody>
      </p:sp>
      <p:sp>
        <p:nvSpPr>
          <p:cNvPr id="3" name="Content Placeholder 2"/>
          <p:cNvSpPr>
            <a:spLocks noGrp="1"/>
          </p:cNvSpPr>
          <p:nvPr>
            <p:ph idx="1"/>
          </p:nvPr>
        </p:nvSpPr>
        <p:spPr/>
        <p:txBody>
          <a:bodyPr/>
          <a:lstStyle/>
          <a:p>
            <a:pPr lvl="0"/>
            <a:r>
              <a:rPr lang="en-US" noProof="0" dirty="0"/>
              <a:t>Ids within a bundle</a:t>
            </a:r>
          </a:p>
          <a:p>
            <a:pPr lvl="1"/>
            <a:r>
              <a:rPr lang="en-US" noProof="0" dirty="0"/>
              <a:t>Resources in bundles can be identified by UUID, RESTful id or version-specific RESTful id</a:t>
            </a:r>
          </a:p>
          <a:p>
            <a:pPr lvl="1"/>
            <a:r>
              <a:rPr lang="en-US" noProof="0" dirty="0"/>
              <a:t>RESTful ids allow information in a document to be linked to existing resource instances outside the bundle.</a:t>
            </a:r>
          </a:p>
          <a:p>
            <a:pPr lvl="1"/>
            <a:r>
              <a:rPr lang="en-US" noProof="0" dirty="0"/>
              <a:t>Version ids should be used if data corresponds to a specific version (as opposed to filtered view)</a:t>
            </a:r>
          </a:p>
        </p:txBody>
      </p:sp>
      <p:sp>
        <p:nvSpPr>
          <p:cNvPr id="4" name="Slide Number Placeholder 3"/>
          <p:cNvSpPr>
            <a:spLocks noGrp="1"/>
          </p:cNvSpPr>
          <p:nvPr>
            <p:ph type="sldNum" sz="quarter" idx="11"/>
          </p:nvPr>
        </p:nvSpPr>
        <p:spPr/>
        <p:txBody>
          <a:bodyPr/>
          <a:lstStyle/>
          <a:p>
            <a:fld id="{5CC3E5C4-3E2B-40F1-9F2B-C46CEB0C88DF}" type="slidenum">
              <a:rPr lang="en-CA" smtClean="0"/>
              <a:pPr/>
              <a:t>71</a:t>
            </a:fld>
            <a:endParaRPr lang="en-CA" dirty="0"/>
          </a:p>
        </p:txBody>
      </p:sp>
    </p:spTree>
    <p:extLst>
      <p:ext uri="{BB962C8B-B14F-4D97-AF65-F5344CB8AC3E}">
        <p14:creationId xmlns:p14="http://schemas.microsoft.com/office/powerpoint/2010/main" val="23491746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Bundle</a:t>
            </a:r>
            <a:r>
              <a:rPr lang="en-US" baseline="0" noProof="0" dirty="0"/>
              <a:t> decisions (cont’d)</a:t>
            </a:r>
            <a:endParaRPr lang="en-US" noProof="0" dirty="0"/>
          </a:p>
        </p:txBody>
      </p:sp>
      <p:sp>
        <p:nvSpPr>
          <p:cNvPr id="3" name="Content Placeholder 2"/>
          <p:cNvSpPr>
            <a:spLocks noGrp="1"/>
          </p:cNvSpPr>
          <p:nvPr>
            <p:ph idx="1"/>
          </p:nvPr>
        </p:nvSpPr>
        <p:spPr/>
        <p:txBody>
          <a:bodyPr/>
          <a:lstStyle/>
          <a:p>
            <a:pPr lvl="0"/>
            <a:r>
              <a:rPr lang="en-US" noProof="0" dirty="0"/>
              <a:t>Where’s the resource – bundled, contained, remote?</a:t>
            </a:r>
          </a:p>
          <a:p>
            <a:pPr lvl="1"/>
            <a:r>
              <a:rPr lang="en-US" noProof="0" dirty="0"/>
              <a:t>“contained” should only be used if resource can’t stand alone</a:t>
            </a:r>
          </a:p>
          <a:p>
            <a:pPr lvl="2"/>
            <a:r>
              <a:rPr lang="en-US" noProof="0" dirty="0"/>
              <a:t>Can’t exist if parent is removed</a:t>
            </a:r>
          </a:p>
          <a:p>
            <a:pPr lvl="2"/>
            <a:r>
              <a:rPr lang="en-US" noProof="0" dirty="0"/>
              <a:t>Not enough information to resolve</a:t>
            </a:r>
          </a:p>
          <a:p>
            <a:pPr lvl="1"/>
            <a:r>
              <a:rPr lang="en-US" noProof="0" dirty="0"/>
              <a:t>In bundle for document if part of narrative rendering rules or want part if signed content</a:t>
            </a:r>
          </a:p>
          <a:p>
            <a:pPr lvl="1"/>
            <a:r>
              <a:rPr lang="en-US" noProof="0" dirty="0"/>
              <a:t>In bundle for message if needed to process message and no separate query desired</a:t>
            </a:r>
          </a:p>
        </p:txBody>
      </p:sp>
      <p:sp>
        <p:nvSpPr>
          <p:cNvPr id="4" name="Slide Number Placeholder 3"/>
          <p:cNvSpPr>
            <a:spLocks noGrp="1"/>
          </p:cNvSpPr>
          <p:nvPr>
            <p:ph type="sldNum" sz="quarter" idx="11"/>
          </p:nvPr>
        </p:nvSpPr>
        <p:spPr/>
        <p:txBody>
          <a:bodyPr/>
          <a:lstStyle/>
          <a:p>
            <a:fld id="{5CC3E5C4-3E2B-40F1-9F2B-C46CEB0C88DF}" type="slidenum">
              <a:rPr lang="en-CA" smtClean="0"/>
              <a:pPr/>
              <a:t>72</a:t>
            </a:fld>
            <a:endParaRPr lang="en-CA" dirty="0"/>
          </a:p>
        </p:txBody>
      </p:sp>
    </p:spTree>
    <p:extLst>
      <p:ext uri="{BB962C8B-B14F-4D97-AF65-F5344CB8AC3E}">
        <p14:creationId xmlns:p14="http://schemas.microsoft.com/office/powerpoint/2010/main" val="234148297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Apply it</a:t>
            </a:r>
          </a:p>
        </p:txBody>
      </p:sp>
      <p:sp>
        <p:nvSpPr>
          <p:cNvPr id="3" name="Content Placeholder 2"/>
          <p:cNvSpPr>
            <a:spLocks noGrp="1"/>
          </p:cNvSpPr>
          <p:nvPr>
            <p:ph idx="1"/>
          </p:nvPr>
        </p:nvSpPr>
        <p:spPr/>
        <p:txBody>
          <a:bodyPr/>
          <a:lstStyle/>
          <a:p>
            <a:r>
              <a:rPr lang="en-CA" dirty="0"/>
              <a:t>Which of the previous FHIR considerations are you going to pay particular attention to in your implementation?</a:t>
            </a:r>
          </a:p>
        </p:txBody>
      </p:sp>
      <p:sp>
        <p:nvSpPr>
          <p:cNvPr id="4" name="Slide Number Placeholder 3"/>
          <p:cNvSpPr>
            <a:spLocks noGrp="1"/>
          </p:cNvSpPr>
          <p:nvPr>
            <p:ph type="sldNum" sz="quarter" idx="11"/>
          </p:nvPr>
        </p:nvSpPr>
        <p:spPr/>
        <p:txBody>
          <a:bodyPr/>
          <a:lstStyle/>
          <a:p>
            <a:fld id="{5CC3E5C4-3E2B-40F1-9F2B-C46CEB0C88DF}" type="slidenum">
              <a:rPr lang="en-CA" smtClean="0"/>
              <a:pPr/>
              <a:t>73</a:t>
            </a:fld>
            <a:endParaRPr lang="en-CA" dirty="0"/>
          </a:p>
        </p:txBody>
      </p:sp>
    </p:spTree>
    <p:extLst>
      <p:ext uri="{BB962C8B-B14F-4D97-AF65-F5344CB8AC3E}">
        <p14:creationId xmlns:p14="http://schemas.microsoft.com/office/powerpoint/2010/main" val="2068406331"/>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Additional Considerations</a:t>
            </a:r>
          </a:p>
        </p:txBody>
      </p:sp>
      <p:sp>
        <p:nvSpPr>
          <p:cNvPr id="2" name="Text Placeholder 1"/>
          <p:cNvSpPr>
            <a:spLocks noGrp="1"/>
          </p:cNvSpPr>
          <p:nvPr>
            <p:ph type="body" idx="1"/>
          </p:nvPr>
        </p:nvSpPr>
        <p:spPr/>
        <p:txBody>
          <a:bodyPr/>
          <a:lstStyle/>
          <a:p>
            <a:pPr lvl="0"/>
            <a:endParaRPr lang="en-CA" dirty="0"/>
          </a:p>
        </p:txBody>
      </p:sp>
    </p:spTree>
    <p:extLst>
      <p:ext uri="{BB962C8B-B14F-4D97-AF65-F5344CB8AC3E}">
        <p14:creationId xmlns:p14="http://schemas.microsoft.com/office/powerpoint/2010/main" val="244788871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Considerations</a:t>
            </a:r>
            <a:endParaRPr lang="en-CA" dirty="0"/>
          </a:p>
        </p:txBody>
      </p:sp>
      <p:sp>
        <p:nvSpPr>
          <p:cNvPr id="4" name="Content Placeholder 3"/>
          <p:cNvSpPr>
            <a:spLocks noGrp="1"/>
          </p:cNvSpPr>
          <p:nvPr>
            <p:ph idx="1"/>
          </p:nvPr>
        </p:nvSpPr>
        <p:spPr/>
        <p:txBody>
          <a:bodyPr/>
          <a:lstStyle/>
          <a:p>
            <a:r>
              <a:rPr lang="en-US" dirty="0"/>
              <a:t>Resolving identity</a:t>
            </a:r>
          </a:p>
          <a:p>
            <a:r>
              <a:rPr lang="en-US" dirty="0"/>
              <a:t>Missing data</a:t>
            </a:r>
          </a:p>
          <a:p>
            <a:r>
              <a:rPr lang="en-US" dirty="0"/>
              <a:t>Looping</a:t>
            </a:r>
          </a:p>
          <a:p>
            <a:r>
              <a:rPr lang="en-US" dirty="0"/>
              <a:t>Variable server capabilities</a:t>
            </a:r>
          </a:p>
          <a:p>
            <a:r>
              <a:rPr lang="en-US" dirty="0"/>
              <a:t>Prohibiting data elements</a:t>
            </a:r>
          </a:p>
          <a:p>
            <a:r>
              <a:rPr lang="en-US" dirty="0"/>
              <a:t>Interoperating with legacy</a:t>
            </a:r>
            <a:endParaRPr lang="en-CA" dirty="0"/>
          </a:p>
        </p:txBody>
      </p:sp>
    </p:spTree>
    <p:extLst>
      <p:ext uri="{BB962C8B-B14F-4D97-AF65-F5344CB8AC3E}">
        <p14:creationId xmlns:p14="http://schemas.microsoft.com/office/powerpoint/2010/main" val="356621188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Resolving identity</a:t>
            </a:r>
          </a:p>
        </p:txBody>
      </p:sp>
      <p:sp>
        <p:nvSpPr>
          <p:cNvPr id="3" name="Text Placeholder 2"/>
          <p:cNvSpPr>
            <a:spLocks noGrp="1"/>
          </p:cNvSpPr>
          <p:nvPr>
            <p:ph idx="1"/>
          </p:nvPr>
        </p:nvSpPr>
        <p:spPr/>
        <p:txBody>
          <a:bodyPr/>
          <a:lstStyle/>
          <a:p>
            <a:pPr lvl="0"/>
            <a:r>
              <a:rPr lang="en-US" sz="2800" dirty="0"/>
              <a:t>Resource is electronic representation of real-world object</a:t>
            </a:r>
          </a:p>
          <a:p>
            <a:pPr lvl="0"/>
            <a:r>
              <a:rPr lang="en-US" sz="2800" dirty="0"/>
              <a:t>Can have multiple resource instances for same real-world object</a:t>
            </a:r>
          </a:p>
          <a:p>
            <a:pPr lvl="1"/>
            <a:r>
              <a:rPr lang="en-US" sz="2400" dirty="0"/>
              <a:t>Different servers or sometimes even same server</a:t>
            </a:r>
          </a:p>
          <a:p>
            <a:pPr lvl="1"/>
            <a:r>
              <a:rPr lang="en-US" sz="2400" dirty="0"/>
              <a:t>Ids for same resource on different servers can be completely different</a:t>
            </a:r>
          </a:p>
          <a:p>
            <a:pPr lvl="1"/>
            <a:r>
              <a:rPr lang="en-US" sz="2400" dirty="0"/>
              <a:t>Data on different servers can also vary</a:t>
            </a:r>
          </a:p>
          <a:p>
            <a:pPr lvl="0"/>
            <a:r>
              <a:rPr lang="en-US" sz="2800" dirty="0"/>
              <a:t>One resource multiple sites (with different ids)</a:t>
            </a:r>
          </a:p>
          <a:p>
            <a:pPr lvl="0"/>
            <a:r>
              <a:rPr lang="en-US" sz="2800" dirty="0"/>
              <a:t>Available data may vary</a:t>
            </a:r>
          </a:p>
        </p:txBody>
      </p:sp>
    </p:spTree>
    <p:extLst>
      <p:ext uri="{BB962C8B-B14F-4D97-AF65-F5344CB8AC3E}">
        <p14:creationId xmlns:p14="http://schemas.microsoft.com/office/powerpoint/2010/main" val="193170203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Resolving identity (cont’d)</a:t>
            </a:r>
          </a:p>
        </p:txBody>
      </p:sp>
      <p:sp>
        <p:nvSpPr>
          <p:cNvPr id="3" name="Content Placeholder 2"/>
          <p:cNvSpPr>
            <a:spLocks noGrp="1"/>
          </p:cNvSpPr>
          <p:nvPr>
            <p:ph idx="1"/>
          </p:nvPr>
        </p:nvSpPr>
        <p:spPr/>
        <p:txBody>
          <a:bodyPr/>
          <a:lstStyle/>
          <a:p>
            <a:pPr lvl="0"/>
            <a:r>
              <a:rPr lang="en-US" noProof="0" dirty="0"/>
              <a:t>Matching resources within and across servers is generally accomplished by business id (“identifier”)</a:t>
            </a:r>
          </a:p>
          <a:p>
            <a:r>
              <a:rPr lang="en-US" noProof="0" dirty="0"/>
              <a:t>May also have business “version”</a:t>
            </a:r>
          </a:p>
          <a:p>
            <a:pPr lvl="1"/>
            <a:r>
              <a:rPr lang="en-US" noProof="0" dirty="0"/>
              <a:t>Rules over changing business version are domain-dependent.  </a:t>
            </a:r>
          </a:p>
          <a:p>
            <a:pPr lvl="1"/>
            <a:r>
              <a:rPr lang="en-US" noProof="0" dirty="0"/>
              <a:t>Where old versions my be maintained, each version might be distinct instance</a:t>
            </a:r>
          </a:p>
        </p:txBody>
      </p:sp>
      <p:sp>
        <p:nvSpPr>
          <p:cNvPr id="4" name="Slide Number Placeholder 3"/>
          <p:cNvSpPr>
            <a:spLocks noGrp="1"/>
          </p:cNvSpPr>
          <p:nvPr>
            <p:ph type="sldNum" sz="quarter" idx="11"/>
          </p:nvPr>
        </p:nvSpPr>
        <p:spPr/>
        <p:txBody>
          <a:bodyPr/>
          <a:lstStyle/>
          <a:p>
            <a:fld id="{5CC3E5C4-3E2B-40F1-9F2B-C46CEB0C88DF}" type="slidenum">
              <a:rPr lang="en-CA" smtClean="0"/>
              <a:pPr/>
              <a:t>77</a:t>
            </a:fld>
            <a:endParaRPr lang="en-CA" dirty="0"/>
          </a:p>
        </p:txBody>
      </p:sp>
    </p:spTree>
    <p:extLst>
      <p:ext uri="{BB962C8B-B14F-4D97-AF65-F5344CB8AC3E}">
        <p14:creationId xmlns:p14="http://schemas.microsoft.com/office/powerpoint/2010/main" val="37726746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Missing data</a:t>
            </a:r>
          </a:p>
        </p:txBody>
      </p:sp>
      <p:sp>
        <p:nvSpPr>
          <p:cNvPr id="3" name="Text Placeholder 2"/>
          <p:cNvSpPr>
            <a:spLocks noGrp="1"/>
          </p:cNvSpPr>
          <p:nvPr>
            <p:ph idx="1"/>
          </p:nvPr>
        </p:nvSpPr>
        <p:spPr/>
        <p:txBody>
          <a:bodyPr/>
          <a:lstStyle/>
          <a:p>
            <a:pPr lvl="0"/>
            <a:r>
              <a:rPr lang="en-US" noProof="0" dirty="0"/>
              <a:t>Extremely few resource or data type elements are required (</a:t>
            </a:r>
            <a:r>
              <a:rPr lang="en-US" noProof="0" dirty="0" err="1"/>
              <a:t>minOccurs</a:t>
            </a:r>
            <a:r>
              <a:rPr lang="en-US" noProof="0" dirty="0"/>
              <a:t> &gt; 0)</a:t>
            </a:r>
          </a:p>
          <a:p>
            <a:pPr lvl="1"/>
            <a:r>
              <a:rPr lang="en-US" noProof="0" dirty="0"/>
              <a:t>Resources and data types are context independent</a:t>
            </a:r>
          </a:p>
          <a:p>
            <a:pPr lvl="1"/>
            <a:r>
              <a:rPr lang="en-US" noProof="0" dirty="0"/>
              <a:t>Extensions might supersede core elements</a:t>
            </a:r>
          </a:p>
          <a:p>
            <a:r>
              <a:rPr lang="en-US" noProof="0" dirty="0"/>
              <a:t>Therefore</a:t>
            </a:r>
          </a:p>
          <a:p>
            <a:pPr lvl="1"/>
            <a:r>
              <a:rPr lang="en-US" noProof="0" dirty="0"/>
              <a:t>Don’t assume data will be present</a:t>
            </a:r>
          </a:p>
          <a:p>
            <a:pPr lvl="2"/>
            <a:r>
              <a:rPr lang="en-US" noProof="0" dirty="0"/>
              <a:t>Always check for element/@value, not just element</a:t>
            </a:r>
          </a:p>
          <a:p>
            <a:pPr lvl="1"/>
            <a:r>
              <a:rPr lang="en-US" noProof="0" dirty="0"/>
              <a:t>May need to validate to a profile to enforce requirements</a:t>
            </a:r>
          </a:p>
        </p:txBody>
      </p:sp>
    </p:spTree>
    <p:extLst>
      <p:ext uri="{BB962C8B-B14F-4D97-AF65-F5344CB8AC3E}">
        <p14:creationId xmlns:p14="http://schemas.microsoft.com/office/powerpoint/2010/main" val="288062078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Looping</a:t>
            </a:r>
          </a:p>
        </p:txBody>
      </p:sp>
      <p:sp>
        <p:nvSpPr>
          <p:cNvPr id="3" name="Content Placeholder 2"/>
          <p:cNvSpPr>
            <a:spLocks noGrp="1"/>
          </p:cNvSpPr>
          <p:nvPr>
            <p:ph idx="1"/>
          </p:nvPr>
        </p:nvSpPr>
        <p:spPr/>
        <p:txBody>
          <a:bodyPr/>
          <a:lstStyle/>
          <a:p>
            <a:pPr lvl="0"/>
            <a:r>
              <a:rPr lang="en-US" noProof="0" dirty="0"/>
              <a:t>FHIR resources are interrelated</a:t>
            </a:r>
            <a:r>
              <a:rPr lang="en-US" baseline="0" noProof="0" dirty="0"/>
              <a:t> in a network, not a hierarchy</a:t>
            </a:r>
          </a:p>
          <a:p>
            <a:pPr lvl="1"/>
            <a:r>
              <a:rPr lang="en-US" noProof="0" dirty="0"/>
              <a:t>Direct and indirect looping relationships are possible</a:t>
            </a:r>
          </a:p>
          <a:p>
            <a:pPr lvl="2"/>
            <a:r>
              <a:rPr lang="en-US" noProof="0" dirty="0"/>
              <a:t>In resource definitions &amp; instances</a:t>
            </a:r>
          </a:p>
          <a:p>
            <a:pPr lvl="2"/>
            <a:r>
              <a:rPr lang="en-US" noProof="0" dirty="0"/>
              <a:t>Even if not possible with core elements, may occur with extensions</a:t>
            </a:r>
          </a:p>
          <a:p>
            <a:pPr lvl="1"/>
            <a:r>
              <a:rPr lang="en-US" noProof="0" dirty="0"/>
              <a:t>Parsing and processing algorithms must deal with this possibility</a:t>
            </a:r>
          </a:p>
        </p:txBody>
      </p:sp>
      <p:sp>
        <p:nvSpPr>
          <p:cNvPr id="4" name="Slide Number Placeholder 3"/>
          <p:cNvSpPr>
            <a:spLocks noGrp="1"/>
          </p:cNvSpPr>
          <p:nvPr>
            <p:ph type="sldNum" sz="quarter" idx="11"/>
          </p:nvPr>
        </p:nvSpPr>
        <p:spPr/>
        <p:txBody>
          <a:bodyPr/>
          <a:lstStyle/>
          <a:p>
            <a:fld id="{5CC3E5C4-3E2B-40F1-9F2B-C46CEB0C88DF}" type="slidenum">
              <a:rPr lang="en-CA" smtClean="0"/>
              <a:pPr/>
              <a:t>79</a:t>
            </a:fld>
            <a:endParaRPr lang="en-CA" dirty="0"/>
          </a:p>
        </p:txBody>
      </p:sp>
    </p:spTree>
    <p:extLst>
      <p:ext uri="{BB962C8B-B14F-4D97-AF65-F5344CB8AC3E}">
        <p14:creationId xmlns:p14="http://schemas.microsoft.com/office/powerpoint/2010/main" val="3953847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Paradigms</a:t>
            </a:r>
          </a:p>
        </p:txBody>
      </p:sp>
      <p:sp>
        <p:nvSpPr>
          <p:cNvPr id="3" name="Content Placeholder 2"/>
          <p:cNvSpPr>
            <a:spLocks noGrp="1"/>
          </p:cNvSpPr>
          <p:nvPr>
            <p:ph idx="1"/>
          </p:nvPr>
        </p:nvSpPr>
        <p:spPr/>
        <p:txBody>
          <a:bodyPr/>
          <a:lstStyle/>
          <a:p>
            <a:r>
              <a:rPr lang="en-US" noProof="0" dirty="0"/>
              <a:t>FHIR supports 4 interoperability paradigms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8</a:t>
            </a:fld>
            <a:endParaRPr lang="en-CA" dirty="0"/>
          </a:p>
        </p:txBody>
      </p:sp>
      <p:graphicFrame>
        <p:nvGraphicFramePr>
          <p:cNvPr id="5" name="Diagram 4"/>
          <p:cNvGraphicFramePr/>
          <p:nvPr>
            <p:extLst>
              <p:ext uri="{D42A27DB-BD31-4B8C-83A1-F6EECF244321}">
                <p14:modId xmlns:p14="http://schemas.microsoft.com/office/powerpoint/2010/main" val="596710158"/>
              </p:ext>
            </p:extLst>
          </p:nvPr>
        </p:nvGraphicFramePr>
        <p:xfrm>
          <a:off x="1343472" y="234888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Content Placeholder 2"/>
          <p:cNvSpPr txBox="1">
            <a:spLocks/>
          </p:cNvSpPr>
          <p:nvPr/>
        </p:nvSpPr>
        <p:spPr bwMode="auto">
          <a:xfrm>
            <a:off x="6816080" y="3140968"/>
            <a:ext cx="2952328" cy="1296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accent1"/>
              </a:buClr>
              <a:buSzPct val="75000"/>
              <a:buFont typeface="Wingdings" pitchFamily="2" charset="2"/>
              <a:buChar char="n"/>
              <a:defRPr sz="31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65000"/>
              <a:buFont typeface="Wingdings" pitchFamily="2" charset="2"/>
              <a:buChar char="Ø"/>
              <a:defRPr sz="2600">
                <a:solidFill>
                  <a:schemeClr val="tx1"/>
                </a:solidFill>
                <a:latin typeface="+mn-lt"/>
              </a:defRPr>
            </a:lvl2pPr>
            <a:lvl3pPr marL="1143000" indent="-228600" algn="l" rtl="0" eaLnBrk="1" fontAlgn="base" hangingPunct="1">
              <a:spcBef>
                <a:spcPct val="20000"/>
              </a:spcBef>
              <a:spcAft>
                <a:spcPct val="0"/>
              </a:spcAft>
              <a:buClr>
                <a:schemeClr val="folHlink"/>
              </a:buClr>
              <a:buSzPct val="55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folHlink"/>
              </a:buClr>
              <a:buChar char="•"/>
              <a:defRPr sz="2000">
                <a:solidFill>
                  <a:schemeClr val="tx1"/>
                </a:solidFill>
                <a:latin typeface="+mn-lt"/>
              </a:defRPr>
            </a:lvl4pPr>
            <a:lvl5pPr marL="20574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5pPr>
            <a:lvl6pPr marL="25146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6pPr>
            <a:lvl7pPr marL="29718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7pPr>
            <a:lvl8pPr marL="34290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8pPr>
            <a:lvl9pPr marL="38862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9pPr>
          </a:lstStyle>
          <a:p>
            <a:pPr marL="0" indent="0">
              <a:buNone/>
            </a:pPr>
            <a:r>
              <a:rPr lang="en-US" kern="0" dirty="0">
                <a:solidFill>
                  <a:schemeClr val="accent1"/>
                </a:solidFill>
              </a:rPr>
              <a:t>What should you use when?</a:t>
            </a:r>
          </a:p>
        </p:txBody>
      </p:sp>
    </p:spTree>
    <p:extLst>
      <p:ext uri="{BB962C8B-B14F-4D97-AF65-F5344CB8AC3E}">
        <p14:creationId xmlns:p14="http://schemas.microsoft.com/office/powerpoint/2010/main" val="105409250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Variable Server capabilities</a:t>
            </a:r>
          </a:p>
        </p:txBody>
      </p:sp>
      <p:sp>
        <p:nvSpPr>
          <p:cNvPr id="3" name="Content Placeholder 2"/>
          <p:cNvSpPr>
            <a:spLocks noGrp="1"/>
          </p:cNvSpPr>
          <p:nvPr>
            <p:ph idx="1"/>
          </p:nvPr>
        </p:nvSpPr>
        <p:spPr/>
        <p:txBody>
          <a:bodyPr/>
          <a:lstStyle/>
          <a:p>
            <a:pPr lvl="0"/>
            <a:r>
              <a:rPr lang="en-US" sz="2800" dirty="0"/>
              <a:t>FHIR defines a number of mechanisms to give clients control of queries</a:t>
            </a:r>
          </a:p>
          <a:p>
            <a:pPr lvl="1"/>
            <a:r>
              <a:rPr lang="en-US" sz="2400" dirty="0"/>
              <a:t>Paging, many filters, _include, _summary, compartments</a:t>
            </a:r>
          </a:p>
          <a:p>
            <a:pPr lvl="1"/>
            <a:r>
              <a:rPr lang="en-US" sz="2400" dirty="0"/>
              <a:t>However, these are all optional . . .</a:t>
            </a:r>
          </a:p>
          <a:p>
            <a:r>
              <a:rPr lang="en-US" sz="2800" dirty="0"/>
              <a:t>What should a server do?</a:t>
            </a:r>
          </a:p>
          <a:p>
            <a:pPr lvl="1"/>
            <a:r>
              <a:rPr lang="en-US" sz="2000" dirty="0"/>
              <a:t>Cost/benefit trade-off</a:t>
            </a:r>
          </a:p>
          <a:p>
            <a:pPr lvl="1"/>
            <a:r>
              <a:rPr lang="en-US" sz="2000" dirty="0"/>
              <a:t>More you support, more clients will work with you</a:t>
            </a:r>
          </a:p>
          <a:p>
            <a:pPr lvl="1"/>
            <a:r>
              <a:rPr lang="en-US" sz="2000" dirty="0"/>
              <a:t>Some capabilities may be very expensive in some architectures</a:t>
            </a:r>
          </a:p>
          <a:p>
            <a:pPr lvl="1"/>
            <a:r>
              <a:rPr lang="en-US" sz="2000" dirty="0"/>
              <a:t>Do as much as you can, “within reason”</a:t>
            </a:r>
          </a:p>
        </p:txBody>
      </p:sp>
      <p:sp>
        <p:nvSpPr>
          <p:cNvPr id="4" name="Slide Number Placeholder 3"/>
          <p:cNvSpPr>
            <a:spLocks noGrp="1"/>
          </p:cNvSpPr>
          <p:nvPr>
            <p:ph type="sldNum" sz="quarter" idx="11"/>
          </p:nvPr>
        </p:nvSpPr>
        <p:spPr/>
        <p:txBody>
          <a:bodyPr/>
          <a:lstStyle/>
          <a:p>
            <a:fld id="{5CC3E5C4-3E2B-40F1-9F2B-C46CEB0C88DF}" type="slidenum">
              <a:rPr lang="en-CA" smtClean="0"/>
              <a:pPr/>
              <a:t>80</a:t>
            </a:fld>
            <a:endParaRPr lang="en-CA" dirty="0"/>
          </a:p>
        </p:txBody>
      </p:sp>
    </p:spTree>
    <p:extLst>
      <p:ext uri="{BB962C8B-B14F-4D97-AF65-F5344CB8AC3E}">
        <p14:creationId xmlns:p14="http://schemas.microsoft.com/office/powerpoint/2010/main" val="198165829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 Server capabilities</a:t>
            </a:r>
            <a:r>
              <a:rPr lang="en-US" baseline="0" dirty="0"/>
              <a:t> (cont’d)</a:t>
            </a:r>
            <a:endParaRPr lang="en-CA" dirty="0"/>
          </a:p>
        </p:txBody>
      </p:sp>
      <p:sp>
        <p:nvSpPr>
          <p:cNvPr id="3" name="Content Placeholder 2"/>
          <p:cNvSpPr>
            <a:spLocks noGrp="1"/>
          </p:cNvSpPr>
          <p:nvPr>
            <p:ph idx="1"/>
          </p:nvPr>
        </p:nvSpPr>
        <p:spPr/>
        <p:txBody>
          <a:bodyPr/>
          <a:lstStyle/>
          <a:p>
            <a:pPr lvl="0"/>
            <a:r>
              <a:rPr lang="en-US" sz="2800" dirty="0"/>
              <a:t>What should a client do?</a:t>
            </a:r>
          </a:p>
          <a:p>
            <a:pPr lvl="1"/>
            <a:r>
              <a:rPr lang="en-US" sz="2400" dirty="0"/>
              <a:t>Take advantage of desired capabilities, work with narrow set of servers</a:t>
            </a:r>
          </a:p>
          <a:p>
            <a:pPr lvl="2"/>
            <a:r>
              <a:rPr lang="en-US" sz="2000" dirty="0"/>
              <a:t>Works well in closed environments</a:t>
            </a:r>
          </a:p>
          <a:p>
            <a:pPr lvl="1"/>
            <a:r>
              <a:rPr lang="en-US" sz="2400" dirty="0"/>
              <a:t>Use minimal capabilities, work in most/all environments</a:t>
            </a:r>
          </a:p>
          <a:p>
            <a:pPr lvl="1"/>
            <a:r>
              <a:rPr lang="en-US" sz="2400" dirty="0"/>
              <a:t>Use advanced features where available, fallback to client processing where needed</a:t>
            </a:r>
          </a:p>
          <a:p>
            <a:pPr lvl="2"/>
            <a:r>
              <a:rPr lang="en-US" sz="2000" dirty="0"/>
              <a:t>More efficient but more complex client</a:t>
            </a:r>
          </a:p>
        </p:txBody>
      </p:sp>
      <p:sp>
        <p:nvSpPr>
          <p:cNvPr id="4" name="Slide Number Placeholder 3"/>
          <p:cNvSpPr>
            <a:spLocks noGrp="1"/>
          </p:cNvSpPr>
          <p:nvPr>
            <p:ph type="sldNum" sz="quarter" idx="11"/>
          </p:nvPr>
        </p:nvSpPr>
        <p:spPr/>
        <p:txBody>
          <a:bodyPr/>
          <a:lstStyle/>
          <a:p>
            <a:fld id="{5CC3E5C4-3E2B-40F1-9F2B-C46CEB0C88DF}" type="slidenum">
              <a:rPr lang="en-CA" smtClean="0"/>
              <a:pPr/>
              <a:t>81</a:t>
            </a:fld>
            <a:endParaRPr lang="en-CA" dirty="0"/>
          </a:p>
        </p:txBody>
      </p:sp>
    </p:spTree>
    <p:extLst>
      <p:ext uri="{BB962C8B-B14F-4D97-AF65-F5344CB8AC3E}">
        <p14:creationId xmlns:p14="http://schemas.microsoft.com/office/powerpoint/2010/main" val="317233422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Prohibiting</a:t>
            </a:r>
            <a:r>
              <a:rPr lang="en-US" baseline="0" dirty="0"/>
              <a:t> data elements</a:t>
            </a:r>
            <a:endParaRPr lang="en-CA" dirty="0"/>
          </a:p>
        </p:txBody>
      </p:sp>
      <p:sp>
        <p:nvSpPr>
          <p:cNvPr id="3" name="Content Placeholder 2"/>
          <p:cNvSpPr>
            <a:spLocks noGrp="1"/>
          </p:cNvSpPr>
          <p:nvPr>
            <p:ph idx="1"/>
          </p:nvPr>
        </p:nvSpPr>
        <p:spPr/>
        <p:txBody>
          <a:bodyPr/>
          <a:lstStyle/>
          <a:p>
            <a:r>
              <a:rPr lang="en-US" dirty="0"/>
              <a:t>In FHIR, you shouldn’t prohibit unknown extensions or unsupported data elements</a:t>
            </a:r>
          </a:p>
          <a:p>
            <a:r>
              <a:rPr lang="en-US" dirty="0"/>
              <a:t>You </a:t>
            </a:r>
            <a:r>
              <a:rPr lang="en-US" b="1" dirty="0"/>
              <a:t>can</a:t>
            </a:r>
            <a:r>
              <a:rPr lang="en-US" b="0" dirty="0"/>
              <a:t> set a </a:t>
            </a:r>
            <a:r>
              <a:rPr lang="en-US" b="0" dirty="0" err="1"/>
              <a:t>maxOccurs</a:t>
            </a:r>
            <a:r>
              <a:rPr lang="en-US" b="0" dirty="0"/>
              <a:t>=0 for</a:t>
            </a:r>
            <a:r>
              <a:rPr lang="en-US" b="0" baseline="0" dirty="0"/>
              <a:t> data elements</a:t>
            </a:r>
          </a:p>
          <a:p>
            <a:pPr lvl="1"/>
            <a:r>
              <a:rPr lang="en-US" dirty="0"/>
              <a:t>This forces clients to customize what they send you – bad practice</a:t>
            </a:r>
          </a:p>
          <a:p>
            <a:pPr lvl="1"/>
            <a:r>
              <a:rPr lang="en-US" dirty="0"/>
              <a:t>Better to accept and ignore</a:t>
            </a:r>
          </a:p>
          <a:p>
            <a:pPr lvl="2"/>
            <a:r>
              <a:rPr lang="en-US" dirty="0"/>
              <a:t>In limited cases, may be liability issues with ignoring data, so rejecting is necessary</a:t>
            </a:r>
            <a:endParaRPr lang="en-CA"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82</a:t>
            </a:fld>
            <a:endParaRPr lang="en-CA" dirty="0"/>
          </a:p>
        </p:txBody>
      </p:sp>
    </p:spTree>
    <p:extLst>
      <p:ext uri="{BB962C8B-B14F-4D97-AF65-F5344CB8AC3E}">
        <p14:creationId xmlns:p14="http://schemas.microsoft.com/office/powerpoint/2010/main" val="186357028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Interoperating</a:t>
            </a:r>
            <a:r>
              <a:rPr lang="en-US" baseline="0" dirty="0"/>
              <a:t> with legacy</a:t>
            </a:r>
            <a:endParaRPr lang="en-CA" dirty="0"/>
          </a:p>
        </p:txBody>
      </p:sp>
      <p:sp>
        <p:nvSpPr>
          <p:cNvPr id="3" name="Content Placeholder 2"/>
          <p:cNvSpPr>
            <a:spLocks noGrp="1"/>
          </p:cNvSpPr>
          <p:nvPr>
            <p:ph idx="1"/>
          </p:nvPr>
        </p:nvSpPr>
        <p:spPr/>
        <p:txBody>
          <a:bodyPr/>
          <a:lstStyle/>
          <a:p>
            <a:r>
              <a:rPr lang="en-US" dirty="0"/>
              <a:t>How do you make FHIR play nicely with v2, v3, CDA?</a:t>
            </a:r>
          </a:p>
          <a:p>
            <a:pPr lvl="1"/>
            <a:r>
              <a:rPr lang="en-US" dirty="0"/>
              <a:t>Not enough time to cover here</a:t>
            </a:r>
          </a:p>
          <a:p>
            <a:pPr lvl="1"/>
            <a:r>
              <a:rPr lang="en-US" dirty="0"/>
              <a:t>Look at </a:t>
            </a:r>
          </a:p>
          <a:p>
            <a:pPr lvl="2"/>
            <a:r>
              <a:rPr lang="en-US" dirty="0">
                <a:hlinkClick r:id="rId2"/>
              </a:rPr>
              <a:t>http://hl7.org/fhir/comparison.html</a:t>
            </a:r>
            <a:endParaRPr lang="en-US" dirty="0"/>
          </a:p>
          <a:p>
            <a:pPr lvl="2"/>
            <a:r>
              <a:rPr lang="en-CA" dirty="0">
                <a:hlinkClick r:id="rId3"/>
              </a:rPr>
              <a:t>https://healthlevelseven.desk.com</a:t>
            </a:r>
            <a:endParaRPr lang="en-CA" dirty="0"/>
          </a:p>
          <a:p>
            <a:pPr lvl="3"/>
            <a:r>
              <a:rPr lang="en-US" dirty="0"/>
              <a:t>(members only)</a:t>
            </a:r>
            <a:endParaRPr lang="en-CA"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83</a:t>
            </a:fld>
            <a:endParaRPr lang="en-CA" dirty="0"/>
          </a:p>
        </p:txBody>
      </p:sp>
    </p:spTree>
    <p:extLst>
      <p:ext uri="{BB962C8B-B14F-4D97-AF65-F5344CB8AC3E}">
        <p14:creationId xmlns:p14="http://schemas.microsoft.com/office/powerpoint/2010/main" val="246296980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Learning Objectives</a:t>
            </a:r>
          </a:p>
        </p:txBody>
      </p:sp>
      <p:sp>
        <p:nvSpPr>
          <p:cNvPr id="3" name="Content Placeholder 2"/>
          <p:cNvSpPr>
            <a:spLocks noGrp="1"/>
          </p:cNvSpPr>
          <p:nvPr>
            <p:ph idx="1"/>
          </p:nvPr>
        </p:nvSpPr>
        <p:spPr/>
        <p:txBody>
          <a:bodyPr/>
          <a:lstStyle/>
          <a:p>
            <a:r>
              <a:rPr lang="en-US" noProof="0" dirty="0"/>
              <a:t>You should be able to:</a:t>
            </a:r>
          </a:p>
          <a:p>
            <a:pPr lvl="1"/>
            <a:r>
              <a:rPr lang="en-US" sz="2700" dirty="0">
                <a:latin typeface="Calibri"/>
              </a:rPr>
              <a:t>List FHIR’s interoperability paradigms and explain when each should be used</a:t>
            </a:r>
          </a:p>
          <a:p>
            <a:pPr lvl="1"/>
            <a:r>
              <a:rPr lang="en-US" sz="2700" dirty="0">
                <a:latin typeface="Calibri"/>
              </a:rPr>
              <a:t>Give examples of where FHIR can fit in the architectural stack</a:t>
            </a:r>
          </a:p>
          <a:p>
            <a:pPr lvl="1"/>
            <a:r>
              <a:rPr lang="en-US" sz="2700" b="1" dirty="0">
                <a:latin typeface="Calibri"/>
              </a:rPr>
              <a:t>Identify several FHIR architectural considerations and describe how to address them</a:t>
            </a:r>
          </a:p>
          <a:p>
            <a:pPr lvl="1"/>
            <a:r>
              <a:rPr lang="en-US" sz="2700" dirty="0">
                <a:latin typeface="Calibri"/>
              </a:rPr>
              <a:t>Explain where and how Profiles fit into an architectural solution</a:t>
            </a:r>
          </a:p>
        </p:txBody>
      </p:sp>
      <p:sp>
        <p:nvSpPr>
          <p:cNvPr id="4" name="Slide Number Placeholder 3"/>
          <p:cNvSpPr>
            <a:spLocks noGrp="1"/>
          </p:cNvSpPr>
          <p:nvPr>
            <p:ph type="sldNum" sz="quarter" idx="11"/>
          </p:nvPr>
        </p:nvSpPr>
        <p:spPr/>
        <p:txBody>
          <a:bodyPr/>
          <a:lstStyle/>
          <a:p>
            <a:fld id="{5CC3E5C4-3E2B-40F1-9F2B-C46CEB0C88DF}" type="slidenum">
              <a:rPr lang="en-CA" smtClean="0"/>
              <a:pPr/>
              <a:t>84</a:t>
            </a:fld>
            <a:endParaRPr lang="en-CA" dirty="0"/>
          </a:p>
        </p:txBody>
      </p:sp>
    </p:spTree>
    <p:extLst>
      <p:ext uri="{BB962C8B-B14F-4D97-AF65-F5344CB8AC3E}">
        <p14:creationId xmlns:p14="http://schemas.microsoft.com/office/powerpoint/2010/main" val="7379017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Profiled FHIR</a:t>
            </a:r>
          </a:p>
        </p:txBody>
      </p:sp>
      <p:sp>
        <p:nvSpPr>
          <p:cNvPr id="2" name="Text Placeholder 1"/>
          <p:cNvSpPr>
            <a:spLocks noGrp="1"/>
          </p:cNvSpPr>
          <p:nvPr>
            <p:ph type="body" idx="1"/>
          </p:nvPr>
        </p:nvSpPr>
        <p:spPr/>
        <p:txBody>
          <a:bodyPr/>
          <a:lstStyle/>
          <a:p>
            <a:pPr lvl="0"/>
            <a:endParaRPr lang="en-CA" dirty="0"/>
          </a:p>
        </p:txBody>
      </p:sp>
    </p:spTree>
    <p:extLst>
      <p:ext uri="{BB962C8B-B14F-4D97-AF65-F5344CB8AC3E}">
        <p14:creationId xmlns:p14="http://schemas.microsoft.com/office/powerpoint/2010/main" val="98556404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Profile-less FHIR</a:t>
            </a:r>
          </a:p>
        </p:txBody>
      </p:sp>
      <p:sp>
        <p:nvSpPr>
          <p:cNvPr id="3" name="Text Placeholder 2"/>
          <p:cNvSpPr>
            <a:spLocks noGrp="1"/>
          </p:cNvSpPr>
          <p:nvPr>
            <p:ph idx="1"/>
          </p:nvPr>
        </p:nvSpPr>
        <p:spPr/>
        <p:txBody>
          <a:bodyPr/>
          <a:lstStyle/>
          <a:p>
            <a:pPr lvl="0"/>
            <a:r>
              <a:rPr lang="en-US" sz="2800" dirty="0"/>
              <a:t>You don’t need profiles to interoperate with FHIR</a:t>
            </a:r>
          </a:p>
          <a:p>
            <a:pPr lvl="1"/>
            <a:r>
              <a:rPr lang="en-US" sz="2400" dirty="0"/>
              <a:t>Resources are “discrete” enough that mechanism to populate most elements is clear</a:t>
            </a:r>
          </a:p>
          <a:p>
            <a:r>
              <a:rPr lang="en-US" sz="2800" dirty="0"/>
              <a:t>Approach</a:t>
            </a:r>
          </a:p>
          <a:p>
            <a:pPr lvl="1"/>
            <a:r>
              <a:rPr lang="en-US" sz="2400" dirty="0"/>
              <a:t>Populate/consume all elements you know, use HL7 or country-standard extensions for extras</a:t>
            </a:r>
          </a:p>
          <a:p>
            <a:pPr lvl="1"/>
            <a:r>
              <a:rPr lang="en-US" sz="2400" dirty="0"/>
              <a:t>Map to/from “recommended” terminologies as much as possible, populate </a:t>
            </a:r>
            <a:r>
              <a:rPr lang="en-US" sz="2400" dirty="0" err="1"/>
              <a:t>CodeableConcept.text</a:t>
            </a:r>
            <a:endParaRPr lang="en-US" sz="2400" dirty="0"/>
          </a:p>
          <a:p>
            <a:pPr lvl="1"/>
            <a:r>
              <a:rPr lang="en-US" sz="2400" dirty="0"/>
              <a:t>Expose capabilities in </a:t>
            </a:r>
            <a:r>
              <a:rPr lang="en-US" sz="2400" dirty="0" err="1"/>
              <a:t>CapabilityStatement</a:t>
            </a:r>
            <a:r>
              <a:rPr lang="en-US" sz="2400" dirty="0"/>
              <a:t> resource</a:t>
            </a:r>
            <a:endParaRPr lang="en-CA" sz="2400" dirty="0"/>
          </a:p>
        </p:txBody>
      </p:sp>
    </p:spTree>
    <p:extLst>
      <p:ext uri="{BB962C8B-B14F-4D97-AF65-F5344CB8AC3E}">
        <p14:creationId xmlns:p14="http://schemas.microsoft.com/office/powerpoint/2010/main" val="284730420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Profile Uses</a:t>
            </a:r>
          </a:p>
        </p:txBody>
      </p:sp>
      <p:sp>
        <p:nvSpPr>
          <p:cNvPr id="3" name="Content Placeholder 2"/>
          <p:cNvSpPr>
            <a:spLocks noGrp="1"/>
          </p:cNvSpPr>
          <p:nvPr>
            <p:ph idx="1"/>
          </p:nvPr>
        </p:nvSpPr>
        <p:spPr/>
        <p:txBody>
          <a:bodyPr/>
          <a:lstStyle/>
          <a:p>
            <a:pPr lvl="0"/>
            <a:r>
              <a:rPr lang="en-US" sz="3200" dirty="0"/>
              <a:t>Profiles are still quite useful</a:t>
            </a:r>
          </a:p>
          <a:p>
            <a:pPr lvl="1"/>
            <a:r>
              <a:rPr lang="en-US" sz="2800" dirty="0"/>
              <a:t>Define document and message boundaries</a:t>
            </a:r>
          </a:p>
          <a:p>
            <a:pPr lvl="1"/>
            <a:r>
              <a:rPr lang="en-US" sz="2800" dirty="0"/>
              <a:t>Define extensions</a:t>
            </a:r>
          </a:p>
          <a:p>
            <a:pPr lvl="1"/>
            <a:r>
              <a:rPr lang="en-US" sz="2800" dirty="0"/>
              <a:t>Set interoperability expectations in a particular context</a:t>
            </a:r>
          </a:p>
          <a:p>
            <a:pPr lvl="2"/>
            <a:r>
              <a:rPr lang="en-US" dirty="0"/>
              <a:t>National standards, types of care, business patterns</a:t>
            </a:r>
          </a:p>
          <a:p>
            <a:pPr lvl="1"/>
            <a:r>
              <a:rPr lang="en-US" sz="2800" dirty="0"/>
              <a:t>Clinical practice guidelines / detailed clinical models</a:t>
            </a:r>
          </a:p>
          <a:p>
            <a:pPr lvl="1"/>
            <a:r>
              <a:rPr lang="en-US" sz="2800" dirty="0"/>
              <a:t>Document system capabilities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87</a:t>
            </a:fld>
            <a:endParaRPr lang="en-CA" dirty="0"/>
          </a:p>
        </p:txBody>
      </p:sp>
    </p:spTree>
    <p:extLst>
      <p:ext uri="{BB962C8B-B14F-4D97-AF65-F5344CB8AC3E}">
        <p14:creationId xmlns:p14="http://schemas.microsoft.com/office/powerpoint/2010/main" val="195004945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Profiled Observation (Blood Pressure)</a:t>
            </a:r>
          </a:p>
        </p:txBody>
      </p:sp>
      <p:sp>
        <p:nvSpPr>
          <p:cNvPr id="4" name="Slide Number Placeholder 3"/>
          <p:cNvSpPr>
            <a:spLocks noGrp="1"/>
          </p:cNvSpPr>
          <p:nvPr>
            <p:ph type="sldNum" sz="quarter" idx="11"/>
          </p:nvPr>
        </p:nvSpPr>
        <p:spPr/>
        <p:txBody>
          <a:bodyPr/>
          <a:lstStyle/>
          <a:p>
            <a:fld id="{5CC3E5C4-3E2B-40F1-9F2B-C46CEB0C88DF}" type="slidenum">
              <a:rPr lang="en-CA" smtClean="0">
                <a:solidFill>
                  <a:srgbClr val="000000">
                    <a:tint val="75000"/>
                  </a:srgbClr>
                </a:solidFill>
              </a:rPr>
              <a:pPr/>
              <a:t>88</a:t>
            </a:fld>
            <a:endParaRPr lang="en-CA" dirty="0">
              <a:solidFill>
                <a:srgbClr val="000000">
                  <a:tint val="75000"/>
                </a:srgbClr>
              </a:solidFill>
            </a:endParaRPr>
          </a:p>
        </p:txBody>
      </p:sp>
      <p:pic>
        <p:nvPicPr>
          <p:cNvPr id="9" name="Picture 8"/>
          <p:cNvPicPr>
            <a:picLocks noChangeAspect="1"/>
          </p:cNvPicPr>
          <p:nvPr/>
        </p:nvPicPr>
        <p:blipFill>
          <a:blip r:embed="rId2"/>
          <a:stretch>
            <a:fillRect/>
          </a:stretch>
        </p:blipFill>
        <p:spPr>
          <a:xfrm>
            <a:off x="2135561" y="1709886"/>
            <a:ext cx="7419975" cy="4743450"/>
          </a:xfrm>
          <a:prstGeom prst="rect">
            <a:avLst/>
          </a:prstGeom>
        </p:spPr>
      </p:pic>
    </p:spTree>
    <p:extLst>
      <p:ext uri="{BB962C8B-B14F-4D97-AF65-F5344CB8AC3E}">
        <p14:creationId xmlns:p14="http://schemas.microsoft.com/office/powerpoint/2010/main" val="413739819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Profiles to guide behavior</a:t>
            </a:r>
          </a:p>
        </p:txBody>
      </p:sp>
      <p:sp>
        <p:nvSpPr>
          <p:cNvPr id="3" name="Content Placeholder 2"/>
          <p:cNvSpPr>
            <a:spLocks noGrp="1"/>
          </p:cNvSpPr>
          <p:nvPr>
            <p:ph idx="1"/>
          </p:nvPr>
        </p:nvSpPr>
        <p:spPr/>
        <p:txBody>
          <a:bodyPr/>
          <a:lstStyle/>
          <a:p>
            <a:pPr lvl="0"/>
            <a:r>
              <a:rPr lang="en-US" noProof="0" dirty="0"/>
              <a:t>Profiles can be used to dynamically configure</a:t>
            </a:r>
            <a:r>
              <a:rPr lang="en-US" baseline="0" noProof="0" dirty="0"/>
              <a:t> system behavior</a:t>
            </a:r>
          </a:p>
          <a:p>
            <a:pPr lvl="1"/>
            <a:r>
              <a:rPr lang="en-US" noProof="0" dirty="0"/>
              <a:t>Load a profile to guide data entry</a:t>
            </a:r>
          </a:p>
          <a:p>
            <a:pPr lvl="2"/>
            <a:r>
              <a:rPr lang="en-US" dirty="0"/>
              <a:t>E.g. Oncology referral</a:t>
            </a:r>
            <a:endParaRPr lang="en-US" noProof="0" dirty="0"/>
          </a:p>
          <a:p>
            <a:pPr lvl="1"/>
            <a:r>
              <a:rPr lang="en-US" noProof="0" dirty="0"/>
              <a:t>Load a profile to guide data display</a:t>
            </a:r>
            <a:endParaRPr lang="en-CA"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89</a:t>
            </a:fld>
            <a:endParaRPr lang="en-CA" dirty="0"/>
          </a:p>
        </p:txBody>
      </p:sp>
    </p:spTree>
    <p:extLst>
      <p:ext uri="{BB962C8B-B14F-4D97-AF65-F5344CB8AC3E}">
        <p14:creationId xmlns:p14="http://schemas.microsoft.com/office/powerpoint/2010/main" val="798867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REST</a:t>
            </a:r>
          </a:p>
        </p:txBody>
      </p:sp>
      <p:sp>
        <p:nvSpPr>
          <p:cNvPr id="3" name="Content Placeholder 2"/>
          <p:cNvSpPr>
            <a:spLocks noGrp="1"/>
          </p:cNvSpPr>
          <p:nvPr>
            <p:ph idx="1"/>
          </p:nvPr>
        </p:nvSpPr>
        <p:spPr/>
        <p:txBody>
          <a:bodyPr/>
          <a:lstStyle/>
          <a:p>
            <a:r>
              <a:rPr lang="en-US" noProof="0" dirty="0"/>
              <a:t>Simple, out-of-the-box interoperability</a:t>
            </a:r>
          </a:p>
          <a:p>
            <a:r>
              <a:rPr lang="en-US" noProof="0" dirty="0"/>
              <a:t>Leverage</a:t>
            </a:r>
            <a:r>
              <a:rPr lang="en-US" baseline="0" noProof="0" dirty="0"/>
              <a:t> HTTP: GET, POST, etc.</a:t>
            </a:r>
          </a:p>
          <a:p>
            <a:r>
              <a:rPr lang="en-US" noProof="0" dirty="0"/>
              <a:t>Pre-defined operations</a:t>
            </a:r>
          </a:p>
          <a:p>
            <a:pPr lvl="1"/>
            <a:r>
              <a:rPr lang="en-US" noProof="0" dirty="0"/>
              <a:t>Create, Read, Update, Delete</a:t>
            </a:r>
          </a:p>
          <a:p>
            <a:pPr lvl="1"/>
            <a:r>
              <a:rPr lang="en-US" noProof="0" dirty="0"/>
              <a:t>Also: </a:t>
            </a:r>
            <a:r>
              <a:rPr lang="en-US" dirty="0"/>
              <a:t>Read Version, Search (resource/type/server), History (resource/type/server), </a:t>
            </a:r>
            <a:r>
              <a:rPr lang="en-US" noProof="0" dirty="0"/>
              <a:t>Capabilities, Patch, Batch &amp; Transaction</a:t>
            </a:r>
          </a:p>
        </p:txBody>
      </p:sp>
      <p:sp>
        <p:nvSpPr>
          <p:cNvPr id="4" name="Slide Number Placeholder 3"/>
          <p:cNvSpPr>
            <a:spLocks noGrp="1"/>
          </p:cNvSpPr>
          <p:nvPr>
            <p:ph type="sldNum" sz="quarter" idx="11"/>
          </p:nvPr>
        </p:nvSpPr>
        <p:spPr/>
        <p:txBody>
          <a:bodyPr/>
          <a:lstStyle/>
          <a:p>
            <a:fld id="{5CC3E5C4-3E2B-40F1-9F2B-C46CEB0C88DF}" type="slidenum">
              <a:rPr lang="en-CA" smtClean="0"/>
              <a:pPr/>
              <a:t>9</a:t>
            </a:fld>
            <a:endParaRPr lang="en-CA" dirty="0"/>
          </a:p>
        </p:txBody>
      </p:sp>
      <p:graphicFrame>
        <p:nvGraphicFramePr>
          <p:cNvPr id="5" name="Diagram 4"/>
          <p:cNvGraphicFramePr/>
          <p:nvPr>
            <p:extLst/>
          </p:nvPr>
        </p:nvGraphicFramePr>
        <p:xfrm>
          <a:off x="8616280" y="2420888"/>
          <a:ext cx="1775520" cy="1543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1259904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Simultaneous profiles</a:t>
            </a:r>
          </a:p>
        </p:txBody>
      </p:sp>
      <p:sp>
        <p:nvSpPr>
          <p:cNvPr id="3" name="Content Placeholder 2"/>
          <p:cNvSpPr>
            <a:spLocks noGrp="1"/>
          </p:cNvSpPr>
          <p:nvPr>
            <p:ph idx="1"/>
          </p:nvPr>
        </p:nvSpPr>
        <p:spPr/>
        <p:txBody>
          <a:bodyPr/>
          <a:lstStyle/>
          <a:p>
            <a:pPr lvl="0"/>
            <a:r>
              <a:rPr lang="en-US" dirty="0"/>
              <a:t>Multiple profiles can apply to an instance at the same time</a:t>
            </a:r>
          </a:p>
          <a:p>
            <a:pPr lvl="1"/>
            <a:r>
              <a:rPr lang="en-US" dirty="0"/>
              <a:t>Different </a:t>
            </a:r>
            <a:r>
              <a:rPr lang="en-US" dirty="0" err="1"/>
              <a:t>Codings</a:t>
            </a:r>
            <a:r>
              <a:rPr lang="en-US" dirty="0"/>
              <a:t> for different value sets</a:t>
            </a:r>
          </a:p>
          <a:p>
            <a:pPr lvl="1"/>
            <a:r>
              <a:rPr lang="en-US" dirty="0"/>
              <a:t>Include the union of all needed elements</a:t>
            </a:r>
          </a:p>
          <a:p>
            <a:pPr lvl="1"/>
            <a:r>
              <a:rPr lang="en-US" dirty="0"/>
              <a:t>Works best when profiles don’t constrain max occurrences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90</a:t>
            </a:fld>
            <a:endParaRPr lang="en-CA" dirty="0"/>
          </a:p>
        </p:txBody>
      </p:sp>
    </p:spTree>
    <p:extLst>
      <p:ext uri="{BB962C8B-B14F-4D97-AF65-F5344CB8AC3E}">
        <p14:creationId xmlns:p14="http://schemas.microsoft.com/office/powerpoint/2010/main" val="169687524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Declaring profiles</a:t>
            </a:r>
          </a:p>
        </p:txBody>
      </p:sp>
      <p:sp>
        <p:nvSpPr>
          <p:cNvPr id="3" name="Content Placeholder 2"/>
          <p:cNvSpPr>
            <a:spLocks noGrp="1"/>
          </p:cNvSpPr>
          <p:nvPr>
            <p:ph idx="1"/>
          </p:nvPr>
        </p:nvSpPr>
        <p:spPr/>
        <p:txBody>
          <a:bodyPr/>
          <a:lstStyle/>
          <a:p>
            <a:r>
              <a:rPr lang="en-US" dirty="0"/>
              <a:t>Instances can identify what profiles they support using tags</a:t>
            </a:r>
          </a:p>
          <a:p>
            <a:pPr lvl="1" indent="-342900"/>
            <a:r>
              <a:rPr lang="en-US" dirty="0"/>
              <a:t>Considerations:</a:t>
            </a:r>
          </a:p>
          <a:p>
            <a:pPr lvl="2" indent="-342900"/>
            <a:r>
              <a:rPr lang="en-US" dirty="0"/>
              <a:t>Is declaration version-specific?</a:t>
            </a:r>
          </a:p>
          <a:p>
            <a:pPr lvl="2" indent="-342900"/>
            <a:r>
              <a:rPr lang="en-US" dirty="0"/>
              <a:t>Do you trust the declaration to be accurate?</a:t>
            </a:r>
          </a:p>
          <a:p>
            <a:pPr lvl="2" indent="-342900"/>
            <a:r>
              <a:rPr lang="en-US" dirty="0"/>
              <a:t>Will all clients declare the profiles of interest on submissions?</a:t>
            </a:r>
          </a:p>
          <a:p>
            <a:pPr lvl="2" indent="-342900"/>
            <a:r>
              <a:rPr lang="en-US" dirty="0"/>
              <a:t>What about  profiles of interest defined after data is received?</a:t>
            </a:r>
          </a:p>
        </p:txBody>
      </p:sp>
      <p:sp>
        <p:nvSpPr>
          <p:cNvPr id="4" name="Slide Number Placeholder 3"/>
          <p:cNvSpPr>
            <a:spLocks noGrp="1"/>
          </p:cNvSpPr>
          <p:nvPr>
            <p:ph type="sldNum" sz="quarter" idx="11"/>
          </p:nvPr>
        </p:nvSpPr>
        <p:spPr/>
        <p:txBody>
          <a:bodyPr/>
          <a:lstStyle/>
          <a:p>
            <a:fld id="{5CC3E5C4-3E2B-40F1-9F2B-C46CEB0C88DF}" type="slidenum">
              <a:rPr lang="en-CA" smtClean="0"/>
              <a:pPr/>
              <a:t>91</a:t>
            </a:fld>
            <a:endParaRPr lang="en-CA" dirty="0"/>
          </a:p>
        </p:txBody>
      </p:sp>
    </p:spTree>
    <p:extLst>
      <p:ext uri="{BB962C8B-B14F-4D97-AF65-F5344CB8AC3E}">
        <p14:creationId xmlns:p14="http://schemas.microsoft.com/office/powerpoint/2010/main" val="39361161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Learning Objectives</a:t>
            </a:r>
          </a:p>
        </p:txBody>
      </p:sp>
      <p:sp>
        <p:nvSpPr>
          <p:cNvPr id="3" name="Content Placeholder 2"/>
          <p:cNvSpPr>
            <a:spLocks noGrp="1"/>
          </p:cNvSpPr>
          <p:nvPr>
            <p:ph idx="1"/>
          </p:nvPr>
        </p:nvSpPr>
        <p:spPr/>
        <p:txBody>
          <a:bodyPr/>
          <a:lstStyle/>
          <a:p>
            <a:r>
              <a:rPr lang="en-US" noProof="0" dirty="0"/>
              <a:t>You should be able to:</a:t>
            </a:r>
          </a:p>
          <a:p>
            <a:pPr lvl="1"/>
            <a:r>
              <a:rPr lang="en-US" sz="2700" dirty="0">
                <a:latin typeface="Calibri"/>
              </a:rPr>
              <a:t>List FHIR’s interoperability paradigms and explain when each should be used</a:t>
            </a:r>
          </a:p>
          <a:p>
            <a:pPr lvl="1"/>
            <a:r>
              <a:rPr lang="en-US" sz="2700" dirty="0">
                <a:latin typeface="Calibri"/>
              </a:rPr>
              <a:t>Give examples of where FHIR can fit in the architectural stack</a:t>
            </a:r>
          </a:p>
          <a:p>
            <a:pPr lvl="1"/>
            <a:r>
              <a:rPr lang="en-US" sz="2700" dirty="0">
                <a:latin typeface="Calibri"/>
              </a:rPr>
              <a:t>Identify several FHIR architectural considerations and describe how to address them</a:t>
            </a:r>
          </a:p>
          <a:p>
            <a:pPr lvl="1"/>
            <a:r>
              <a:rPr lang="en-US" sz="2700" b="1" dirty="0">
                <a:latin typeface="Calibri"/>
              </a:rPr>
              <a:t>Explain where and how Profiles fit into an architectural solution</a:t>
            </a:r>
          </a:p>
        </p:txBody>
      </p:sp>
      <p:sp>
        <p:nvSpPr>
          <p:cNvPr id="4" name="Slide Number Placeholder 3"/>
          <p:cNvSpPr>
            <a:spLocks noGrp="1"/>
          </p:cNvSpPr>
          <p:nvPr>
            <p:ph type="sldNum" sz="quarter" idx="11"/>
          </p:nvPr>
        </p:nvSpPr>
        <p:spPr/>
        <p:txBody>
          <a:bodyPr/>
          <a:lstStyle/>
          <a:p>
            <a:fld id="{5CC3E5C4-3E2B-40F1-9F2B-C46CEB0C88DF}" type="slidenum">
              <a:rPr lang="en-CA" smtClean="0"/>
              <a:pPr/>
              <a:t>92</a:t>
            </a:fld>
            <a:endParaRPr lang="en-CA" dirty="0"/>
          </a:p>
        </p:txBody>
      </p:sp>
    </p:spTree>
    <p:extLst>
      <p:ext uri="{BB962C8B-B14F-4D97-AF65-F5344CB8AC3E}">
        <p14:creationId xmlns:p14="http://schemas.microsoft.com/office/powerpoint/2010/main" val="365863634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What now?</a:t>
            </a:r>
          </a:p>
        </p:txBody>
      </p:sp>
      <p:sp>
        <p:nvSpPr>
          <p:cNvPr id="2" name="Text Placeholder 1"/>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162843972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Dealing with STU</a:t>
            </a:r>
          </a:p>
        </p:txBody>
      </p:sp>
      <p:sp>
        <p:nvSpPr>
          <p:cNvPr id="5" name="Content Placeholder 4"/>
          <p:cNvSpPr>
            <a:spLocks noGrp="1"/>
          </p:cNvSpPr>
          <p:nvPr>
            <p:ph idx="1"/>
          </p:nvPr>
        </p:nvSpPr>
        <p:spPr/>
        <p:txBody>
          <a:bodyPr/>
          <a:lstStyle/>
          <a:p>
            <a:pPr lvl="0"/>
            <a:r>
              <a:rPr lang="en-US" sz="2800" dirty="0"/>
              <a:t>FHIR is a “standard for trial use”</a:t>
            </a:r>
          </a:p>
          <a:p>
            <a:pPr lvl="1"/>
            <a:r>
              <a:rPr lang="en-US" sz="2400" dirty="0"/>
              <a:t>Anything can change – no compatibility promised</a:t>
            </a:r>
          </a:p>
          <a:p>
            <a:pPr lvl="1"/>
            <a:r>
              <a:rPr lang="en-US" sz="2400" dirty="0"/>
              <a:t>Changes driven by implementation feedback</a:t>
            </a:r>
          </a:p>
          <a:p>
            <a:pPr lvl="2"/>
            <a:r>
              <a:rPr lang="en-US" sz="2000" dirty="0"/>
              <a:t>Most changes expected in resources</a:t>
            </a:r>
          </a:p>
          <a:p>
            <a:pPr lvl="2"/>
            <a:r>
              <a:rPr lang="en-US" sz="2000" dirty="0"/>
              <a:t>Already significant implementation experience through reference implementations, connectathons</a:t>
            </a:r>
          </a:p>
          <a:p>
            <a:pPr lvl="1"/>
            <a:r>
              <a:rPr lang="en-US" sz="2400" dirty="0"/>
              <a:t>Some needed resources aren’t yet defined</a:t>
            </a:r>
          </a:p>
          <a:p>
            <a:pPr lvl="2"/>
            <a:r>
              <a:rPr lang="en-US" sz="2000" dirty="0"/>
              <a:t>Outbreak, Public Health Case, etc.</a:t>
            </a:r>
          </a:p>
          <a:p>
            <a:pPr lvl="1"/>
            <a:r>
              <a:rPr lang="en-US" sz="2400" dirty="0"/>
              <a:t>Some content will (hopefully) become normative in FHIR R4 (2018), but most won’t</a:t>
            </a:r>
          </a:p>
          <a:p>
            <a:pPr lvl="2"/>
            <a:r>
              <a:rPr lang="en-US" sz="2000" dirty="0"/>
              <a:t>What goes normative when will depend on </a:t>
            </a:r>
            <a:br>
              <a:rPr lang="en-US" sz="2000" dirty="0"/>
            </a:br>
            <a:r>
              <a:rPr lang="en-US" sz="2000" dirty="0"/>
              <a:t>degree of implementation</a:t>
            </a:r>
          </a:p>
        </p:txBody>
      </p:sp>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9112" y="3933057"/>
            <a:ext cx="1503353" cy="10890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138054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STU Strategies</a:t>
            </a:r>
            <a:endParaRPr lang="en-CA" dirty="0"/>
          </a:p>
        </p:txBody>
      </p:sp>
      <p:sp>
        <p:nvSpPr>
          <p:cNvPr id="3" name="Content Placeholder 2"/>
          <p:cNvSpPr>
            <a:spLocks noGrp="1"/>
          </p:cNvSpPr>
          <p:nvPr>
            <p:ph idx="1"/>
          </p:nvPr>
        </p:nvSpPr>
        <p:spPr/>
        <p:txBody>
          <a:bodyPr/>
          <a:lstStyle/>
          <a:p>
            <a:pPr lvl="0"/>
            <a:r>
              <a:rPr lang="en-US" noProof="0" dirty="0"/>
              <a:t>If multiple STU versions could be in play</a:t>
            </a:r>
          </a:p>
          <a:p>
            <a:pPr lvl="1"/>
            <a:r>
              <a:rPr lang="en-US" dirty="0"/>
              <a:t>Distinguish using extensions or distinct endpoints</a:t>
            </a:r>
          </a:p>
          <a:p>
            <a:pPr lvl="1"/>
            <a:r>
              <a:rPr lang="en-US" noProof="0" dirty="0"/>
              <a:t>Be prepared to transform between versions to move/rename elements or handle syntax changes</a:t>
            </a:r>
          </a:p>
          <a:p>
            <a:r>
              <a:rPr lang="en-US" dirty="0"/>
              <a:t>For missing resources</a:t>
            </a:r>
          </a:p>
          <a:p>
            <a:pPr lvl="1"/>
            <a:r>
              <a:rPr lang="en-US" noProof="0" dirty="0"/>
              <a:t>Use Basic</a:t>
            </a:r>
          </a:p>
          <a:p>
            <a:pPr lvl="1"/>
            <a:r>
              <a:rPr lang="en-US" dirty="0"/>
              <a:t>Create your own custom resource</a:t>
            </a:r>
          </a:p>
          <a:p>
            <a:pPr lvl="2"/>
            <a:r>
              <a:rPr lang="en-US" dirty="0"/>
              <a:t>Non-conformant, but ok during STU in closed community</a:t>
            </a:r>
            <a:endParaRPr lang="en-US" noProof="0"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95</a:t>
            </a:fld>
            <a:endParaRPr lang="en-CA" dirty="0"/>
          </a:p>
        </p:txBody>
      </p:sp>
      <p:pic>
        <p:nvPicPr>
          <p:cNvPr id="5" name="Picture 2" descr="C:\Users\office\AppData\Local\Microsoft\Windows\Temporary Internet Files\Content.IE5\5WDXES51\MC900078732[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51692" y="3789040"/>
            <a:ext cx="1099444" cy="1572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252503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FHIR adoption approaches</a:t>
            </a:r>
          </a:p>
        </p:txBody>
      </p:sp>
      <p:sp>
        <p:nvSpPr>
          <p:cNvPr id="3" name="Content Placeholder 2"/>
          <p:cNvSpPr>
            <a:spLocks noGrp="1"/>
          </p:cNvSpPr>
          <p:nvPr>
            <p:ph idx="1"/>
          </p:nvPr>
        </p:nvSpPr>
        <p:spPr/>
        <p:txBody>
          <a:bodyPr/>
          <a:lstStyle/>
          <a:p>
            <a:pPr lvl="0"/>
            <a:r>
              <a:rPr lang="en-US" noProof="0" dirty="0"/>
              <a:t>Low hanging fruit</a:t>
            </a:r>
          </a:p>
          <a:p>
            <a:pPr lvl="1"/>
            <a:r>
              <a:rPr lang="en-US" noProof="0" dirty="0"/>
              <a:t>Registries</a:t>
            </a:r>
          </a:p>
          <a:p>
            <a:pPr lvl="1"/>
            <a:r>
              <a:rPr lang="en-US" noProof="0" dirty="0"/>
              <a:t>Terminology</a:t>
            </a:r>
          </a:p>
          <a:p>
            <a:pPr lvl="1"/>
            <a:r>
              <a:rPr lang="en-US" noProof="0" dirty="0"/>
              <a:t>MHD (XDS)</a:t>
            </a:r>
          </a:p>
          <a:p>
            <a:pPr lvl="1"/>
            <a:r>
              <a:rPr lang="en-US" noProof="0" dirty="0"/>
              <a:t>CCDA interface</a:t>
            </a:r>
          </a:p>
          <a:p>
            <a:pPr lvl="1"/>
            <a:r>
              <a:rPr lang="en-US" noProof="0" dirty="0"/>
              <a:t>Patient Portals / Mobile Health</a:t>
            </a:r>
          </a:p>
          <a:p>
            <a:pPr lvl="1"/>
            <a:r>
              <a:rPr lang="en-US" noProof="0" dirty="0"/>
              <a:t>Others?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96</a:t>
            </a:fld>
            <a:endParaRPr lang="en-CA" dirty="0"/>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52184" y="2348881"/>
            <a:ext cx="1333500" cy="181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680724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FHIR</a:t>
            </a:r>
            <a:r>
              <a:rPr lang="en-US" baseline="0" dirty="0"/>
              <a:t> adoption approaches (cont’d)</a:t>
            </a:r>
            <a:endParaRPr lang="en-CA" dirty="0"/>
          </a:p>
        </p:txBody>
      </p:sp>
      <p:sp>
        <p:nvSpPr>
          <p:cNvPr id="3" name="Content Placeholder 2"/>
          <p:cNvSpPr>
            <a:spLocks noGrp="1"/>
          </p:cNvSpPr>
          <p:nvPr>
            <p:ph idx="1"/>
          </p:nvPr>
        </p:nvSpPr>
        <p:spPr/>
        <p:txBody>
          <a:bodyPr/>
          <a:lstStyle/>
          <a:p>
            <a:pPr lvl="0"/>
            <a:r>
              <a:rPr lang="en-US" noProof="0" dirty="0"/>
              <a:t>Trial &amp; experiment</a:t>
            </a:r>
          </a:p>
          <a:p>
            <a:pPr lvl="1"/>
            <a:r>
              <a:rPr lang="en-US" noProof="0" dirty="0"/>
              <a:t>Green-field</a:t>
            </a:r>
          </a:p>
          <a:p>
            <a:pPr lvl="1"/>
            <a:r>
              <a:rPr lang="en-US" noProof="0" dirty="0"/>
              <a:t>Pilots</a:t>
            </a:r>
          </a:p>
          <a:p>
            <a:pPr lvl="1"/>
            <a:r>
              <a:rPr lang="en-US" noProof="0" dirty="0"/>
              <a:t>“good fit” solutions</a:t>
            </a:r>
            <a:r>
              <a:rPr lang="en-US" baseline="0" noProof="0" dirty="0"/>
              <a:t> (mobile, social media)</a:t>
            </a:r>
          </a:p>
          <a:p>
            <a:pPr lvl="1"/>
            <a:r>
              <a:rPr lang="en-US" baseline="0" noProof="0" dirty="0"/>
              <a:t>Elements not standardized elsewhere</a:t>
            </a:r>
          </a:p>
          <a:p>
            <a:pPr lvl="2"/>
            <a:r>
              <a:rPr lang="en-US" dirty="0"/>
              <a:t>Questionnaire, </a:t>
            </a:r>
            <a:r>
              <a:rPr lang="en-US" dirty="0" err="1"/>
              <a:t>ConceptMap</a:t>
            </a:r>
            <a:r>
              <a:rPr lang="en-US" dirty="0"/>
              <a:t>, etc.</a:t>
            </a:r>
            <a:endParaRPr lang="en-US" noProof="0"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97</a:t>
            </a:fld>
            <a:endParaRPr lang="en-CA" dirty="0"/>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31904" y="4725145"/>
            <a:ext cx="1763712" cy="180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96478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FHIR adoption approaches (cont’d)</a:t>
            </a:r>
            <a:endParaRPr lang="en-CA" dirty="0"/>
          </a:p>
        </p:txBody>
      </p:sp>
      <p:sp>
        <p:nvSpPr>
          <p:cNvPr id="3" name="Content Placeholder 2"/>
          <p:cNvSpPr>
            <a:spLocks noGrp="1"/>
          </p:cNvSpPr>
          <p:nvPr>
            <p:ph idx="1"/>
          </p:nvPr>
        </p:nvSpPr>
        <p:spPr/>
        <p:txBody>
          <a:bodyPr/>
          <a:lstStyle/>
          <a:p>
            <a:pPr>
              <a:defRPr/>
            </a:pPr>
            <a:r>
              <a:rPr lang="en-US" dirty="0"/>
              <a:t>Deep dive</a:t>
            </a:r>
          </a:p>
          <a:p>
            <a:pPr lvl="1" indent="-342900">
              <a:buSzPct val="75000"/>
              <a:buFont typeface="Wingdings" pitchFamily="2" charset="2"/>
              <a:buChar char="n"/>
              <a:defRPr/>
            </a:pPr>
            <a:r>
              <a:rPr lang="en-US" dirty="0">
                <a:ea typeface="+mn-ea"/>
                <a:cs typeface="+mn-cs"/>
              </a:rPr>
              <a:t>For the brave</a:t>
            </a:r>
          </a:p>
          <a:p>
            <a:pPr lvl="1" indent="-342900">
              <a:buSzPct val="75000"/>
              <a:buFont typeface="Wingdings" pitchFamily="2" charset="2"/>
              <a:buChar char="n"/>
              <a:defRPr/>
            </a:pPr>
            <a:r>
              <a:rPr lang="en-US" dirty="0">
                <a:ea typeface="+mn-ea"/>
                <a:cs typeface="+mn-cs"/>
              </a:rPr>
              <a:t>May be premature during STU period, given that specification is likely to change</a:t>
            </a:r>
          </a:p>
          <a:p>
            <a:pPr lvl="1" indent="-342900">
              <a:buSzPct val="75000"/>
              <a:buFont typeface="Wingdings" pitchFamily="2" charset="2"/>
              <a:buChar char="n"/>
              <a:defRPr/>
            </a:pPr>
            <a:r>
              <a:rPr lang="en-US" dirty="0">
                <a:ea typeface="+mn-ea"/>
                <a:cs typeface="+mn-cs"/>
              </a:rPr>
              <a:t>Ability to adapt to change is essential</a:t>
            </a:r>
          </a:p>
        </p:txBody>
      </p:sp>
      <p:sp>
        <p:nvSpPr>
          <p:cNvPr id="4" name="Slide Number Placeholder 3"/>
          <p:cNvSpPr>
            <a:spLocks noGrp="1"/>
          </p:cNvSpPr>
          <p:nvPr>
            <p:ph type="sldNum" sz="quarter" idx="11"/>
          </p:nvPr>
        </p:nvSpPr>
        <p:spPr/>
        <p:txBody>
          <a:bodyPr/>
          <a:lstStyle/>
          <a:p>
            <a:fld id="{5CC3E5C4-3E2B-40F1-9F2B-C46CEB0C88DF}" type="slidenum">
              <a:rPr lang="en-CA" smtClean="0"/>
              <a:pPr/>
              <a:t>98</a:t>
            </a:fld>
            <a:endParaRPr lang="en-CA" dirty="0"/>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87888" y="4293096"/>
            <a:ext cx="2030412"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39598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FHIR adoption approaches (cont’d)</a:t>
            </a:r>
            <a:endParaRPr lang="en-CA" dirty="0"/>
          </a:p>
        </p:txBody>
      </p:sp>
      <p:sp>
        <p:nvSpPr>
          <p:cNvPr id="3" name="Content Placeholder 2"/>
          <p:cNvSpPr>
            <a:spLocks noGrp="1"/>
          </p:cNvSpPr>
          <p:nvPr>
            <p:ph idx="1"/>
          </p:nvPr>
        </p:nvSpPr>
        <p:spPr/>
        <p:txBody>
          <a:bodyPr/>
          <a:lstStyle/>
          <a:p>
            <a:pPr lvl="0"/>
            <a:r>
              <a:rPr lang="en-US" noProof="0" dirty="0"/>
              <a:t>Monitor</a:t>
            </a:r>
          </a:p>
          <a:p>
            <a:pPr lvl="1"/>
            <a:r>
              <a:rPr lang="en-US" noProof="0" dirty="0"/>
              <a:t>Wait for</a:t>
            </a:r>
            <a:r>
              <a:rPr lang="en-US" baseline="0" noProof="0" dirty="0"/>
              <a:t> next release, normative, jurisdictional direction (e.g. meaningful use)</a:t>
            </a:r>
          </a:p>
          <a:p>
            <a:pPr lvl="1"/>
            <a:r>
              <a:rPr lang="en-US" dirty="0"/>
              <a:t>Wait for stability in reference implementations</a:t>
            </a:r>
          </a:p>
          <a:p>
            <a:pPr lvl="1"/>
            <a:r>
              <a:rPr lang="en-US" noProof="0" dirty="0"/>
              <a:t>Wait to see more implementation experience</a:t>
            </a:r>
          </a:p>
          <a:p>
            <a:pPr lvl="0"/>
            <a:r>
              <a:rPr lang="en-US" noProof="0" dirty="0"/>
              <a:t>Ignore</a:t>
            </a:r>
          </a:p>
          <a:p>
            <a:pPr lvl="1"/>
            <a:r>
              <a:rPr lang="en-US" dirty="0"/>
              <a:t>FHIR isn’t relevant to my environment now and is unlikely to ever be</a:t>
            </a:r>
            <a:endParaRPr lang="en-CA"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99</a:t>
            </a:fld>
            <a:endParaRPr lang="en-CA" dirty="0"/>
          </a:p>
        </p:txBody>
      </p:sp>
    </p:spTree>
    <p:extLst>
      <p:ext uri="{BB962C8B-B14F-4D97-AF65-F5344CB8AC3E}">
        <p14:creationId xmlns:p14="http://schemas.microsoft.com/office/powerpoint/2010/main" val="1708392937"/>
      </p:ext>
    </p:extLst>
  </p:cSld>
  <p:clrMapOvr>
    <a:masterClrMapping/>
  </p:clrMapOvr>
</p:sld>
</file>

<file path=ppt/theme/theme1.xml><?xml version="1.0" encoding="utf-8"?>
<a:theme xmlns:a="http://schemas.openxmlformats.org/drawingml/2006/main" name="Refined">
  <a:themeElements>
    <a:clrScheme name="Refined 6">
      <a:dk1>
        <a:srgbClr val="000000"/>
      </a:dk1>
      <a:lt1>
        <a:srgbClr val="FFFFFF"/>
      </a:lt1>
      <a:dk2>
        <a:srgbClr val="000000"/>
      </a:dk2>
      <a:lt2>
        <a:srgbClr val="C0C0C0"/>
      </a:lt2>
      <a:accent1>
        <a:srgbClr val="CC3300"/>
      </a:accent1>
      <a:accent2>
        <a:srgbClr val="666699"/>
      </a:accent2>
      <a:accent3>
        <a:srgbClr val="FFFFFF"/>
      </a:accent3>
      <a:accent4>
        <a:srgbClr val="000000"/>
      </a:accent4>
      <a:accent5>
        <a:srgbClr val="E2ADAA"/>
      </a:accent5>
      <a:accent6>
        <a:srgbClr val="5C5C8A"/>
      </a:accent6>
      <a:hlink>
        <a:srgbClr val="999900"/>
      </a:hlink>
      <a:folHlink>
        <a:srgbClr val="4D4D4D"/>
      </a:folHlink>
    </a:clrScheme>
    <a:fontScheme name="Refined">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Refined 1">
        <a:dk1>
          <a:srgbClr val="666633"/>
        </a:dk1>
        <a:lt1>
          <a:srgbClr val="FFFFFF"/>
        </a:lt1>
        <a:dk2>
          <a:srgbClr val="000000"/>
        </a:dk2>
        <a:lt2>
          <a:srgbClr val="FFFFFF"/>
        </a:lt2>
        <a:accent1>
          <a:srgbClr val="666699"/>
        </a:accent1>
        <a:accent2>
          <a:srgbClr val="990000"/>
        </a:accent2>
        <a:accent3>
          <a:srgbClr val="AAAAAA"/>
        </a:accent3>
        <a:accent4>
          <a:srgbClr val="DADADA"/>
        </a:accent4>
        <a:accent5>
          <a:srgbClr val="B8B8CA"/>
        </a:accent5>
        <a:accent6>
          <a:srgbClr val="8A0000"/>
        </a:accent6>
        <a:hlink>
          <a:srgbClr val="999900"/>
        </a:hlink>
        <a:folHlink>
          <a:srgbClr val="FFFFFF"/>
        </a:folHlink>
      </a:clrScheme>
      <a:clrMap bg1="dk2" tx1="lt1" bg2="dk1" tx2="lt2" accent1="accent1" accent2="accent2" accent3="accent3" accent4="accent4" accent5="accent5" accent6="accent6" hlink="hlink" folHlink="folHlink"/>
    </a:extraClrScheme>
    <a:extraClrScheme>
      <a:clrScheme name="Refined 2">
        <a:dk1>
          <a:srgbClr val="4D4D4D"/>
        </a:dk1>
        <a:lt1>
          <a:srgbClr val="FFFFFF"/>
        </a:lt1>
        <a:dk2>
          <a:srgbClr val="4A1102"/>
        </a:dk2>
        <a:lt2>
          <a:srgbClr val="FFFFFF"/>
        </a:lt2>
        <a:accent1>
          <a:srgbClr val="CC3300"/>
        </a:accent1>
        <a:accent2>
          <a:srgbClr val="666699"/>
        </a:accent2>
        <a:accent3>
          <a:srgbClr val="B1AAAA"/>
        </a:accent3>
        <a:accent4>
          <a:srgbClr val="DADADA"/>
        </a:accent4>
        <a:accent5>
          <a:srgbClr val="E2ADAA"/>
        </a:accent5>
        <a:accent6>
          <a:srgbClr val="5C5C8A"/>
        </a:accent6>
        <a:hlink>
          <a:srgbClr val="FF9900"/>
        </a:hlink>
        <a:folHlink>
          <a:srgbClr val="FFFFFF"/>
        </a:folHlink>
      </a:clrScheme>
      <a:clrMap bg1="dk2" tx1="lt1" bg2="dk1" tx2="lt2" accent1="accent1" accent2="accent2" accent3="accent3" accent4="accent4" accent5="accent5" accent6="accent6" hlink="hlink" folHlink="folHlink"/>
    </a:extraClrScheme>
    <a:extraClrScheme>
      <a:clrScheme name="Refined 3">
        <a:dk1>
          <a:srgbClr val="666699"/>
        </a:dk1>
        <a:lt1>
          <a:srgbClr val="FFFFFF"/>
        </a:lt1>
        <a:dk2>
          <a:srgbClr val="400040"/>
        </a:dk2>
        <a:lt2>
          <a:srgbClr val="FFFFFF"/>
        </a:lt2>
        <a:accent1>
          <a:srgbClr val="FFCC00"/>
        </a:accent1>
        <a:accent2>
          <a:srgbClr val="FF3300"/>
        </a:accent2>
        <a:accent3>
          <a:srgbClr val="AFAAAF"/>
        </a:accent3>
        <a:accent4>
          <a:srgbClr val="DADADA"/>
        </a:accent4>
        <a:accent5>
          <a:srgbClr val="FFE2AA"/>
        </a:accent5>
        <a:accent6>
          <a:srgbClr val="E72D00"/>
        </a:accent6>
        <a:hlink>
          <a:srgbClr val="CC9900"/>
        </a:hlink>
        <a:folHlink>
          <a:srgbClr val="CC3300"/>
        </a:folHlink>
      </a:clrScheme>
      <a:clrMap bg1="dk2" tx1="lt1" bg2="dk1" tx2="lt2" accent1="accent1" accent2="accent2" accent3="accent3" accent4="accent4" accent5="accent5" accent6="accent6" hlink="hlink" folHlink="folHlink"/>
    </a:extraClrScheme>
    <a:extraClrScheme>
      <a:clrScheme name="Refined 4">
        <a:dk1>
          <a:srgbClr val="4D4D4D"/>
        </a:dk1>
        <a:lt1>
          <a:srgbClr val="FFFFFF"/>
        </a:lt1>
        <a:dk2>
          <a:srgbClr val="006699"/>
        </a:dk2>
        <a:lt2>
          <a:srgbClr val="CCECFF"/>
        </a:lt2>
        <a:accent1>
          <a:srgbClr val="339966"/>
        </a:accent1>
        <a:accent2>
          <a:srgbClr val="3366FF"/>
        </a:accent2>
        <a:accent3>
          <a:srgbClr val="AAB8CA"/>
        </a:accent3>
        <a:accent4>
          <a:srgbClr val="DADADA"/>
        </a:accent4>
        <a:accent5>
          <a:srgbClr val="ADCAB8"/>
        </a:accent5>
        <a:accent6>
          <a:srgbClr val="2D5CE7"/>
        </a:accent6>
        <a:hlink>
          <a:srgbClr val="33CCFF"/>
        </a:hlink>
        <a:folHlink>
          <a:srgbClr val="FFFFFF"/>
        </a:folHlink>
      </a:clrScheme>
      <a:clrMap bg1="dk2" tx1="lt1" bg2="dk1" tx2="lt2" accent1="accent1" accent2="accent2" accent3="accent3" accent4="accent4" accent5="accent5" accent6="accent6" hlink="hlink" folHlink="folHlink"/>
    </a:extraClrScheme>
    <a:extraClrScheme>
      <a:clrScheme name="Refined 5">
        <a:dk1>
          <a:srgbClr val="000000"/>
        </a:dk1>
        <a:lt1>
          <a:srgbClr val="FFFFFF"/>
        </a:lt1>
        <a:dk2>
          <a:srgbClr val="CC0000"/>
        </a:dk2>
        <a:lt2>
          <a:srgbClr val="666699"/>
        </a:lt2>
        <a:accent1>
          <a:srgbClr val="FF6600"/>
        </a:accent1>
        <a:accent2>
          <a:srgbClr val="FF9933"/>
        </a:accent2>
        <a:accent3>
          <a:srgbClr val="FFFFFF"/>
        </a:accent3>
        <a:accent4>
          <a:srgbClr val="000000"/>
        </a:accent4>
        <a:accent5>
          <a:srgbClr val="FFB8AA"/>
        </a:accent5>
        <a:accent6>
          <a:srgbClr val="E78A2D"/>
        </a:accent6>
        <a:hlink>
          <a:srgbClr val="FFCC00"/>
        </a:hlink>
        <a:folHlink>
          <a:srgbClr val="333399"/>
        </a:folHlink>
      </a:clrScheme>
      <a:clrMap bg1="lt1" tx1="dk1" bg2="lt2" tx2="dk2" accent1="accent1" accent2="accent2" accent3="accent3" accent4="accent4" accent5="accent5" accent6="accent6" hlink="hlink" folHlink="folHlink"/>
    </a:extraClrScheme>
    <a:extraClrScheme>
      <a:clrScheme name="Refined 6">
        <a:dk1>
          <a:srgbClr val="000000"/>
        </a:dk1>
        <a:lt1>
          <a:srgbClr val="FFFFFF"/>
        </a:lt1>
        <a:dk2>
          <a:srgbClr val="000000"/>
        </a:dk2>
        <a:lt2>
          <a:srgbClr val="C0C0C0"/>
        </a:lt2>
        <a:accent1>
          <a:srgbClr val="CC3300"/>
        </a:accent1>
        <a:accent2>
          <a:srgbClr val="666699"/>
        </a:accent2>
        <a:accent3>
          <a:srgbClr val="FFFFFF"/>
        </a:accent3>
        <a:accent4>
          <a:srgbClr val="000000"/>
        </a:accent4>
        <a:accent5>
          <a:srgbClr val="E2ADAA"/>
        </a:accent5>
        <a:accent6>
          <a:srgbClr val="5C5C8A"/>
        </a:accent6>
        <a:hlink>
          <a:srgbClr val="999900"/>
        </a:hlink>
        <a:folHlink>
          <a:srgbClr val="4D4D4D"/>
        </a:folHlink>
      </a:clrScheme>
      <a:clrMap bg1="lt1" tx1="dk1" bg2="lt2" tx2="dk2" accent1="accent1" accent2="accent2" accent3="accent3" accent4="accent4" accent5="accent5" accent6="accent6" hlink="hlink" folHlink="folHlink"/>
    </a:extraClrScheme>
    <a:extraClrScheme>
      <a:clrScheme name="Refined 7">
        <a:dk1>
          <a:srgbClr val="000000"/>
        </a:dk1>
        <a:lt1>
          <a:srgbClr val="FFFFFF"/>
        </a:lt1>
        <a:dk2>
          <a:srgbClr val="000066"/>
        </a:dk2>
        <a:lt2>
          <a:srgbClr val="333399"/>
        </a:lt2>
        <a:accent1>
          <a:srgbClr val="3399FF"/>
        </a:accent1>
        <a:accent2>
          <a:srgbClr val="9999FF"/>
        </a:accent2>
        <a:accent3>
          <a:srgbClr val="FFFFFF"/>
        </a:accent3>
        <a:accent4>
          <a:srgbClr val="000000"/>
        </a:accent4>
        <a:accent5>
          <a:srgbClr val="ADCAFF"/>
        </a:accent5>
        <a:accent6>
          <a:srgbClr val="8A8AE7"/>
        </a:accent6>
        <a:hlink>
          <a:srgbClr val="00CCFF"/>
        </a:hlink>
        <a:folHlink>
          <a:srgbClr val="5F5F5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4209</TotalTime>
  <Words>5811</Words>
  <Application>Microsoft Office PowerPoint</Application>
  <PresentationFormat>Widescreen</PresentationFormat>
  <Paragraphs>1013</Paragraphs>
  <Slides>107</Slides>
  <Notes>39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107</vt:i4>
      </vt:variant>
    </vt:vector>
  </HeadingPairs>
  <TitlesOfParts>
    <vt:vector size="116" baseType="lpstr">
      <vt:lpstr>Arial</vt:lpstr>
      <vt:lpstr>Calibri</vt:lpstr>
      <vt:lpstr>Courier New</vt:lpstr>
      <vt:lpstr>Franklin Gothic Book</vt:lpstr>
      <vt:lpstr>Souce Sans Pro</vt:lpstr>
      <vt:lpstr>Times New Roman</vt:lpstr>
      <vt:lpstr>Verdana</vt:lpstr>
      <vt:lpstr>Wingdings</vt:lpstr>
      <vt:lpstr>Refined</vt:lpstr>
      <vt:lpstr>Designing and Architecting FHIR Solutions</vt:lpstr>
      <vt:lpstr>Who am I?</vt:lpstr>
      <vt:lpstr>This presentation</vt:lpstr>
      <vt:lpstr>Learning Objectives</vt:lpstr>
      <vt:lpstr>Level Setting</vt:lpstr>
      <vt:lpstr>Agenda</vt:lpstr>
      <vt:lpstr>What Paradigm</vt:lpstr>
      <vt:lpstr>Paradigms</vt:lpstr>
      <vt:lpstr>REST</vt:lpstr>
      <vt:lpstr>FHIR Resource URLs</vt:lpstr>
      <vt:lpstr>Example operations</vt:lpstr>
      <vt:lpstr>When to use REST?</vt:lpstr>
      <vt:lpstr>When to avoid REST?</vt:lpstr>
      <vt:lpstr>Documents</vt:lpstr>
      <vt:lpstr>Documents – are bundles</vt:lpstr>
      <vt:lpstr>When to use Documents?</vt:lpstr>
      <vt:lpstr>When to avoid Documents?</vt:lpstr>
      <vt:lpstr>Messages</vt:lpstr>
      <vt:lpstr>Messages – are bundles</vt:lpstr>
      <vt:lpstr>When to use Messaging?</vt:lpstr>
      <vt:lpstr>When to avoid Messaging?</vt:lpstr>
      <vt:lpstr>Other</vt:lpstr>
      <vt:lpstr>When to use other paradigms?</vt:lpstr>
      <vt:lpstr>When not to use ‘other’?</vt:lpstr>
      <vt:lpstr>Paradigm guidance</vt:lpstr>
      <vt:lpstr>Combining paradigms</vt:lpstr>
      <vt:lpstr>Caveats with combining paradigms</vt:lpstr>
      <vt:lpstr>Apply it</vt:lpstr>
      <vt:lpstr>Learning Objectives</vt:lpstr>
      <vt:lpstr>FHIR Architecture Approaches</vt:lpstr>
      <vt:lpstr>Some possible uses</vt:lpstr>
      <vt:lpstr>Repository model</vt:lpstr>
      <vt:lpstr>Beyond exchange</vt:lpstr>
      <vt:lpstr>Overview of a server</vt:lpstr>
      <vt:lpstr>From wire to store</vt:lpstr>
      <vt:lpstr>SMART on FHIR</vt:lpstr>
      <vt:lpstr>CDS Hooks</vt:lpstr>
      <vt:lpstr>Architectures</vt:lpstr>
      <vt:lpstr>Bottom Line</vt:lpstr>
      <vt:lpstr>Learning Objectives</vt:lpstr>
      <vt:lpstr>FHIR Features</vt:lpstr>
      <vt:lpstr>FHIR Features</vt:lpstr>
      <vt:lpstr>Narrative</vt:lpstr>
      <vt:lpstr>Narrative</vt:lpstr>
      <vt:lpstr>Narrative decisions (cont’d)</vt:lpstr>
      <vt:lpstr>Narrative decisions (cont’d)</vt:lpstr>
      <vt:lpstr>Extensions</vt:lpstr>
      <vt:lpstr>Extensions (cont’d)</vt:lpstr>
      <vt:lpstr>Extension decisions</vt:lpstr>
      <vt:lpstr>Extension decisions (cont’d)</vt:lpstr>
      <vt:lpstr>Extension decisions (cont’d)</vt:lpstr>
      <vt:lpstr>Extension decisions (cont’d)</vt:lpstr>
      <vt:lpstr>Modifier Extensions</vt:lpstr>
      <vt:lpstr>Modifier Extension decisions</vt:lpstr>
      <vt:lpstr>Versions</vt:lpstr>
      <vt:lpstr>Versions (cont’d)</vt:lpstr>
      <vt:lpstr>Pop Quiz</vt:lpstr>
      <vt:lpstr>Tags</vt:lpstr>
      <vt:lpstr>Tags (cont’d)</vt:lpstr>
      <vt:lpstr>Tag decisions</vt:lpstr>
      <vt:lpstr>Syntaxes</vt:lpstr>
      <vt:lpstr>Syntaxes (cont’d)</vt:lpstr>
      <vt:lpstr>Syntax decisions</vt:lpstr>
      <vt:lpstr>Signatures</vt:lpstr>
      <vt:lpstr>Reference libraries</vt:lpstr>
      <vt:lpstr>Reference library decisions</vt:lpstr>
      <vt:lpstr>Conformance resources</vt:lpstr>
      <vt:lpstr>Conformance resources (cont’d)</vt:lpstr>
      <vt:lpstr>Bundles</vt:lpstr>
      <vt:lpstr>Bundles (cont’d)</vt:lpstr>
      <vt:lpstr>Bundle decisions</vt:lpstr>
      <vt:lpstr>Bundle decisions (cont’d)</vt:lpstr>
      <vt:lpstr>Apply it</vt:lpstr>
      <vt:lpstr>Additional Considerations</vt:lpstr>
      <vt:lpstr>Additional Considerations</vt:lpstr>
      <vt:lpstr>Resolving identity</vt:lpstr>
      <vt:lpstr>Resolving identity (cont’d)</vt:lpstr>
      <vt:lpstr>Missing data</vt:lpstr>
      <vt:lpstr>Looping</vt:lpstr>
      <vt:lpstr>Variable Server capabilities</vt:lpstr>
      <vt:lpstr>Variable Server capabilities (cont’d)</vt:lpstr>
      <vt:lpstr>Prohibiting data elements</vt:lpstr>
      <vt:lpstr>Interoperating with legacy</vt:lpstr>
      <vt:lpstr>Learning Objectives</vt:lpstr>
      <vt:lpstr>Profiled FHIR</vt:lpstr>
      <vt:lpstr>Profile-less FHIR</vt:lpstr>
      <vt:lpstr>Profile Uses</vt:lpstr>
      <vt:lpstr>Profiled Observation (Blood Pressure)</vt:lpstr>
      <vt:lpstr>Profiles to guide behavior</vt:lpstr>
      <vt:lpstr>Simultaneous profiles</vt:lpstr>
      <vt:lpstr>Declaring profiles</vt:lpstr>
      <vt:lpstr>Learning Objectives</vt:lpstr>
      <vt:lpstr>What now?</vt:lpstr>
      <vt:lpstr>Dealing with STU</vt:lpstr>
      <vt:lpstr>STU Strategies</vt:lpstr>
      <vt:lpstr>FHIR adoption approaches</vt:lpstr>
      <vt:lpstr>FHIR adoption approaches (cont’d)</vt:lpstr>
      <vt:lpstr>FHIR adoption approaches (cont’d)</vt:lpstr>
      <vt:lpstr>FHIR adoption approaches (cont’d)</vt:lpstr>
      <vt:lpstr>Estimating</vt:lpstr>
      <vt:lpstr>Skill requirements</vt:lpstr>
      <vt:lpstr>Considerations</vt:lpstr>
      <vt:lpstr>Time-points for re-evaluation</vt:lpstr>
      <vt:lpstr>Resources wiki.hl7.org/?title=FHIR</vt:lpstr>
      <vt:lpstr>Next Steps for you</vt:lpstr>
      <vt:lpstr>Education opportunities</vt:lpstr>
      <vt:lpstr>Questions?</vt:lpstr>
    </vt:vector>
  </TitlesOfParts>
  <Company>Stewardshop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Shelly Ross</dc:creator>
  <cp:lastModifiedBy>Lloyd McKenzie</cp:lastModifiedBy>
  <cp:revision>58</cp:revision>
  <dcterms:created xsi:type="dcterms:W3CDTF">2008-01-21T06:12:12Z</dcterms:created>
  <dcterms:modified xsi:type="dcterms:W3CDTF">2019-01-07T08:07:37Z</dcterms:modified>
</cp:coreProperties>
</file>