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302" r:id="rId22"/>
    <p:sldId id="283" r:id="rId23"/>
    <p:sldId id="284" r:id="rId24"/>
    <p:sldId id="290" r:id="rId25"/>
    <p:sldId id="289" r:id="rId26"/>
    <p:sldId id="294" r:id="rId27"/>
    <p:sldId id="30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84574" autoAdjust="0"/>
  </p:normalViewPr>
  <p:slideViewPr>
    <p:cSldViewPr>
      <p:cViewPr>
        <p:scale>
          <a:sx n="116" d="100"/>
          <a:sy n="116" d="100"/>
        </p:scale>
        <p:origin x="88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96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A3AE3-9490-41F4-B2D5-BD7BE3200D90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2C940-9BE6-4FB0-8429-4336D6A3C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ildfhir.aegis.net/fhir3-0-1-gui/index.jsf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Introduction</a:t>
            </a:r>
            <a:r>
              <a:rPr lang="en-US" baseline="0" dirty="0"/>
              <a:t> of presenter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91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Notes– try to keep Q&amp;A to 5 mins.  Additional discussion can be held at breaks,</a:t>
            </a:r>
            <a:r>
              <a:rPr lang="en-US" baseline="0" dirty="0"/>
              <a:t> lunch, or after class.  Also keep in mind that some of the questions may be answered in later sessions.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53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49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35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93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68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  <a:r>
              <a:rPr lang="en-US" baseline="0" dirty="0"/>
              <a:t> </a:t>
            </a:r>
            <a:r>
              <a:rPr lang="en-US" dirty="0"/>
              <a:t>– try to keep Q&amp;A to 5 mins.  Additional discussion can be held at breaks, lunch, or after class.  Also keep in mind that some of the questions may be answered in later sessions.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05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71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11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 may</a:t>
            </a:r>
            <a:r>
              <a:rPr lang="en-US" baseline="0" dirty="0"/>
              <a:t> define their own unique organization or use their company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0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27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 may use existing </a:t>
            </a:r>
            <a:r>
              <a:rPr lang="en-US" dirty="0" err="1"/>
              <a:t>WildFHIR</a:t>
            </a:r>
            <a:r>
              <a:rPr lang="en-US" baseline="0" dirty="0"/>
              <a:t> instance or their own server if publicly accessible.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http://wildfhir.aegis.net/fhir3-0-1-gui/index.jsf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/>
              <a:t>Screenshot</a:t>
            </a:r>
            <a:r>
              <a:rPr lang="en-US" baseline="0" dirty="0"/>
              <a:t> shows the defaults set when creating a new test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3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95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baseline="0" dirty="0"/>
              <a:t> </a:t>
            </a:r>
            <a:r>
              <a:rPr lang="en-US" dirty="0"/>
              <a:t>– try to keep Q&amp;A to 5 mins.  Additional discussion can be held at breaks, lunch, or after class.  Also keep in mind that some of the questions may be answered in later sessions.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28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25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8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0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88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27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90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1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4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0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6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0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9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8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5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2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tx1">
                <a:lumMod val="100000"/>
              </a:schemeClr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75A5-0825-4F69-8588-F2391A15FF52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19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TU3/operationslis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uchstone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TU3/testing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hl7.org/fhir/STU3/testscrip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hl7.org/fhir/STU3/testing.html#execu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7200"/>
            <a:ext cx="12192000" cy="1981200"/>
          </a:xfr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br>
              <a:rPr lang="en-AU" dirty="0"/>
            </a:br>
            <a:r>
              <a:rPr lang="en-AU" sz="7300" dirty="0">
                <a:solidFill>
                  <a:srgbClr val="FFFF00"/>
                </a:solidFill>
                <a:cs typeface="David" panose="020E0502060401010101" pitchFamily="34" charset="-79"/>
              </a:rPr>
              <a:t>FHIR Testing and Touchstone</a:t>
            </a:r>
            <a:br>
              <a:rPr lang="en-AU" sz="3200" dirty="0"/>
            </a:br>
            <a:endParaRPr lang="en-AU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625" y="4048124"/>
            <a:ext cx="8229600" cy="227713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Presenter: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rgbClr val="002060"/>
                </a:solidFill>
              </a:rPr>
              <a:t>Richard Ettema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FHIR® Certified Implementer</a:t>
            </a: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Lead Consultant, AEGIS.net, Inc.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richard.ettema@aegis.net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</p:spPr>
        <p:txBody>
          <a:bodyPr/>
          <a:lstStyle/>
          <a:p>
            <a:pPr algn="l"/>
            <a:r>
              <a:rPr lang="en-US" sz="105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© 2018 AEGIS.net, Inc., HL7 ® International. AEGIS is a registered trademark of AEGIS.net, Inc. HL7, Health Level Seven, FHIR &amp; flame logo are registered trademarks of Health Level Seven International. Reg. U.S. TM Office.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51D27-D948-4AFB-BF48-6321971D2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51" y="2616301"/>
            <a:ext cx="1612698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5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189"/>
            <a:ext cx="10972800" cy="1216411"/>
          </a:xfrm>
        </p:spPr>
        <p:txBody>
          <a:bodyPr>
            <a:normAutofit fontScale="90000"/>
          </a:bodyPr>
          <a:lstStyle/>
          <a:p>
            <a:r>
              <a:rPr lang="en-US" sz="5300" dirty="0" err="1"/>
              <a:t>TestScript</a:t>
            </a:r>
            <a:r>
              <a:rPr lang="en-US" sz="5300" dirty="0"/>
              <a:t> Operations</a:t>
            </a:r>
            <a:br>
              <a:rPr lang="en-US" sz="3100" dirty="0"/>
            </a:br>
            <a:r>
              <a:rPr lang="en-US" sz="3100" dirty="0"/>
              <a:t>FHIR Interactions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1510" y="1608985"/>
            <a:ext cx="40624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Instance Level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Read 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Vread</a:t>
            </a:r>
            <a:r>
              <a:rPr lang="en-US" sz="2400" dirty="0">
                <a:solidFill>
                  <a:schemeClr val="bg1"/>
                </a:solidFill>
              </a:rPr>
              <a:t> 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Update  (PUT)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Patch (PATCH)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Delete  (DELETE)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History 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Type Level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Create  (POST)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Create via Update (PUT)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Search 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History (GET)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4490" y="1608985"/>
            <a:ext cx="40941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Whole System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Capabilities (GET/OPTIONS)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Batch/Transaction (POST)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History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Search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Extended Operations</a:t>
            </a:r>
          </a:p>
          <a:p>
            <a:r>
              <a:rPr lang="en-US" sz="1600" dirty="0">
                <a:solidFill>
                  <a:schemeClr val="bg1"/>
                </a:solidFill>
                <a:hlinkClick r:id="rId3"/>
              </a:rPr>
              <a:t>http://hl7.org/fhir/STU3/operationslist.html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Base Operations (All Resources)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Operations Defined by Resource Type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1608984"/>
            <a:ext cx="42863" cy="461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30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Asserts</a:t>
            </a:r>
            <a:br>
              <a:rPr lang="en-US" sz="4800" dirty="0"/>
            </a:br>
            <a:r>
              <a:rPr lang="en-US" sz="3100" dirty="0"/>
              <a:t>Conditions, Rules or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10972800" cy="4876800"/>
          </a:xfrm>
        </p:spPr>
        <p:txBody>
          <a:bodyPr>
            <a:noAutofit/>
          </a:bodyPr>
          <a:lstStyle/>
          <a:p>
            <a:r>
              <a:rPr lang="en-US" sz="2400" dirty="0"/>
              <a:t>An assert acts on the immediately preceding operation.</a:t>
            </a:r>
          </a:p>
          <a:p>
            <a:r>
              <a:rPr lang="en-US" sz="2400" dirty="0"/>
              <a:t>It states a condition, rule or expression that will be evaluated against the executed operation context.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400" b="1" dirty="0"/>
              <a:t>Asserts provide support for: </a:t>
            </a:r>
          </a:p>
          <a:p>
            <a:r>
              <a:rPr lang="en-US" sz="2000" dirty="0"/>
              <a:t>Evaluation of both the inbound request or outbound response</a:t>
            </a:r>
          </a:p>
          <a:p>
            <a:r>
              <a:rPr lang="en-US" sz="2000" dirty="0"/>
              <a:t>Complex and simple evaluation of HTTP headers and response codes</a:t>
            </a:r>
          </a:p>
          <a:p>
            <a:r>
              <a:rPr lang="en-US" sz="2000" dirty="0"/>
              <a:t>Operators for equality, relational comparison, containment, etc. </a:t>
            </a:r>
          </a:p>
          <a:p>
            <a:r>
              <a:rPr lang="en-US" sz="2000" dirty="0"/>
              <a:t>Expression language support for XPath, </a:t>
            </a:r>
            <a:r>
              <a:rPr lang="en-US" sz="2000" dirty="0" err="1"/>
              <a:t>JSONPath</a:t>
            </a:r>
            <a:r>
              <a:rPr lang="en-US" sz="2000" dirty="0"/>
              <a:t> and </a:t>
            </a:r>
            <a:r>
              <a:rPr lang="en-US" sz="2000" dirty="0" err="1"/>
              <a:t>FHIRPath</a:t>
            </a:r>
            <a:endParaRPr lang="en-US" sz="2000" dirty="0"/>
          </a:p>
          <a:p>
            <a:r>
              <a:rPr lang="en-US" sz="2000" dirty="0"/>
              <a:t>Payload comparison to defined fixtures (static or dynamic)</a:t>
            </a:r>
          </a:p>
          <a:p>
            <a:r>
              <a:rPr lang="en-US" sz="2000" dirty="0"/>
              <a:t>Payload validation against defined FHIR profile(s)</a:t>
            </a:r>
          </a:p>
          <a:p>
            <a:r>
              <a:rPr lang="en-US" sz="2000" i="1" dirty="0"/>
              <a:t>Plus a whole lot more…</a:t>
            </a:r>
          </a:p>
        </p:txBody>
      </p:sp>
    </p:spTree>
    <p:extLst>
      <p:ext uri="{BB962C8B-B14F-4D97-AF65-F5344CB8AC3E}">
        <p14:creationId xmlns:p14="http://schemas.microsoft.com/office/powerpoint/2010/main" val="2010540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r>
              <a:rPr lang="en-US" sz="4800" dirty="0"/>
              <a:t>Recap: FHIR Testing and </a:t>
            </a:r>
            <a:r>
              <a:rPr lang="en-US" sz="4800" dirty="0" err="1"/>
              <a:t>TestScripts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1"/>
            <a:ext cx="10972799" cy="4525963"/>
          </a:xfrm>
        </p:spPr>
        <p:txBody>
          <a:bodyPr/>
          <a:lstStyle/>
          <a:p>
            <a:r>
              <a:rPr lang="en-US" dirty="0"/>
              <a:t>FHIR defines a Testing Framework as part of the specification</a:t>
            </a:r>
          </a:p>
          <a:p>
            <a:r>
              <a:rPr lang="en-US" dirty="0"/>
              <a:t>Test Engines should follow a prescribed Workflow</a:t>
            </a:r>
          </a:p>
          <a:p>
            <a:r>
              <a:rPr lang="en-US" dirty="0" err="1"/>
              <a:t>TestScript</a:t>
            </a:r>
            <a:r>
              <a:rPr lang="en-US" dirty="0"/>
              <a:t> Resource Type provides a complete</a:t>
            </a:r>
            <a:r>
              <a:rPr lang="en-US" strike="sngStrike" dirty="0"/>
              <a:t>,</a:t>
            </a:r>
            <a:r>
              <a:rPr lang="en-US" dirty="0"/>
              <a:t> executable test definition</a:t>
            </a:r>
          </a:p>
          <a:p>
            <a:r>
              <a:rPr lang="en-US" dirty="0"/>
              <a:t>Support for the entire FHIR RESTful API (Operations)</a:t>
            </a:r>
          </a:p>
          <a:p>
            <a:r>
              <a:rPr lang="en-US" dirty="0"/>
              <a:t>Support for Evaluation of Extensive Conditions, Rules and Expressions (Asserts)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6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Discussion (Q &amp; A)</a:t>
            </a:r>
          </a:p>
        </p:txBody>
      </p:sp>
      <p:sp>
        <p:nvSpPr>
          <p:cNvPr id="5" name="AutoShape 9" descr="Image result for question and answ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yuhanonmilitos.files.wordpress.com/2012/07/question-and-answ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81" y="1371601"/>
            <a:ext cx="5951171" cy="3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094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Introducing Touchstone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3352800"/>
            <a:ext cx="10972800" cy="3200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/>
              <a:t>Touchstone is an easy-to-use testing platform for health information exchange that implements the FHIR Testing Framework architecture.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C4D9F4-8B0E-4E71-B606-DEB573E74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51" y="1371600"/>
            <a:ext cx="1612698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26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4800" dirty="0"/>
              <a:t>Touchstone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dirty="0"/>
              <a:t>Is available as a publicly accessible cloud-based testing platform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Provides automated, internet-based interoperability testing of the HL7® FHIR® specification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Tests the capabilities of and interoperability between both FHIR Server and Client implementations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Is a blend between Test-Driven-Development (TDD) methodologies and Natural Language Processing (NLP) </a:t>
            </a:r>
            <a:r>
              <a:rPr lang="en-US" sz="2800" dirty="0" err="1"/>
              <a:t>TestScripts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2922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8358"/>
          </a:xfrm>
        </p:spPr>
        <p:txBody>
          <a:bodyPr>
            <a:normAutofit/>
          </a:bodyPr>
          <a:lstStyle/>
          <a:p>
            <a:r>
              <a:rPr lang="en-US" sz="4800" dirty="0"/>
              <a:t>Touchstone Landing Page</a:t>
            </a:r>
          </a:p>
        </p:txBody>
      </p:sp>
      <p:sp>
        <p:nvSpPr>
          <p:cNvPr id="3" name="Down Arrow 2"/>
          <p:cNvSpPr/>
          <p:nvPr/>
        </p:nvSpPr>
        <p:spPr>
          <a:xfrm>
            <a:off x="990600" y="1091100"/>
            <a:ext cx="370628" cy="336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76751" y="6172200"/>
            <a:ext cx="2526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hlinkClick r:id="rId3"/>
              </a:rPr>
              <a:t>www.touchstone.com</a:t>
            </a:r>
            <a:endParaRPr lang="en-US" sz="2000" b="1" u="sng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09CAFE-E724-4302-B5CE-790BC99AB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65686"/>
            <a:ext cx="12192000" cy="47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64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95" y="1257329"/>
            <a:ext cx="4895193" cy="134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238999" y="5112603"/>
            <a:ext cx="3581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Online Documentation: </a:t>
            </a:r>
            <a:r>
              <a:rPr lang="en-US" sz="2400" dirty="0">
                <a:solidFill>
                  <a:schemeClr val="bg1"/>
                </a:solidFill>
              </a:rPr>
              <a:t>User Guide and How-</a:t>
            </a:r>
            <a:r>
              <a:rPr lang="en-US" sz="2400" dirty="0" err="1">
                <a:solidFill>
                  <a:schemeClr val="bg1"/>
                </a:solidFill>
              </a:rPr>
              <a:t>Tos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0144" y="5679891"/>
            <a:ext cx="47709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Touchstone Updates:</a:t>
            </a:r>
            <a:r>
              <a:rPr lang="en-US" sz="2400" dirty="0">
                <a:solidFill>
                  <a:schemeClr val="bg1"/>
                </a:solidFill>
              </a:rPr>
              <a:t> Describes significant released version updates </a:t>
            </a:r>
          </a:p>
        </p:txBody>
      </p:sp>
      <p:sp>
        <p:nvSpPr>
          <p:cNvPr id="2" name="Rectangle 1"/>
          <p:cNvSpPr/>
          <p:nvPr/>
        </p:nvSpPr>
        <p:spPr>
          <a:xfrm>
            <a:off x="876895" y="2690978"/>
            <a:ext cx="4827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Alerts: </a:t>
            </a:r>
            <a:r>
              <a:rPr lang="en-US" sz="2400" dirty="0">
                <a:solidFill>
                  <a:schemeClr val="bg1"/>
                </a:solidFill>
              </a:rPr>
              <a:t>Important usage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605EDD-71CC-458C-84A0-0DC936CF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8358"/>
          </a:xfrm>
        </p:spPr>
        <p:txBody>
          <a:bodyPr>
            <a:normAutofit/>
          </a:bodyPr>
          <a:lstStyle/>
          <a:p>
            <a:r>
              <a:rPr lang="en-US" sz="4800" dirty="0"/>
              <a:t>Touchstone Landing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696599-7ADA-43DD-BACC-18F55FE87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65" y="3173410"/>
            <a:ext cx="4847619" cy="248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F2652E-78C5-4120-8ABA-DB2F215E9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349601"/>
            <a:ext cx="4761905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42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91400" y="4879273"/>
            <a:ext cx="3424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Touchstone Totals: </a:t>
            </a:r>
            <a:r>
              <a:rPr lang="en-US" sz="2400" dirty="0">
                <a:solidFill>
                  <a:schemeClr val="bg1"/>
                </a:solidFill>
              </a:rPr>
              <a:t>Tracks participation since Touchstone v1.0 release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5879" y="5026544"/>
            <a:ext cx="47564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Feeds:</a:t>
            </a:r>
            <a:r>
              <a:rPr lang="en-US" sz="2400" dirty="0">
                <a:solidFill>
                  <a:schemeClr val="bg1"/>
                </a:solidFill>
              </a:rPr>
              <a:t> News links related to FHIR, Testing and Touchstone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A29284E-42CF-434C-BC58-7EF3F85A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8358"/>
          </a:xfrm>
        </p:spPr>
        <p:txBody>
          <a:bodyPr>
            <a:normAutofit/>
          </a:bodyPr>
          <a:lstStyle/>
          <a:p>
            <a:r>
              <a:rPr lang="en-US" sz="4800" dirty="0"/>
              <a:t>Touchstone Landing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D3780-3185-463E-AA86-EC540C4D8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879" y="1294229"/>
            <a:ext cx="4720121" cy="35850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AC84EF-5CBE-4287-9F0E-58BB812C0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1294229"/>
            <a:ext cx="3424720" cy="35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52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Discussion (Q &amp; A)</a:t>
            </a:r>
          </a:p>
        </p:txBody>
      </p:sp>
      <p:sp>
        <p:nvSpPr>
          <p:cNvPr id="5" name="AutoShape 9" descr="Image result for question and answ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yuhanonmilitos.files.wordpress.com/2012/07/question-and-answ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81" y="1371601"/>
            <a:ext cx="5951171" cy="3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59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5300" dirty="0">
                <a:solidFill>
                  <a:schemeClr val="bg1"/>
                </a:solidFill>
                <a:latin typeface="+mj-lt"/>
              </a:rPr>
              <a:t>Goal of Session Two</a:t>
            </a:r>
            <a:br>
              <a:rPr lang="en-US" dirty="0">
                <a:latin typeface="+mj-lt"/>
              </a:rPr>
            </a:b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953000"/>
          </a:xfrm>
        </p:spPr>
        <p:txBody>
          <a:bodyPr>
            <a:normAutofit/>
          </a:bodyPr>
          <a:lstStyle/>
          <a:p>
            <a:pPr marL="514350" indent="-457200"/>
            <a:r>
              <a:rPr lang="en-US" dirty="0"/>
              <a:t>Present the FHIR Testing framework</a:t>
            </a:r>
          </a:p>
          <a:p>
            <a:pPr marL="514350" indent="-457200"/>
            <a:r>
              <a:rPr lang="en-US" dirty="0"/>
              <a:t>Introduce Touchstone: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 registration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Account setup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 system setup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Test execution (demo)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3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Touchstone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830764"/>
          </a:xfrm>
        </p:spPr>
        <p:txBody>
          <a:bodyPr/>
          <a:lstStyle/>
          <a:p>
            <a:r>
              <a:rPr lang="en-US" dirty="0"/>
              <a:t>All testing participants need to first Register with Touchstone</a:t>
            </a:r>
          </a:p>
          <a:p>
            <a:r>
              <a:rPr lang="en-US" dirty="0"/>
              <a:t>Organizations may have 1 or more registered users on Touchstone (based on the organization’s subscription level)</a:t>
            </a:r>
          </a:p>
          <a:p>
            <a:r>
              <a:rPr lang="en-US" dirty="0"/>
              <a:t>Registration and acceptance of registration must be completed before any testing can begin</a:t>
            </a:r>
          </a:p>
          <a:p>
            <a:r>
              <a:rPr lang="en-US" dirty="0"/>
              <a:t>An organization will typically have at least 1 test system and may choose to run tests against other publicly available test systems</a:t>
            </a:r>
          </a:p>
        </p:txBody>
      </p:sp>
    </p:spTree>
    <p:extLst>
      <p:ext uri="{BB962C8B-B14F-4D97-AF65-F5344CB8AC3E}">
        <p14:creationId xmlns:p14="http://schemas.microsoft.com/office/powerpoint/2010/main" val="4083914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an Account in Touchstone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181601" cy="4418744"/>
          </a:xfrm>
        </p:spPr>
        <p:txBody>
          <a:bodyPr/>
          <a:lstStyle/>
          <a:p>
            <a:pPr marL="285750" indent="-285750"/>
            <a:r>
              <a:rPr lang="en-US" sz="2800" dirty="0"/>
              <a:t>Click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Enter your user name, email, password twice, and select “I’m not a robot”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Click the </a:t>
            </a:r>
            <a:r>
              <a:rPr lang="en-US" dirty="0">
                <a:solidFill>
                  <a:srgbClr val="0070C0"/>
                </a:solidFill>
              </a:rPr>
              <a:t>Register</a:t>
            </a:r>
            <a:r>
              <a:rPr lang="en-US" dirty="0"/>
              <a:t> button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E5490-ADA1-4326-9BF1-F0837C5FD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1" y="1371600"/>
            <a:ext cx="3428571" cy="4723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FA643F-922F-4D1C-83E1-FC794DB25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447800"/>
            <a:ext cx="1066800" cy="33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01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en-US" dirty="0"/>
              <a:t>Create or Join an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830764"/>
          </a:xfrm>
        </p:spPr>
        <p:txBody>
          <a:bodyPr/>
          <a:lstStyle/>
          <a:p>
            <a:pPr marL="57150" indent="0">
              <a:buNone/>
            </a:pPr>
            <a:r>
              <a:rPr lang="en-US" dirty="0"/>
              <a:t>Your user account must belong to an organization.  You can:</a:t>
            </a:r>
          </a:p>
          <a:p>
            <a:pPr marL="971550" lvl="1" indent="-514350">
              <a:buAutoNum type="alphaLcPeriod"/>
            </a:pPr>
            <a:r>
              <a:rPr lang="en-US" dirty="0"/>
              <a:t>Create an organization with your team</a:t>
            </a:r>
          </a:p>
          <a:p>
            <a:pPr marL="971550" lvl="1" indent="-514350">
              <a:buAutoNum type="alphaLcPeriod"/>
            </a:pPr>
            <a:r>
              <a:rPr lang="en-US" dirty="0"/>
              <a:t>Join an existing organization</a:t>
            </a:r>
          </a:p>
          <a:p>
            <a:pPr marL="971550" lvl="1" indent="-514350">
              <a:buAutoNum type="alphaLcPeriod"/>
            </a:pPr>
            <a:r>
              <a:rPr lang="en-US" dirty="0"/>
              <a:t>Use the Online Documentation if guidance is needed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EFDFA-80FD-47B0-A6DF-D7EB7E59F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524" y="3640451"/>
            <a:ext cx="6980952" cy="2485714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1524000" y="5029200"/>
            <a:ext cx="914400" cy="228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1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404289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If you are the first person from your organization to register, select </a:t>
            </a:r>
            <a:r>
              <a:rPr lang="en-US" sz="2400" dirty="0">
                <a:solidFill>
                  <a:srgbClr val="0070C0"/>
                </a:solidFill>
              </a:rPr>
              <a:t>Create a new organization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If your organization is already registered, select </a:t>
            </a:r>
            <a:r>
              <a:rPr lang="en-US" sz="2400" dirty="0">
                <a:solidFill>
                  <a:srgbClr val="0070C0"/>
                </a:solidFill>
              </a:rPr>
              <a:t>Become a member of an existing organization</a:t>
            </a:r>
            <a:r>
              <a:rPr lang="en-US" sz="2400" dirty="0">
                <a:solidFill>
                  <a:schemeClr val="bg1"/>
                </a:solidFill>
              </a:rPr>
              <a:t>. Then select your organization from the dropdown list.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1F9CE7-DBB2-4D21-A309-FEA29681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/>
          <a:lstStyle/>
          <a:p>
            <a:r>
              <a:rPr lang="en-US" dirty="0"/>
              <a:t>Create or Join an Organization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3A9051-7E5A-4A67-8CF9-FACE76640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30" y="3124200"/>
            <a:ext cx="4319372" cy="2400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43AB4E-76ED-4613-9934-1D5963BEA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9" y="3124200"/>
            <a:ext cx="4243172" cy="328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71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Test System Definition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181601"/>
          </a:xfrm>
        </p:spPr>
        <p:txBody>
          <a:bodyPr>
            <a:normAutofit/>
          </a:bodyPr>
          <a:lstStyle/>
          <a:p>
            <a:r>
              <a:rPr lang="en-US" dirty="0"/>
              <a:t>To run tests, a Test System must be defined</a:t>
            </a:r>
          </a:p>
          <a:p>
            <a:r>
              <a:rPr lang="en-US" dirty="0"/>
              <a:t>From the top menu</a:t>
            </a:r>
          </a:p>
          <a:p>
            <a:pPr lvl="1"/>
            <a:r>
              <a:rPr lang="en-US" sz="2400" dirty="0"/>
              <a:t>Go to Test Systems</a:t>
            </a:r>
          </a:p>
          <a:p>
            <a:pPr lvl="1"/>
            <a:r>
              <a:rPr lang="en-US" sz="2400" dirty="0"/>
              <a:t>Select </a:t>
            </a:r>
            <a:r>
              <a:rPr lang="en-US" sz="2400" dirty="0">
                <a:solidFill>
                  <a:srgbClr val="0070C0"/>
                </a:solidFill>
              </a:rPr>
              <a:t>New Test System</a:t>
            </a:r>
          </a:p>
          <a:p>
            <a:r>
              <a:rPr lang="en-US" dirty="0"/>
              <a:t>Once selected, a new entry for Test System will display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E1029-BA05-4D92-919A-97248F170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024" y="4191000"/>
            <a:ext cx="2785952" cy="1716748"/>
          </a:xfrm>
          <a:prstGeom prst="rect">
            <a:avLst/>
          </a:prstGeom>
        </p:spPr>
      </p:pic>
      <p:sp>
        <p:nvSpPr>
          <p:cNvPr id="12" name="Right Arrow 4">
            <a:extLst>
              <a:ext uri="{FF2B5EF4-FFF2-40B4-BE49-F238E27FC236}">
                <a16:creationId xmlns:a16="http://schemas.microsoft.com/office/drawing/2014/main" id="{720832BB-2973-485E-8D5E-47F07F29EEF4}"/>
              </a:ext>
            </a:extLst>
          </p:cNvPr>
          <p:cNvSpPr/>
          <p:nvPr/>
        </p:nvSpPr>
        <p:spPr>
          <a:xfrm rot="10800000">
            <a:off x="7162800" y="5440276"/>
            <a:ext cx="860322" cy="24464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4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Create a New Test System Definition</a:t>
            </a:r>
            <a:endParaRPr lang="en-US" sz="31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351508"/>
            <a:ext cx="52672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Enter the test system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specification version and supported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Enter the base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IP addresses are optional </a:t>
            </a:r>
            <a:r>
              <a:rPr lang="en-US" dirty="0">
                <a:solidFill>
                  <a:schemeClr val="bg1"/>
                </a:solidFill>
              </a:rPr>
              <a:t>(Touchstone will determine this if left blank)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OAuth2 if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privacy 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who the Test System can be viewed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who can execute against the Test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who can modify the Test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Assign the supported actor profiles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182" y="1351507"/>
            <a:ext cx="5074221" cy="550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568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Touchstone Demo – Test Execution</a:t>
            </a:r>
          </a:p>
        </p:txBody>
      </p:sp>
      <p:sp>
        <p:nvSpPr>
          <p:cNvPr id="5" name="AutoShape 9" descr="Image result for question and answ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F50F994-65E3-4C17-9854-67F6728C1E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771" y="1417638"/>
            <a:ext cx="6028457" cy="3539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3954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Discussion (Q &amp; A)</a:t>
            </a:r>
          </a:p>
        </p:txBody>
      </p:sp>
      <p:sp>
        <p:nvSpPr>
          <p:cNvPr id="5" name="AutoShape 9" descr="Image result for question and answ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yuhanonmilitos.files.wordpress.com/2012/07/question-and-answ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81" y="1371601"/>
            <a:ext cx="5951171" cy="3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83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Testing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ensure interoperability between applications claiming conformance to the specification, a testing framework has been established within the FHIR specification.</a:t>
            </a:r>
          </a:p>
          <a:p>
            <a:r>
              <a:rPr lang="en-US" sz="2800" dirty="0"/>
              <a:t>This framework defines the </a:t>
            </a:r>
            <a:r>
              <a:rPr lang="en-US" sz="2800" dirty="0" err="1"/>
              <a:t>TestScript</a:t>
            </a:r>
            <a:r>
              <a:rPr lang="en-US" sz="2800" dirty="0"/>
              <a:t> resource as a natural language, computable format of a test case. </a:t>
            </a:r>
          </a:p>
          <a:p>
            <a:r>
              <a:rPr lang="en-US" sz="2800" dirty="0"/>
              <a:t>It provides a defined test methodology for the FHIR specification which can be used to validate interoperability across FHIR server and client implementations.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3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FHIR Testing Framework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4995" y="6143072"/>
            <a:ext cx="7790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dirty="0">
                <a:solidFill>
                  <a:schemeClr val="bg1"/>
                </a:solidFill>
                <a:hlinkClick r:id="rId3"/>
              </a:rPr>
              <a:t>http://hl7.org/fhir/STU3/testing.html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45C63B1-4D04-41F0-9F4D-E0C48F01E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05" y="1143000"/>
            <a:ext cx="9029257" cy="500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1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</a:t>
            </a:r>
            <a:r>
              <a:rPr lang="en-US" dirty="0" err="1"/>
              <a:t>TestScript</a:t>
            </a:r>
            <a:r>
              <a:rPr lang="en-US" dirty="0"/>
              <a:t>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76800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TestScript</a:t>
            </a:r>
            <a:r>
              <a:rPr lang="en-US" sz="2800" dirty="0"/>
              <a:t> resource represents an executable test definition for examining the results of FHIR RESTful API interactions.</a:t>
            </a:r>
          </a:p>
          <a:p>
            <a:r>
              <a:rPr lang="en-US" sz="2800" dirty="0"/>
              <a:t>A </a:t>
            </a:r>
            <a:r>
              <a:rPr lang="en-US" sz="2800" dirty="0" err="1"/>
              <a:t>TestScript</a:t>
            </a:r>
            <a:r>
              <a:rPr lang="en-US" sz="2800" dirty="0"/>
              <a:t> example would be a set of tests that exercise a certain function, such as Patient Search, and validating the responses.  For this example we require:</a:t>
            </a:r>
          </a:p>
          <a:p>
            <a:pPr lvl="1"/>
            <a:r>
              <a:rPr lang="en-US" sz="2600" dirty="0"/>
              <a:t>Patient resource(s) required to complete this test    </a:t>
            </a:r>
          </a:p>
          <a:p>
            <a:pPr lvl="1"/>
            <a:r>
              <a:rPr lang="en-US" sz="2600" dirty="0"/>
              <a:t>A setup procedure to create those Patient resource(s)</a:t>
            </a:r>
          </a:p>
          <a:p>
            <a:pPr lvl="1"/>
            <a:r>
              <a:rPr lang="en-US" sz="2600" dirty="0"/>
              <a:t>The tests which execute the functions being exercised &amp; evaluate the results</a:t>
            </a:r>
          </a:p>
          <a:p>
            <a:pPr lvl="1"/>
            <a:r>
              <a:rPr lang="en-US" sz="2600" dirty="0"/>
              <a:t>A setup or tear-down procedure to initialize or clean up the test data </a:t>
            </a:r>
          </a:p>
        </p:txBody>
      </p:sp>
    </p:spTree>
    <p:extLst>
      <p:ext uri="{BB962C8B-B14F-4D97-AF65-F5344CB8AC3E}">
        <p14:creationId xmlns:p14="http://schemas.microsoft.com/office/powerpoint/2010/main" val="409736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TestScript</a:t>
            </a:r>
            <a:r>
              <a:rPr lang="en-US" sz="4800" dirty="0"/>
              <a:t> Resource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0761" y="6052785"/>
            <a:ext cx="7790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2"/>
              </a:rPr>
              <a:t>http://hl7.org/fhir/STU3/testscript.html</a:t>
            </a:r>
            <a:endParaRPr lang="en-US" sz="2400" dirty="0"/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2E955C3-C671-418F-BB1F-846E1ABC2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83" y="1110016"/>
            <a:ext cx="10216633" cy="49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0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Test Engine Workflow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Pre-Processing</a:t>
            </a:r>
          </a:p>
          <a:p>
            <a:pPr lvl="1"/>
            <a:r>
              <a:rPr lang="en-US" sz="3600" dirty="0"/>
              <a:t>Determine whether or not the </a:t>
            </a:r>
            <a:r>
              <a:rPr lang="en-US" sz="3600" dirty="0" err="1"/>
              <a:t>TestScript</a:t>
            </a:r>
            <a:r>
              <a:rPr lang="en-US" sz="3600" dirty="0"/>
              <a:t> interactions match the capabilities of the system under test. </a:t>
            </a:r>
            <a:endParaRPr lang="en-US" sz="3600" b="1" dirty="0"/>
          </a:p>
          <a:p>
            <a:r>
              <a:rPr lang="en-US" sz="3600" dirty="0"/>
              <a:t>Setup Execution</a:t>
            </a:r>
          </a:p>
          <a:p>
            <a:pPr lvl="1"/>
            <a:r>
              <a:rPr lang="en-US" sz="3600" dirty="0"/>
              <a:t>Optional operations that prepare the system under test for subsequent test execution. </a:t>
            </a:r>
          </a:p>
          <a:p>
            <a:r>
              <a:rPr lang="en-US" sz="3600" dirty="0"/>
              <a:t>Test Execution</a:t>
            </a:r>
          </a:p>
          <a:p>
            <a:pPr lvl="1"/>
            <a:r>
              <a:rPr lang="en-US" sz="3600" dirty="0"/>
              <a:t>Execute and record each test’s operations and assertions.</a:t>
            </a:r>
          </a:p>
          <a:p>
            <a:r>
              <a:rPr lang="en-US" sz="3600" dirty="0"/>
              <a:t>Teardown Execution</a:t>
            </a:r>
          </a:p>
          <a:p>
            <a:pPr lvl="1"/>
            <a:r>
              <a:rPr lang="en-US" sz="3600" dirty="0"/>
              <a:t>Optional operations that revert the system under test to its pre-test state. </a:t>
            </a:r>
          </a:p>
          <a:p>
            <a:r>
              <a:rPr lang="en-US" sz="3600" dirty="0"/>
              <a:t>Post-Processing</a:t>
            </a:r>
          </a:p>
          <a:p>
            <a:pPr lvl="1"/>
            <a:r>
              <a:rPr lang="en-US" sz="3600" dirty="0"/>
              <a:t>Cleanup of test execution data and collection of test results. </a:t>
            </a:r>
          </a:p>
          <a:p>
            <a:pPr marL="57150" indent="0" algn="ctr">
              <a:buNone/>
            </a:pPr>
            <a:endParaRPr lang="en-US" sz="3800" dirty="0">
              <a:hlinkClick r:id="rId2"/>
            </a:endParaRPr>
          </a:p>
          <a:p>
            <a:pPr marL="57150" indent="0" algn="ctr">
              <a:buNone/>
            </a:pPr>
            <a:r>
              <a:rPr lang="en-US" sz="3800" dirty="0">
                <a:hlinkClick r:id="rId2"/>
              </a:rPr>
              <a:t>http://hl7.org/fhir/STU3/testing.html#execution</a:t>
            </a:r>
            <a:r>
              <a:rPr lang="en-US" sz="3800" dirty="0"/>
              <a:t> 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609600" y="1143000"/>
            <a:ext cx="386316" cy="33758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33" y="3228181"/>
            <a:ext cx="47625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56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Pre-Processing </a:t>
            </a:r>
            <a:br>
              <a:rPr lang="en-US" dirty="0"/>
            </a:br>
            <a:r>
              <a:rPr lang="en-US" sz="3100" dirty="0"/>
              <a:t>Capability Based Testing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1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The test engine will use the </a:t>
            </a:r>
            <a:r>
              <a:rPr lang="en-US" dirty="0" err="1"/>
              <a:t>CapabilityStatement</a:t>
            </a:r>
            <a:r>
              <a:rPr lang="en-US" dirty="0"/>
              <a:t> of the system under test to determine how to process a </a:t>
            </a:r>
            <a:r>
              <a:rPr lang="en-US" dirty="0" err="1"/>
              <a:t>TestScript</a:t>
            </a:r>
            <a:r>
              <a:rPr lang="en-US" dirty="0"/>
              <a:t>.</a:t>
            </a:r>
          </a:p>
          <a:p>
            <a:r>
              <a:rPr lang="en-US" dirty="0"/>
              <a:t>If the </a:t>
            </a:r>
            <a:r>
              <a:rPr lang="en-US" dirty="0" err="1"/>
              <a:t>TestScript</a:t>
            </a:r>
            <a:r>
              <a:rPr lang="en-US" dirty="0"/>
              <a:t> defines the testing of capabilities that the system under test </a:t>
            </a:r>
            <a:r>
              <a:rPr lang="en-US" u="sng" dirty="0"/>
              <a:t>does</a:t>
            </a:r>
            <a:r>
              <a:rPr lang="en-US" dirty="0"/>
              <a:t> support, the test engine will continue the workflow process.  </a:t>
            </a:r>
          </a:p>
          <a:p>
            <a:r>
              <a:rPr lang="en-US" dirty="0"/>
              <a:t>If the </a:t>
            </a:r>
            <a:r>
              <a:rPr lang="en-US" dirty="0" err="1"/>
              <a:t>TestScript</a:t>
            </a:r>
            <a:r>
              <a:rPr lang="en-US" dirty="0"/>
              <a:t> defines the testing of capabilities that the system under test </a:t>
            </a:r>
            <a:r>
              <a:rPr lang="en-US" u="sng" dirty="0"/>
              <a:t>does not</a:t>
            </a:r>
            <a:r>
              <a:rPr lang="en-US" dirty="0"/>
              <a:t> support, the test engine should allow the </a:t>
            </a:r>
            <a:r>
              <a:rPr lang="en-US" dirty="0" err="1"/>
              <a:t>TestScript</a:t>
            </a:r>
            <a:r>
              <a:rPr lang="en-US" dirty="0"/>
              <a:t> to be skipped.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0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Test Execution </a:t>
            </a:r>
            <a:br>
              <a:rPr lang="en-US" sz="4900" dirty="0"/>
            </a:br>
            <a:r>
              <a:rPr lang="en-US" sz="3100" dirty="0"/>
              <a:t>Executing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Test execution consists of two action types: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operation</a:t>
            </a:r>
            <a:r>
              <a:rPr lang="en-US" dirty="0"/>
              <a:t>: The FHIR RESTful API interaction to be executed.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assert</a:t>
            </a:r>
            <a:r>
              <a:rPr lang="en-US" dirty="0"/>
              <a:t>: The rule that is evaluated against the results of the operation. If true, the assert passes.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/>
          </a:p>
          <a:p>
            <a:pPr marL="514350" indent="-457200">
              <a:lnSpc>
                <a:spcPct val="80000"/>
              </a:lnSpc>
            </a:pPr>
            <a:r>
              <a:rPr lang="en-US" sz="2800" dirty="0"/>
              <a:t>Key concept: The operation is always executed regardless of whether or not an assert follows. </a:t>
            </a:r>
          </a:p>
        </p:txBody>
      </p:sp>
      <p:sp>
        <p:nvSpPr>
          <p:cNvPr id="4" name="Lightning Bolt 3"/>
          <p:cNvSpPr/>
          <p:nvPr/>
        </p:nvSpPr>
        <p:spPr>
          <a:xfrm>
            <a:off x="609600" y="3733800"/>
            <a:ext cx="418606" cy="39683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5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11994</TotalTime>
  <Words>1408</Words>
  <Application>Microsoft Office PowerPoint</Application>
  <PresentationFormat>Widescreen</PresentationFormat>
  <Paragraphs>186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 New</vt:lpstr>
      <vt:lpstr>Office Theme</vt:lpstr>
      <vt:lpstr> FHIR Testing and Touchstone </vt:lpstr>
      <vt:lpstr>Goal of Session Two </vt:lpstr>
      <vt:lpstr>FHIR Testing Framework</vt:lpstr>
      <vt:lpstr>FHIR Testing Framework</vt:lpstr>
      <vt:lpstr>FHIR TestScript Resource</vt:lpstr>
      <vt:lpstr>TestScript Resource</vt:lpstr>
      <vt:lpstr>Test Engine Workflow </vt:lpstr>
      <vt:lpstr>Pre-Processing  Capability Based Testing</vt:lpstr>
      <vt:lpstr>Test Execution  Executing Operations</vt:lpstr>
      <vt:lpstr>TestScript Operations FHIR Interactions</vt:lpstr>
      <vt:lpstr>Asserts Conditions, Rules or Expressions</vt:lpstr>
      <vt:lpstr>Recap: FHIR Testing and TestScripts</vt:lpstr>
      <vt:lpstr>Discussion (Q &amp; A)</vt:lpstr>
      <vt:lpstr>Introducing Touchstone</vt:lpstr>
      <vt:lpstr>Touchstone</vt:lpstr>
      <vt:lpstr>Touchstone Landing Page</vt:lpstr>
      <vt:lpstr>Touchstone Landing Page</vt:lpstr>
      <vt:lpstr>Touchstone Landing Page</vt:lpstr>
      <vt:lpstr>Discussion (Q &amp; A)</vt:lpstr>
      <vt:lpstr>Getting Started with Touchstone</vt:lpstr>
      <vt:lpstr>Register an Account in Touchstone</vt:lpstr>
      <vt:lpstr>Create or Join an Organization</vt:lpstr>
      <vt:lpstr>Create or Join an Organization</vt:lpstr>
      <vt:lpstr>Create a New Test System Definition</vt:lpstr>
      <vt:lpstr>Create a New Test System Definition</vt:lpstr>
      <vt:lpstr>Touchstone Demo – Test Execution</vt:lpstr>
      <vt:lpstr>Discussion (Q &amp; A)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Afsheen Eeshat  (AEGIS.net)</dc:creator>
  <cp:lastModifiedBy>Richard J. Ettema (AEGIS.net)</cp:lastModifiedBy>
  <cp:revision>487</cp:revision>
  <cp:lastPrinted>2019-01-12T20:48:56Z</cp:lastPrinted>
  <dcterms:created xsi:type="dcterms:W3CDTF">2017-02-01T18:30:51Z</dcterms:created>
  <dcterms:modified xsi:type="dcterms:W3CDTF">2019-01-12T20:50:54Z</dcterms:modified>
</cp:coreProperties>
</file>