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6" r:id="rId5"/>
    <p:sldId id="261" r:id="rId6"/>
    <p:sldId id="267" r:id="rId7"/>
    <p:sldId id="268" r:id="rId8"/>
    <p:sldId id="263" r:id="rId9"/>
    <p:sldId id="26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D56C-E35A-47FE-B074-12FBFA72E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B5EC3-6433-44FC-BAF9-92BE66753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40F1A-E820-478D-A674-15C52C6D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B05F-4FAE-4963-BEFD-87F9B1E86885}" type="datetimeFigureOut">
              <a:rPr lang="en-IE" smtClean="0"/>
              <a:t>15/03/2018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104D-77E8-4489-AAB4-F8975B73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D9D24-5C9D-4770-9F67-6E3A9A7A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0758-DBB1-4868-B610-F64A980A2D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191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9CC9-5827-4DD8-8278-84CDC251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74846-D077-43D1-8942-5EE23A377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9A7E2-0DC5-4F27-9274-FD983CDF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B05F-4FAE-4963-BEFD-87F9B1E86885}" type="datetimeFigureOut">
              <a:rPr lang="en-IE" smtClean="0"/>
              <a:t>15/03/2018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8601D-A331-4954-8569-BBE183D3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F02D5-DCFC-4196-9035-B36BC06E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0758-DBB1-4868-B610-F64A980A2D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113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B6CCA-3A2D-434A-A920-179B28A00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BAF21-B7DE-4755-86FF-18C5570E8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1E9B0-20EF-4990-9373-1B2A991A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B05F-4FAE-4963-BEFD-87F9B1E86885}" type="datetimeFigureOut">
              <a:rPr lang="en-IE" smtClean="0"/>
              <a:t>15/03/2018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975A4-FA1B-4BC3-9FCE-BED59E10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01F6-924F-4A6C-AE93-3D3EB9E6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0758-DBB1-4868-B610-F64A980A2D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242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061F-E0E8-4F5D-A551-C23F5E43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C949-9735-4DB0-B361-71ECEC418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44C2F-235F-451C-B609-90498FE9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B05F-4FAE-4963-BEFD-87F9B1E86885}" type="datetimeFigureOut">
              <a:rPr lang="en-IE" smtClean="0"/>
              <a:t>15/03/2018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154C-8D57-4475-AFD3-8F268BDD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3B0E-D34A-4683-B823-FBCE0E25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0758-DBB1-4868-B610-F64A980A2D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477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12E0-F2E6-44A6-BE44-303C877F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E52CE-262B-4170-BF63-9C86DC82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5B684-A4FD-42B6-BB4C-B856BDB3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B05F-4FAE-4963-BEFD-87F9B1E86885}" type="datetimeFigureOut">
              <a:rPr lang="en-IE" smtClean="0"/>
              <a:t>15/03/2018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2C255-911B-4421-A34A-9025FD82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822BB-3A69-4B3D-A83A-964EA180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0758-DBB1-4868-B610-F64A980A2D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912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2429-4129-409E-BEF3-081DD5F5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37EF-1621-4174-89FD-A2B4DCB12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C028E-6E7A-4675-A161-4F79E97BF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0093F-3DB0-4AF9-8EAF-A482CCBD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B05F-4FAE-4963-BEFD-87F9B1E86885}" type="datetimeFigureOut">
              <a:rPr lang="en-IE" smtClean="0"/>
              <a:t>15/03/2018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B232F-C749-42E7-99AD-CE7E155C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25812-EF84-4D93-BECC-631CE813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0758-DBB1-4868-B610-F64A980A2D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040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6100-4154-402F-9C31-2F0DB279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8E6AF-6346-4FF8-8AFB-F780D587A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8AB22-02E4-47DA-8011-1FD38FA73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63AA0-706A-40C5-A9FF-ADF56900E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E0BE7-0033-40FB-9B4E-D089542B9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88449-AA16-4EDF-BF92-D47CF8A4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B05F-4FAE-4963-BEFD-87F9B1E86885}" type="datetimeFigureOut">
              <a:rPr lang="en-IE" smtClean="0"/>
              <a:t>15/03/2018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7B69D-EFA6-42C8-883C-AB0997FD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A246F-E9F1-415F-9AA9-4493F24B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0758-DBB1-4868-B610-F64A980A2D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308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B61D-CE2C-4A40-A10F-F423034E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84C65-6DB3-4556-AF95-F5BC320E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B05F-4FAE-4963-BEFD-87F9B1E86885}" type="datetimeFigureOut">
              <a:rPr lang="en-IE" smtClean="0"/>
              <a:t>15/03/2018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AB5F0-AA8C-450C-BE47-F0DAF03B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AA3E1-B6B1-4811-9915-E13119EB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0758-DBB1-4868-B610-F64A980A2D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971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346FC-4257-42C9-9C5D-98102C21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B05F-4FAE-4963-BEFD-87F9B1E86885}" type="datetimeFigureOut">
              <a:rPr lang="en-IE" smtClean="0"/>
              <a:t>15/03/2018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39740-6218-4D7A-8E3F-099F7CBA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F12E5-76A5-40B9-9A1D-594088D0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0758-DBB1-4868-B610-F64A980A2D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442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D640-8F61-497C-8021-5371D27B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E6B7-B04F-4EF8-9FBE-D70C07D8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A26A7-5AAE-4D97-B2FF-18936C0C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DBD74-C176-463D-BA9D-3DA7B188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B05F-4FAE-4963-BEFD-87F9B1E86885}" type="datetimeFigureOut">
              <a:rPr lang="en-IE" smtClean="0"/>
              <a:t>15/03/2018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41816-699D-48E7-9D4E-54BC91A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E6D9F-720F-4E7F-B173-401FD90A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0758-DBB1-4868-B610-F64A980A2D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07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CBDC-BCDE-49AA-B553-15DAC715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75A4D-67F0-484E-8361-93F689BF3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03469-E6ED-459F-9543-0DFC8E15A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ECD7F-9C05-4A58-841C-F48EFABF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B05F-4FAE-4963-BEFD-87F9B1E86885}" type="datetimeFigureOut">
              <a:rPr lang="en-IE" smtClean="0"/>
              <a:t>15/03/2018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FF6B0-9E67-4971-9895-56E84BC3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45E6-FDA5-4000-AAEA-35ADEE00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0758-DBB1-4868-B610-F64A980A2D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629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chemeClr val="accent2">
                <a:lumMod val="40000"/>
                <a:lumOff val="60000"/>
              </a:schemeClr>
            </a:gs>
            <a:gs pos="91000">
              <a:schemeClr val="accent2">
                <a:lumMod val="60000"/>
                <a:lumOff val="40000"/>
              </a:schemeClr>
            </a:gs>
            <a:gs pos="93000">
              <a:srgbClr val="FF0000"/>
            </a:gs>
            <a:gs pos="98000">
              <a:schemeClr val="bg2">
                <a:lumMod val="1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E6537-224F-426B-B7BB-BC7D9264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2BBB1-84D2-4B23-A44C-4AE11403F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4576-B439-4E1B-B808-86FC71CAC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9B05F-4FAE-4963-BEFD-87F9B1E86885}" type="datetimeFigureOut">
              <a:rPr lang="en-IE" smtClean="0"/>
              <a:t>15/03/2018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B53E9-0CEC-459D-8A31-AE611C955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5F5BD-094B-4C6C-99D6-67BD84C11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30758-DBB1-4868-B610-F64A980A2D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577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00233555/K00233555-K00233555_EWT_Assignment_01_RWD" TargetMode="External"/><Relationship Id="rId2" Type="http://schemas.openxmlformats.org/officeDocument/2006/relationships/hyperlink" Target="https://k00233555.github.io/K00233555-K00233555_EWT_Assignment_01_RW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scrimba.com/g/gR8PTE" TargetMode="External"/><Relationship Id="rId4" Type="http://schemas.openxmlformats.org/officeDocument/2006/relationships/hyperlink" Target="https://www.youtube.com/watch?v=hs3piaN4b5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183C-692D-4E27-8160-2B27717AA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>
                <a:solidFill>
                  <a:srgbClr val="FF0000"/>
                </a:solidFill>
                <a:latin typeface="Aardvark Cafe" panose="00000400000000000000" pitchFamily="2" charset="0"/>
              </a:rPr>
              <a:t>Evolving Web Design Assignment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5CAF7-33F9-44EA-9BFA-F08EDF844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Off the Record </a:t>
            </a:r>
          </a:p>
          <a:p>
            <a:r>
              <a:rPr lang="en-IE" dirty="0"/>
              <a:t>Responsive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A9079-23D4-487A-BD3E-614FA7C7D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67" y="161926"/>
            <a:ext cx="2771775" cy="609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71A85C-131C-4BC8-99C4-85E0A32E8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6" y="792163"/>
            <a:ext cx="1264355" cy="1264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32A2A7-CAC5-4E05-9B77-E1AE1274D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7884">
            <a:off x="1174044" y="1798637"/>
            <a:ext cx="1111956" cy="11119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6C9D8B-A905-43CA-B514-3D5B07663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9190">
            <a:off x="451555" y="1898628"/>
            <a:ext cx="1264356" cy="12643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775C5A-92BA-4D7F-9674-D14C2A9383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67" y="4694008"/>
            <a:ext cx="3185869" cy="1127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399D8F-2142-40AA-A75F-70F19C6554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344" y="1229153"/>
            <a:ext cx="1376674" cy="1376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CB7785-3539-4568-84C0-26E4E7DEBF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3849">
            <a:off x="10025742" y="1332089"/>
            <a:ext cx="1409902" cy="1409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CDE2D7-EF4C-47E4-AB16-40E648E740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95" y="1963527"/>
            <a:ext cx="1539195" cy="153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1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183C-692D-4E27-8160-2B27717A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0000"/>
                </a:solidFill>
                <a:latin typeface="Aardvark Cafe" panose="00000400000000000000" pitchFamily="2" charset="0"/>
              </a:rPr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5CAF7-33F9-44EA-9BFA-F08EDF84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Sean </a:t>
            </a:r>
            <a:r>
              <a:rPr lang="en-IE" dirty="0" err="1"/>
              <a:t>O’Regan</a:t>
            </a:r>
            <a:endParaRPr lang="en-IE" dirty="0"/>
          </a:p>
          <a:p>
            <a:r>
              <a:rPr lang="en-IE" dirty="0" err="1"/>
              <a:t>Ciprian</a:t>
            </a:r>
            <a:r>
              <a:rPr lang="en-IE" dirty="0"/>
              <a:t> </a:t>
            </a:r>
            <a:r>
              <a:rPr lang="en-IE" dirty="0" err="1"/>
              <a:t>Tudose</a:t>
            </a:r>
            <a:endParaRPr lang="en-IE" dirty="0"/>
          </a:p>
          <a:p>
            <a:r>
              <a:rPr lang="en-IE" dirty="0"/>
              <a:t>Mitchell </a:t>
            </a:r>
            <a:r>
              <a:rPr lang="en-IE" dirty="0" err="1"/>
              <a:t>O’Regan</a:t>
            </a:r>
            <a:endParaRPr lang="en-IE" dirty="0"/>
          </a:p>
          <a:p>
            <a:r>
              <a:rPr lang="en-IE" dirty="0" err="1"/>
              <a:t>Ashling</a:t>
            </a:r>
            <a:r>
              <a:rPr lang="en-IE" dirty="0"/>
              <a:t> Berman</a:t>
            </a:r>
          </a:p>
          <a:p>
            <a:r>
              <a:rPr lang="en-IE" dirty="0"/>
              <a:t>Class Colleagues</a:t>
            </a:r>
          </a:p>
          <a:p>
            <a:r>
              <a:rPr lang="en-IE" dirty="0"/>
              <a:t>And of course … the Magnificent 8 </a:t>
            </a:r>
            <a:r>
              <a:rPr lang="en-IE" dirty="0">
                <a:sym typeface="Wingdings" panose="05000000000000000000" pitchFamily="2" charset="2"/>
              </a:rPr>
              <a:t> 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A9079-23D4-487A-BD3E-614FA7C7D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192" y="143667"/>
            <a:ext cx="2443356" cy="5373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8613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183C-692D-4E27-8160-2B27717A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510"/>
            <a:ext cx="10515600" cy="880947"/>
          </a:xfrm>
        </p:spPr>
        <p:txBody>
          <a:bodyPr/>
          <a:lstStyle/>
          <a:p>
            <a:r>
              <a:rPr lang="en-IE" dirty="0">
                <a:solidFill>
                  <a:srgbClr val="FF0000"/>
                </a:solidFill>
                <a:latin typeface="Aardvark Cafe" panose="00000400000000000000" pitchFamily="2" charset="0"/>
              </a:rPr>
              <a:t>Rationale &amp; Personal 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5CAF7-33F9-44EA-9BFA-F08EDF844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180"/>
            <a:ext cx="10515600" cy="5094783"/>
          </a:xfrm>
        </p:spPr>
        <p:txBody>
          <a:bodyPr/>
          <a:lstStyle/>
          <a:p>
            <a:r>
              <a:rPr lang="en-IE" dirty="0"/>
              <a:t>Off the Record Website</a:t>
            </a:r>
          </a:p>
          <a:p>
            <a:pPr lvl="1"/>
            <a:r>
              <a:rPr lang="en-IE" dirty="0"/>
              <a:t>Peer controlled album review</a:t>
            </a:r>
          </a:p>
          <a:p>
            <a:pPr lvl="2"/>
            <a:r>
              <a:rPr lang="en-IE" dirty="0"/>
              <a:t>Multi-Genre </a:t>
            </a:r>
          </a:p>
          <a:p>
            <a:pPr lvl="1"/>
            <a:r>
              <a:rPr lang="en-IE" dirty="0"/>
              <a:t>Minimal indirect sponsorship</a:t>
            </a:r>
          </a:p>
          <a:p>
            <a:pPr lvl="2"/>
            <a:r>
              <a:rPr lang="en-IE" dirty="0"/>
              <a:t>Music related</a:t>
            </a:r>
          </a:p>
          <a:p>
            <a:r>
              <a:rPr lang="en-IE" dirty="0"/>
              <a:t>Formats</a:t>
            </a:r>
          </a:p>
          <a:p>
            <a:pPr lvl="1"/>
            <a:r>
              <a:rPr lang="en-IE" dirty="0"/>
              <a:t>Technologically adept audience </a:t>
            </a:r>
          </a:p>
          <a:p>
            <a:pPr lvl="2"/>
            <a:r>
              <a:rPr lang="en-IE" dirty="0"/>
              <a:t>Multiple platforms have to be catered for</a:t>
            </a:r>
          </a:p>
          <a:p>
            <a:pPr lvl="1"/>
            <a:r>
              <a:rPr lang="en-IE" dirty="0"/>
              <a:t>Already have access to music </a:t>
            </a:r>
          </a:p>
          <a:p>
            <a:pPr lvl="2"/>
            <a:r>
              <a:rPr lang="en-IE" dirty="0"/>
              <a:t>Stick to core functionality - Reviews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A9079-23D4-487A-BD3E-614FA7C7D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192" y="143667"/>
            <a:ext cx="2443356" cy="5373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7577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183C-692D-4E27-8160-2B27717A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01"/>
            <a:ext cx="10515600" cy="1140903"/>
          </a:xfrm>
        </p:spPr>
        <p:txBody>
          <a:bodyPr/>
          <a:lstStyle/>
          <a:p>
            <a:r>
              <a:rPr lang="en-IE" dirty="0">
                <a:solidFill>
                  <a:srgbClr val="FF0000"/>
                </a:solidFill>
                <a:latin typeface="Aardvark Cafe" panose="00000400000000000000" pitchFamily="2" charset="0"/>
              </a:rPr>
              <a:t>Research &amp; Design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5CAF7-33F9-44EA-9BFA-F08EDF844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6" y="1065402"/>
            <a:ext cx="11236354" cy="5111561"/>
          </a:xfrm>
        </p:spPr>
        <p:txBody>
          <a:bodyPr/>
          <a:lstStyle/>
          <a:p>
            <a:r>
              <a:rPr lang="en-IE" dirty="0"/>
              <a:t>Current Review sites – SOA Survey</a:t>
            </a:r>
          </a:p>
          <a:p>
            <a:pPr lvl="1"/>
            <a:r>
              <a:rPr lang="en-IE" dirty="0"/>
              <a:t>Pitchfork, Metal Injection, Rolling Stone</a:t>
            </a:r>
          </a:p>
          <a:p>
            <a:pPr lvl="1"/>
            <a:r>
              <a:rPr lang="en-IE" dirty="0"/>
              <a:t>Different genres with different audiences …</a:t>
            </a:r>
          </a:p>
          <a:p>
            <a:pPr lvl="1"/>
            <a:r>
              <a:rPr lang="en-IE" dirty="0"/>
              <a:t>… Followed standardised format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E" dirty="0"/>
              <a:t>Little multimedia content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E" dirty="0"/>
              <a:t>Universal responsive format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E" dirty="0"/>
              <a:t>Sites adapted responsively  - size and functionality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E" dirty="0"/>
              <a:t>Colour schemes – Almost conservative … lets actual content shine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E" dirty="0"/>
              <a:t>Use of empty space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E" dirty="0"/>
              <a:t>Site Navigation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E" dirty="0"/>
              <a:t>Advertising </a:t>
            </a:r>
          </a:p>
          <a:p>
            <a:pPr lvl="1"/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A9079-23D4-487A-BD3E-614FA7C7D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192" y="143667"/>
            <a:ext cx="2443356" cy="5373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D5635-A678-47E7-B688-4245C818EE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97098" y="943133"/>
            <a:ext cx="3257550" cy="1724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21A29-4E54-4D6C-9C83-C804830886F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054116" y="1478074"/>
            <a:ext cx="113284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E7BB2D-81D4-4F3D-9DA0-8E848DCF49C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339584" y="3215846"/>
            <a:ext cx="1095375" cy="21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5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183C-692D-4E27-8160-2B27717A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01"/>
            <a:ext cx="10515600" cy="1140903"/>
          </a:xfrm>
        </p:spPr>
        <p:txBody>
          <a:bodyPr/>
          <a:lstStyle/>
          <a:p>
            <a:r>
              <a:rPr lang="en-IE" dirty="0">
                <a:solidFill>
                  <a:srgbClr val="FF0000"/>
                </a:solidFill>
                <a:latin typeface="Aardvark Cafe" panose="00000400000000000000" pitchFamily="2" charset="0"/>
              </a:rPr>
              <a:t>Research &amp; Design Output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5CAF7-33F9-44EA-9BFA-F08EDF844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6" y="1065402"/>
            <a:ext cx="11236354" cy="5111561"/>
          </a:xfrm>
        </p:spPr>
        <p:txBody>
          <a:bodyPr/>
          <a:lstStyle/>
          <a:p>
            <a:pPr lvl="1"/>
            <a:r>
              <a:rPr lang="en-IE" dirty="0"/>
              <a:t>Other observations</a:t>
            </a:r>
          </a:p>
          <a:p>
            <a:pPr lvl="2"/>
            <a:r>
              <a:rPr lang="en-IE" dirty="0"/>
              <a:t>Logos</a:t>
            </a:r>
          </a:p>
          <a:p>
            <a:pPr lvl="3"/>
            <a:r>
              <a:rPr lang="en-IE" dirty="0"/>
              <a:t>Text with some ornate formatting</a:t>
            </a:r>
          </a:p>
          <a:p>
            <a:pPr lvl="2"/>
            <a:r>
              <a:rPr lang="en-IE" dirty="0"/>
              <a:t>Fonts</a:t>
            </a:r>
          </a:p>
          <a:p>
            <a:pPr lvl="3"/>
            <a:r>
              <a:rPr lang="en-IE" dirty="0"/>
              <a:t>Only real distinction</a:t>
            </a:r>
          </a:p>
          <a:p>
            <a:pPr lvl="4"/>
            <a:r>
              <a:rPr lang="en-IE" dirty="0"/>
              <a:t>Rock / Metal – Sans serif and more block</a:t>
            </a:r>
          </a:p>
          <a:p>
            <a:pPr lvl="4"/>
            <a:r>
              <a:rPr lang="en-IE" dirty="0"/>
              <a:t>Generic – Serif </a:t>
            </a:r>
          </a:p>
          <a:p>
            <a:pPr lvl="1"/>
            <a:r>
              <a:rPr lang="en-IE" dirty="0"/>
              <a:t>Conclusion &amp; Output</a:t>
            </a:r>
          </a:p>
          <a:p>
            <a:pPr lvl="2"/>
            <a:r>
              <a:rPr lang="en-IE" dirty="0"/>
              <a:t>Wireframes</a:t>
            </a:r>
          </a:p>
          <a:p>
            <a:pPr lvl="2"/>
            <a:r>
              <a:rPr lang="en-IE" dirty="0"/>
              <a:t>Sitemap</a:t>
            </a:r>
          </a:p>
          <a:p>
            <a:pPr lvl="2"/>
            <a:r>
              <a:rPr lang="en-IE" dirty="0"/>
              <a:t>Mock ups</a:t>
            </a:r>
          </a:p>
          <a:p>
            <a:pPr lvl="3"/>
            <a:r>
              <a:rPr lang="en-IE" dirty="0"/>
              <a:t>While laborious, these were invaluable steps</a:t>
            </a:r>
          </a:p>
          <a:p>
            <a:pPr lvl="1"/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A9079-23D4-487A-BD3E-614FA7C7D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192" y="143667"/>
            <a:ext cx="2443356" cy="5373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4A7D46-BA5A-4FEB-B692-186FD7CE38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09119" y="1852592"/>
            <a:ext cx="2719532" cy="707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D27BBA-D64C-4389-AF2B-52C9CBD4A64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762" y="834369"/>
            <a:ext cx="2830627" cy="1857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28CF24-D202-444D-855D-1A0EB31A5440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35763" y="4505739"/>
            <a:ext cx="2731791" cy="17273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77D10971-A08E-4F14-8961-93BA43A60CC7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106" y="2896964"/>
            <a:ext cx="2731791" cy="140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8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183C-692D-4E27-8160-2B27717A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4038"/>
          </a:xfrm>
        </p:spPr>
        <p:txBody>
          <a:bodyPr>
            <a:normAutofit fontScale="90000"/>
          </a:bodyPr>
          <a:lstStyle/>
          <a:p>
            <a:r>
              <a:rPr lang="en-IE" dirty="0">
                <a:solidFill>
                  <a:srgbClr val="FF0000"/>
                </a:solidFill>
                <a:latin typeface="Aardvark Cafe" panose="00000400000000000000" pitchFamily="2" charset="0"/>
              </a:rPr>
              <a:t>Development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5CAF7-33F9-44EA-9BFA-F08EDF844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38" y="919163"/>
            <a:ext cx="10915261" cy="5257800"/>
          </a:xfrm>
        </p:spPr>
        <p:txBody>
          <a:bodyPr/>
          <a:lstStyle/>
          <a:p>
            <a:r>
              <a:rPr lang="en-IE" dirty="0"/>
              <a:t>Upskilling</a:t>
            </a:r>
          </a:p>
          <a:p>
            <a:pPr lvl="1"/>
            <a:r>
              <a:rPr lang="en-IE" dirty="0"/>
              <a:t>YouTube, </a:t>
            </a:r>
            <a:r>
              <a:rPr lang="en-IE" dirty="0" err="1"/>
              <a:t>Scrimba</a:t>
            </a:r>
            <a:r>
              <a:rPr lang="en-IE" dirty="0"/>
              <a:t> courses </a:t>
            </a:r>
          </a:p>
          <a:p>
            <a:r>
              <a:rPr lang="en-IE" dirty="0"/>
              <a:t>Practise </a:t>
            </a:r>
          </a:p>
          <a:p>
            <a:pPr lvl="1"/>
            <a:r>
              <a:rPr lang="en-IE" dirty="0"/>
              <a:t>Get it wrong </a:t>
            </a:r>
            <a:r>
              <a:rPr lang="en-IE" dirty="0">
                <a:sym typeface="Wingdings" panose="05000000000000000000" pitchFamily="2" charset="2"/>
              </a:rPr>
              <a:t> Repeat  Get it right  Repeat</a:t>
            </a:r>
          </a:p>
          <a:p>
            <a:r>
              <a:rPr lang="en-IE" dirty="0">
                <a:sym typeface="Wingdings" panose="05000000000000000000" pitchFamily="2" charset="2"/>
              </a:rPr>
              <a:t>Modularise </a:t>
            </a:r>
          </a:p>
          <a:p>
            <a:pPr lvl="1"/>
            <a:r>
              <a:rPr lang="en-IE" dirty="0">
                <a:sym typeface="Wingdings" panose="05000000000000000000" pitchFamily="2" charset="2"/>
              </a:rPr>
              <a:t>Every page has a basic overall structure  </a:t>
            </a:r>
            <a:r>
              <a:rPr lang="en-IE" dirty="0" err="1">
                <a:sym typeface="Wingdings" panose="05000000000000000000" pitchFamily="2" charset="2"/>
              </a:rPr>
              <a:t>divs</a:t>
            </a:r>
            <a:endParaRPr lang="en-IE" dirty="0">
              <a:sym typeface="Wingdings" panose="05000000000000000000" pitchFamily="2" charset="2"/>
            </a:endParaRPr>
          </a:p>
          <a:p>
            <a:pPr lvl="2"/>
            <a:r>
              <a:rPr lang="en-IE" dirty="0">
                <a:sym typeface="Wingdings" panose="05000000000000000000" pitchFamily="2" charset="2"/>
              </a:rPr>
              <a:t>Header, Top Advert, Sign – In, About Us, Small Reviews, Bottom Advert, Footer</a:t>
            </a:r>
          </a:p>
          <a:p>
            <a:pPr lvl="3"/>
            <a:r>
              <a:rPr lang="en-IE" dirty="0">
                <a:sym typeface="Wingdings" panose="05000000000000000000" pitchFamily="2" charset="2"/>
              </a:rPr>
              <a:t>Contained sub-</a:t>
            </a:r>
            <a:r>
              <a:rPr lang="en-IE" dirty="0" err="1">
                <a:sym typeface="Wingdings" panose="05000000000000000000" pitchFamily="2" charset="2"/>
              </a:rPr>
              <a:t>divs</a:t>
            </a:r>
            <a:endParaRPr lang="en-IE" dirty="0">
              <a:sym typeface="Wingdings" panose="05000000000000000000" pitchFamily="2" charset="2"/>
            </a:endParaRPr>
          </a:p>
          <a:p>
            <a:pPr lvl="1"/>
            <a:r>
              <a:rPr lang="en-IE" dirty="0">
                <a:sym typeface="Wingdings" panose="05000000000000000000" pitchFamily="2" charset="2"/>
              </a:rPr>
              <a:t>Dynamic section </a:t>
            </a:r>
          </a:p>
          <a:p>
            <a:pPr lvl="2"/>
            <a:r>
              <a:rPr lang="en-IE" dirty="0">
                <a:sym typeface="Wingdings" panose="05000000000000000000" pitchFamily="2" charset="2"/>
              </a:rPr>
              <a:t> Main article div  Changed with page content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A9079-23D4-487A-BD3E-614FA7C7D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192" y="143667"/>
            <a:ext cx="2443356" cy="5373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1F8BEC-8047-404E-B573-86355FAC8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3" y="4863982"/>
            <a:ext cx="1377571" cy="1886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1AB686-0B86-42CA-ABB5-16CA81DA4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615" y="5023298"/>
            <a:ext cx="3097764" cy="177782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C1DF329-1E66-4D5C-8C31-DD9483ED39B1}"/>
              </a:ext>
            </a:extLst>
          </p:cNvPr>
          <p:cNvSpPr/>
          <p:nvPr/>
        </p:nvSpPr>
        <p:spPr>
          <a:xfrm>
            <a:off x="2226659" y="5718675"/>
            <a:ext cx="1091681" cy="475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2F3DE58-9699-4C94-9C18-C10535495AE3}"/>
              </a:ext>
            </a:extLst>
          </p:cNvPr>
          <p:cNvSpPr/>
          <p:nvPr/>
        </p:nvSpPr>
        <p:spPr>
          <a:xfrm>
            <a:off x="6826654" y="5695446"/>
            <a:ext cx="1091681" cy="475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1253D1-4088-4615-9CBA-1F14508399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93" b="6965"/>
          <a:stretch/>
        </p:blipFill>
        <p:spPr>
          <a:xfrm>
            <a:off x="8126720" y="4959570"/>
            <a:ext cx="3529745" cy="169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7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183C-692D-4E27-8160-2B27717A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667"/>
            <a:ext cx="10515600" cy="554037"/>
          </a:xfrm>
        </p:spPr>
        <p:txBody>
          <a:bodyPr>
            <a:normAutofit fontScale="90000"/>
          </a:bodyPr>
          <a:lstStyle/>
          <a:p>
            <a:r>
              <a:rPr lang="en-IE" dirty="0">
                <a:solidFill>
                  <a:srgbClr val="FF0000"/>
                </a:solidFill>
                <a:latin typeface="Aardvark Cafe" panose="00000400000000000000" pitchFamily="2" charset="0"/>
              </a:rPr>
              <a:t>Development Process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5CAF7-33F9-44EA-9BFA-F08EDF844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38" y="919163"/>
            <a:ext cx="10915261" cy="5257800"/>
          </a:xfrm>
        </p:spPr>
        <p:txBody>
          <a:bodyPr>
            <a:normAutofit/>
          </a:bodyPr>
          <a:lstStyle/>
          <a:p>
            <a:r>
              <a:rPr lang="en-IE" dirty="0"/>
              <a:t>Responsiveness</a:t>
            </a:r>
          </a:p>
          <a:p>
            <a:pPr lvl="1"/>
            <a:r>
              <a:rPr lang="en-IE" dirty="0"/>
              <a:t>Mixture of </a:t>
            </a:r>
          </a:p>
          <a:p>
            <a:pPr lvl="2"/>
            <a:r>
              <a:rPr lang="en-IE" dirty="0"/>
              <a:t>CSS Grid (Overall Page)</a:t>
            </a:r>
          </a:p>
          <a:p>
            <a:pPr lvl="2"/>
            <a:r>
              <a:rPr lang="en-IE" dirty="0" err="1"/>
              <a:t>FlexBox</a:t>
            </a:r>
            <a:r>
              <a:rPr lang="en-IE" dirty="0"/>
              <a:t> (Individual Sections)</a:t>
            </a:r>
          </a:p>
          <a:p>
            <a:pPr lvl="1"/>
            <a:r>
              <a:rPr lang="en-IE" dirty="0"/>
              <a:t>Experimentation</a:t>
            </a:r>
          </a:p>
          <a:p>
            <a:pPr lvl="2"/>
            <a:r>
              <a:rPr lang="en-IE" dirty="0"/>
              <a:t>Create </a:t>
            </a:r>
            <a:r>
              <a:rPr lang="en-IE" dirty="0" err="1"/>
              <a:t>divs</a:t>
            </a:r>
            <a:r>
              <a:rPr lang="en-IE" dirty="0"/>
              <a:t> with dummy information </a:t>
            </a:r>
          </a:p>
          <a:p>
            <a:pPr lvl="3"/>
            <a:r>
              <a:rPr lang="en-IE" dirty="0"/>
              <a:t>Populated once correct</a:t>
            </a:r>
          </a:p>
          <a:p>
            <a:pPr lvl="1"/>
            <a:r>
              <a:rPr lang="en-IE" dirty="0"/>
              <a:t>CSS – Size &amp; Display</a:t>
            </a:r>
          </a:p>
          <a:p>
            <a:pPr lvl="2"/>
            <a:r>
              <a:rPr lang="en-IE" dirty="0"/>
              <a:t>Size of elements altered per media query (4)</a:t>
            </a:r>
          </a:p>
          <a:p>
            <a:pPr lvl="3"/>
            <a:r>
              <a:rPr lang="en-IE" dirty="0"/>
              <a:t>1200, 800, 540, 380</a:t>
            </a:r>
          </a:p>
          <a:p>
            <a:pPr lvl="2"/>
            <a:r>
              <a:rPr lang="en-IE" dirty="0"/>
              <a:t>Hide / unhide </a:t>
            </a:r>
            <a:r>
              <a:rPr lang="en-IE" dirty="0" err="1"/>
              <a:t>divs</a:t>
            </a:r>
            <a:r>
              <a:rPr lang="en-IE" dirty="0"/>
              <a:t> as needed</a:t>
            </a:r>
          </a:p>
          <a:p>
            <a:pPr lvl="3"/>
            <a:r>
              <a:rPr lang="en-IE" dirty="0"/>
              <a:t>Dropdown menu / Menu bar</a:t>
            </a:r>
          </a:p>
          <a:p>
            <a:pPr lvl="1"/>
            <a:r>
              <a:rPr lang="en-IE" dirty="0"/>
              <a:t>Conventions</a:t>
            </a:r>
          </a:p>
          <a:p>
            <a:pPr lvl="2"/>
            <a:r>
              <a:rPr lang="en-IE" dirty="0"/>
              <a:t>File &amp; tag names</a:t>
            </a:r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A9079-23D4-487A-BD3E-614FA7C7D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192" y="143667"/>
            <a:ext cx="2443356" cy="5373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1F7E09-CE63-4A8F-ACF2-55F84F3B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435" y="902496"/>
            <a:ext cx="1900748" cy="503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7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183C-692D-4E27-8160-2B27717A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667"/>
            <a:ext cx="10515600" cy="554037"/>
          </a:xfrm>
        </p:spPr>
        <p:txBody>
          <a:bodyPr>
            <a:normAutofit fontScale="90000"/>
          </a:bodyPr>
          <a:lstStyle/>
          <a:p>
            <a:r>
              <a:rPr lang="en-IE" dirty="0">
                <a:solidFill>
                  <a:srgbClr val="FF0000"/>
                </a:solidFill>
                <a:latin typeface="Aardvark Cafe" panose="00000400000000000000" pitchFamily="2" charset="0"/>
              </a:rPr>
              <a:t>Development Process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5CAF7-33F9-44EA-9BFA-F08EDF844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39" y="681037"/>
            <a:ext cx="10915261" cy="5257800"/>
          </a:xfrm>
        </p:spPr>
        <p:txBody>
          <a:bodyPr>
            <a:normAutofit fontScale="92500"/>
          </a:bodyPr>
          <a:lstStyle/>
          <a:p>
            <a:r>
              <a:rPr lang="en-IE" dirty="0"/>
              <a:t>Is the site perfect?</a:t>
            </a:r>
          </a:p>
          <a:p>
            <a:pPr lvl="1"/>
            <a:r>
              <a:rPr lang="en-IE" dirty="0"/>
              <a:t>NO </a:t>
            </a:r>
          </a:p>
          <a:p>
            <a:pPr lvl="2"/>
            <a:r>
              <a:rPr lang="en-IE" dirty="0"/>
              <a:t>Could be more responsive</a:t>
            </a:r>
          </a:p>
          <a:p>
            <a:pPr lvl="3"/>
            <a:r>
              <a:rPr lang="en-IE" dirty="0"/>
              <a:t>4 breakpoints</a:t>
            </a:r>
          </a:p>
          <a:p>
            <a:pPr lvl="2"/>
            <a:r>
              <a:rPr lang="en-IE" dirty="0"/>
              <a:t>Could be more unique</a:t>
            </a:r>
          </a:p>
          <a:p>
            <a:pPr lvl="2"/>
            <a:r>
              <a:rPr lang="en-IE" dirty="0"/>
              <a:t>Could have more … </a:t>
            </a:r>
          </a:p>
          <a:p>
            <a:pPr lvl="3"/>
            <a:r>
              <a:rPr lang="en-IE" dirty="0"/>
              <a:t>Social media content</a:t>
            </a:r>
          </a:p>
          <a:p>
            <a:pPr lvl="3"/>
            <a:r>
              <a:rPr lang="en-IE" dirty="0"/>
              <a:t>Streaming content (</a:t>
            </a:r>
            <a:r>
              <a:rPr lang="en-IE" dirty="0" err="1"/>
              <a:t>BandCamp</a:t>
            </a:r>
            <a:r>
              <a:rPr lang="en-IE" dirty="0"/>
              <a:t>)</a:t>
            </a:r>
          </a:p>
          <a:p>
            <a:r>
              <a:rPr lang="en-IE" dirty="0"/>
              <a:t>But …</a:t>
            </a:r>
          </a:p>
          <a:p>
            <a:pPr lvl="1"/>
            <a:r>
              <a:rPr lang="en-IE" dirty="0"/>
              <a:t>It is like your favourite albums</a:t>
            </a:r>
          </a:p>
          <a:p>
            <a:pPr lvl="2"/>
            <a:r>
              <a:rPr lang="en-IE" dirty="0"/>
              <a:t>Definitely scratched!</a:t>
            </a:r>
          </a:p>
          <a:p>
            <a:pPr lvl="2"/>
            <a:r>
              <a:rPr lang="en-IE" dirty="0"/>
              <a:t>Overall sleeve a bit torn in places</a:t>
            </a:r>
          </a:p>
          <a:p>
            <a:pPr lvl="2"/>
            <a:r>
              <a:rPr lang="en-IE" dirty="0"/>
              <a:t>Not everyone else likes it! </a:t>
            </a:r>
          </a:p>
          <a:p>
            <a:pPr lvl="2"/>
            <a:r>
              <a:rPr lang="en-IE" dirty="0"/>
              <a:t>Probably not available or suited to all formats</a:t>
            </a:r>
          </a:p>
          <a:p>
            <a:pPr lvl="1"/>
            <a:r>
              <a:rPr lang="en-IE" dirty="0"/>
              <a:t>… but irrespective of whatever else you listen to, you’ll always love hearing it again</a:t>
            </a:r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A9079-23D4-487A-BD3E-614FA7C7D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192" y="143667"/>
            <a:ext cx="2443356" cy="5373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D83F36-9650-47F8-98E9-E0B4A93A8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559" y="1013341"/>
            <a:ext cx="3048000" cy="30480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3E178-CD19-4425-9E30-3F3278F13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297" y="1218407"/>
            <a:ext cx="2903278" cy="2863507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63C84C-3BE6-41F9-9B71-B32E66E91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683" y="1177150"/>
            <a:ext cx="2755710" cy="2720381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223737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183C-692D-4E27-8160-2B27717A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653"/>
          </a:xfrm>
        </p:spPr>
        <p:txBody>
          <a:bodyPr/>
          <a:lstStyle/>
          <a:p>
            <a:r>
              <a:rPr lang="en-IE" dirty="0">
                <a:solidFill>
                  <a:srgbClr val="FF0000"/>
                </a:solidFill>
                <a:latin typeface="Aardvark Cafe" panose="00000400000000000000" pitchFamily="2" charset="0"/>
              </a:rPr>
              <a:t>Lessons Learnt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5CAF7-33F9-44EA-9BFA-F08EDF844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083734"/>
            <a:ext cx="10961914" cy="5093230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Point of the exercise</a:t>
            </a:r>
          </a:p>
          <a:p>
            <a:pPr lvl="1"/>
            <a:r>
              <a:rPr lang="en-IE" b="1" dirty="0">
                <a:solidFill>
                  <a:srgbClr val="C00000"/>
                </a:solidFill>
              </a:rPr>
              <a:t>Negatives</a:t>
            </a:r>
            <a:r>
              <a:rPr lang="en-IE" dirty="0"/>
              <a:t> – Learn from</a:t>
            </a:r>
          </a:p>
          <a:p>
            <a:pPr lvl="2"/>
            <a:r>
              <a:rPr lang="en-IE" dirty="0"/>
              <a:t>Learning curve – Factor in</a:t>
            </a:r>
          </a:p>
          <a:p>
            <a:pPr lvl="2"/>
            <a:r>
              <a:rPr lang="en-IE" dirty="0"/>
              <a:t>Remit – Clarity</a:t>
            </a:r>
          </a:p>
          <a:p>
            <a:pPr lvl="1"/>
            <a:r>
              <a:rPr lang="en-IE" b="1" dirty="0">
                <a:solidFill>
                  <a:schemeClr val="accent6">
                    <a:lumMod val="50000"/>
                  </a:schemeClr>
                </a:solidFill>
              </a:rPr>
              <a:t>Positives </a:t>
            </a:r>
            <a:r>
              <a:rPr lang="en-IE" dirty="0"/>
              <a:t>– Improve upon</a:t>
            </a:r>
          </a:p>
          <a:p>
            <a:pPr lvl="2"/>
            <a:r>
              <a:rPr lang="en-IE" dirty="0"/>
              <a:t>It is the little things that matter</a:t>
            </a:r>
          </a:p>
          <a:p>
            <a:pPr lvl="2"/>
            <a:r>
              <a:rPr lang="en-IE" dirty="0"/>
              <a:t>Planning &amp; Documentation – Even if its only on paper! </a:t>
            </a:r>
          </a:p>
          <a:p>
            <a:pPr lvl="3"/>
            <a:r>
              <a:rPr lang="en-IE" dirty="0" err="1"/>
              <a:t>CamScanner</a:t>
            </a:r>
            <a:endParaRPr lang="en-IE" dirty="0"/>
          </a:p>
          <a:p>
            <a:pPr lvl="2"/>
            <a:r>
              <a:rPr lang="en-IE" dirty="0"/>
              <a:t>Structured approach – Get 1 page working, use as basic template</a:t>
            </a:r>
          </a:p>
          <a:p>
            <a:pPr lvl="2"/>
            <a:r>
              <a:rPr lang="en-IE" dirty="0"/>
              <a:t>Seek help </a:t>
            </a:r>
          </a:p>
          <a:p>
            <a:pPr lvl="3"/>
            <a:r>
              <a:rPr lang="en-IE" dirty="0"/>
              <a:t>Technical Questions</a:t>
            </a:r>
          </a:p>
          <a:p>
            <a:pPr lvl="3"/>
            <a:r>
              <a:rPr lang="en-IE" dirty="0"/>
              <a:t>Reviewing</a:t>
            </a:r>
          </a:p>
          <a:p>
            <a:pPr lvl="3"/>
            <a:r>
              <a:rPr lang="en-IE" dirty="0"/>
              <a:t>Input </a:t>
            </a:r>
          </a:p>
          <a:p>
            <a:pPr lvl="2"/>
            <a:r>
              <a:rPr lang="en-IE" dirty="0"/>
              <a:t>Go Viking – Burn the ship if needed, but </a:t>
            </a:r>
            <a:r>
              <a:rPr lang="en-IE" b="1" u="sng" dirty="0"/>
              <a:t>versioning</a:t>
            </a:r>
            <a:r>
              <a:rPr lang="en-IE" dirty="0"/>
              <a:t> helps avoid this</a:t>
            </a:r>
          </a:p>
          <a:p>
            <a:pPr lvl="3"/>
            <a:r>
              <a:rPr lang="en-IE" dirty="0"/>
              <a:t>Switch to NetBeans for FYP </a:t>
            </a:r>
          </a:p>
          <a:p>
            <a:pPr lvl="2"/>
            <a:r>
              <a:rPr lang="en-IE" dirty="0"/>
              <a:t>Balanced approach – Needed if combining two competing / complementary frameworks</a:t>
            </a:r>
          </a:p>
          <a:p>
            <a:pPr lvl="3"/>
            <a:r>
              <a:rPr lang="en-IE" dirty="0"/>
              <a:t>Focus on the </a:t>
            </a:r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smallest elements </a:t>
            </a:r>
            <a:r>
              <a:rPr lang="en-IE" dirty="0"/>
              <a:t>and work upwards - </a:t>
            </a:r>
            <a:r>
              <a:rPr lang="en-IE" dirty="0" err="1"/>
              <a:t>FlexBox</a:t>
            </a:r>
            <a:endParaRPr lang="en-IE" dirty="0"/>
          </a:p>
          <a:p>
            <a:pPr marL="1371600" lvl="3" indent="0">
              <a:buNone/>
            </a:pPr>
            <a:r>
              <a:rPr lang="en-IE" dirty="0"/>
              <a:t>			</a:t>
            </a:r>
            <a:r>
              <a:rPr lang="en-IE" dirty="0">
                <a:solidFill>
                  <a:srgbClr val="FF0000"/>
                </a:solidFill>
                <a:latin typeface="Aardvark Cafe" panose="00000400000000000000" pitchFamily="2" charset="0"/>
              </a:rPr>
              <a:t>VS</a:t>
            </a:r>
          </a:p>
          <a:p>
            <a:pPr lvl="3"/>
            <a:r>
              <a:rPr lang="en-IE" dirty="0"/>
              <a:t>Focus on the </a:t>
            </a:r>
            <a:r>
              <a:rPr lang="en-IE" dirty="0">
                <a:solidFill>
                  <a:srgbClr val="0070C0"/>
                </a:solidFill>
              </a:rPr>
              <a:t>larger element </a:t>
            </a:r>
            <a:r>
              <a:rPr lang="en-IE" dirty="0"/>
              <a:t>and work downwards – CSS Grid</a:t>
            </a:r>
          </a:p>
          <a:p>
            <a:pPr lvl="2"/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A9079-23D4-487A-BD3E-614FA7C7D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192" y="143667"/>
            <a:ext cx="2443356" cy="5373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C9B2E-7C44-4774-92B6-766939777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19" y="3751647"/>
            <a:ext cx="1027465" cy="6754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BC9FB3-C4C6-4A92-B6E7-D995B546B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510" y="3873707"/>
            <a:ext cx="2667290" cy="1149694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5396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183C-692D-4E27-8160-2B27717A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0000"/>
                </a:solidFill>
                <a:latin typeface="Aardvark Cafe" panose="00000400000000000000" pitchFamily="2" charset="0"/>
              </a:rPr>
              <a:t>Links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5CAF7-33F9-44EA-9BFA-F08EDF84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 tooltip="Link to GitHub hosting of site"/>
              </a:rPr>
              <a:t>Off the Record </a:t>
            </a:r>
            <a:r>
              <a:rPr lang="en-IE" dirty="0"/>
              <a:t>Website</a:t>
            </a:r>
          </a:p>
          <a:p>
            <a:r>
              <a:rPr lang="en-IE" dirty="0"/>
              <a:t>GitHub </a:t>
            </a:r>
            <a:r>
              <a:rPr lang="en-IE" dirty="0">
                <a:hlinkClick r:id="rId3"/>
              </a:rPr>
              <a:t>repository</a:t>
            </a:r>
            <a:r>
              <a:rPr lang="en-IE" dirty="0"/>
              <a:t> </a:t>
            </a:r>
          </a:p>
          <a:p>
            <a:r>
              <a:rPr lang="en-IE" dirty="0"/>
              <a:t>Other sites</a:t>
            </a:r>
          </a:p>
          <a:p>
            <a:pPr lvl="1"/>
            <a:r>
              <a:rPr lang="en-IE" dirty="0"/>
              <a:t>YouTube video of </a:t>
            </a:r>
            <a:r>
              <a:rPr lang="en-IE" dirty="0">
                <a:hlinkClick r:id="rId4"/>
              </a:rPr>
              <a:t>CSS vs </a:t>
            </a:r>
            <a:r>
              <a:rPr lang="en-IE" dirty="0" err="1">
                <a:hlinkClick r:id="rId4"/>
              </a:rPr>
              <a:t>FlexBox</a:t>
            </a:r>
            <a:endParaRPr lang="en-IE" dirty="0"/>
          </a:p>
          <a:p>
            <a:pPr lvl="1"/>
            <a:r>
              <a:rPr lang="en-IE" dirty="0" err="1">
                <a:hlinkClick r:id="rId5"/>
              </a:rPr>
              <a:t>Scrimba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A9079-23D4-487A-BD3E-614FA7C7DD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192" y="143667"/>
            <a:ext cx="2443356" cy="5373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1963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488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Aardvark Cafe</vt:lpstr>
      <vt:lpstr>Arial</vt:lpstr>
      <vt:lpstr>Calibri</vt:lpstr>
      <vt:lpstr>Calibri Light</vt:lpstr>
      <vt:lpstr>Wingdings</vt:lpstr>
      <vt:lpstr>Office Theme</vt:lpstr>
      <vt:lpstr>Evolving Web Design Assignment I</vt:lpstr>
      <vt:lpstr>Rationale &amp; Personal Motivation</vt:lpstr>
      <vt:lpstr>Research &amp; Design Output</vt:lpstr>
      <vt:lpstr>Research &amp; Design Output II</vt:lpstr>
      <vt:lpstr>Development Process</vt:lpstr>
      <vt:lpstr>Development Process II</vt:lpstr>
      <vt:lpstr>Development Process III</vt:lpstr>
      <vt:lpstr>Lessons Learnt</vt:lpstr>
      <vt:lpstr>Links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Evolving Web Design Assignment I</dc:title>
  <dc:creator>Eugene</dc:creator>
  <cp:lastModifiedBy>Eugene</cp:lastModifiedBy>
  <cp:revision>24</cp:revision>
  <dcterms:created xsi:type="dcterms:W3CDTF">2018-03-14T12:18:52Z</dcterms:created>
  <dcterms:modified xsi:type="dcterms:W3CDTF">2018-03-15T12:52:33Z</dcterms:modified>
</cp:coreProperties>
</file>