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9" r:id="rId20"/>
    <p:sldId id="280" r:id="rId21"/>
  </p:sldIdLst>
  <p:sldSz cx="9144000" cy="6858000" type="screen4x3"/>
  <p:notesSz cx="6973888" cy="92598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681DA3C6-DEA9-417E-9817-74D77628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73888" cy="92598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0358C312-6CED-4821-BDB7-435AB7CB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73888" cy="92598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BCBA22FE-E339-478E-B9A2-76E2432A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73888" cy="92598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4886EFDC-26BE-446D-987C-1EB23457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73888" cy="92598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2FA1189-35C2-484B-A2F6-9B646DC647F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8300"/>
            <a:ext cx="11791950" cy="1249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05ADEF7-9599-42CB-A9CA-F896CA9C981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6913" y="4397375"/>
            <a:ext cx="557053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E2BB0B2-93D8-4C1E-9B0E-E68315FDD6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19B98BF-CDDD-4F18-BE03-0E2BAB4FC4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3A18A61F-7C60-49AF-BD61-BD31B0E0FB1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C74B788-9EE0-4BE3-B209-5EB44CA81B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68AD119C-AB26-4A3D-9A0B-C61DC9005D9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A6DA91F-1FD4-4FF1-85E7-DDB2515BFD6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578A8791-F0D1-42F8-95ED-F749215407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DBB5329-7A26-4577-B72B-521026C55B9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CF98D48-48C1-4195-89B8-0BC9927933D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2BFAF11-5EA2-4A46-86C8-E894089F19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7790CCE5-E6D0-417C-80C8-3B795C96420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F9157E9-6B24-4BEB-A066-7138C119965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D8DCB134-5366-4366-8D6E-DE9CCC5762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D72CD7B-7CFA-4673-B9CF-9D00212D4A3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61AD050-19A4-4AEA-93DF-A6C43EFB87C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C30ADFB-A30D-47F4-83AB-4BEC44E6B05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66D72F80-0CEC-4D16-9584-B353BD22CE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2A6FBD-9B51-449C-A3E4-F72B4876B36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9C11F164-1547-4E2F-8BD0-2E166FB54F1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77781B5-279A-497E-9C88-81BACDF2D9C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C4B52F0-29AA-473D-8B8F-F9BD641180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59A7DAD-B19A-459C-B05F-53C64E434E6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3ED7D424-9397-489D-B5A2-D644134E647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4231938" y="-11798300"/>
            <a:ext cx="16663988" cy="12499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ED24E46-0D22-42C0-91D1-BDA9D2DD3FE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5300" cy="416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3AF3E90E-48E7-470E-BE47-E2D2B4BF622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C91BCE9-56D0-4C25-891F-768EB6F6AB2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C0E0E2C-1735-4666-B483-A016DAB0860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06CB50B-176A-458C-BD66-C36A3910723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A8640F10-972D-48D1-96F4-E40D0B9FD70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0396628-1BA7-43FF-AF0F-F80FA27F351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D3686A58-3713-48B7-A14E-D01936C3306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3163" y="703263"/>
            <a:ext cx="4627562" cy="3471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15ADC55-E5A5-4325-8BAF-75C6CCBD1B2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7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F4FDD5E9-93DD-4BF0-8DE4-EDA09A25A44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4231938" y="-11798300"/>
            <a:ext cx="16663988" cy="12499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626E04B-D297-4C8A-B668-B0AB8F7D5E7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5300" cy="416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21D303C-4CFC-4433-BF7E-5A49B7540A4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4231938" y="-11798300"/>
            <a:ext cx="16663988" cy="12499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91D57BD-73E5-4DA6-B1E0-7AA2AF563B9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5300" cy="416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8F6FF19-7BFA-4644-BBAE-A832893CB87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E511EBA-A2FD-4A18-A979-1AF080C00C7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935806B9-16C0-45F6-893C-FFB1967FB68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24E6CDE-3BD0-440B-9184-7EB6C68D561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C4A8-A6FF-40D1-88FE-127B051D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6383-5C9E-42D9-A687-615F93A0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0265-1714-4CBE-9546-316A6613D19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9BCE7C-8837-49DC-AC3F-FB09CFF4A85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159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6A3C-6FFE-4137-BB7A-AA75B3EF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A6A13-9854-4373-84CB-A72F25FE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75CC-4A29-4C49-A707-1F51CD3261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A411D1-C9E6-4D79-B4D4-CEC20DDC369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7233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CF298-CE27-4747-8F9F-EE3F5E09C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B833-28F8-4BF9-B4CB-0C2C499F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28E7-F5CD-4466-B845-B71320CE4AB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B867A7-405F-4A64-A8AB-5CB15A9635F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63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F004-46EE-485E-9FDC-507D1DDE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1645-C5BD-40F2-957D-F26443A7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3EDEE-A99C-447A-B2B1-8DB45FE1B2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EF50F01-A338-47DB-A3CA-31423061CC7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00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4D-3D53-4E38-894C-6BD58CA6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E08E-F081-4CC7-9245-EA9F5BD5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3368-956C-4041-AB8A-58904F7199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B5050F-4700-40F6-9761-987C02669F9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151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207-1D31-4C40-8BA1-6775C945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D486-B8B9-4C62-8892-CDC059315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8F02-9BE4-44A3-B096-BBD29920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64A2F-F2D0-46AC-AB8D-B43B1E06C2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576B93-80EA-4309-A5E1-9C3A01320EB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3870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F5AA-E635-4C25-A58B-A6A3F252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9BBA5-B444-41A8-B7B2-6FA79C36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1E32-3062-43FE-99C1-E639A695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B4162-ED27-43E3-94CB-0F8832ED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48ABD-C67E-436C-9AC0-427609C25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A439-6831-4B32-9BBD-0BE471FBFE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C167C2-271B-4D3E-98AD-A4D090EF57B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87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82A6-A273-47C8-A605-C3C7D8F3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5DA49-A3C1-4B42-B8AC-3346F461D5C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202AC1-E0D0-49A6-9783-4EE7C40387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99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2B732-F6D9-44AC-97E3-78FAAD7CAC7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1CEAC7-7264-4451-A769-BB17D032D02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111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337D-101B-4DD2-BA07-45D8894B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93FA-A28B-42E6-A58C-98CBE99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B80A-CE51-4F2E-AEAB-0C237C57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B2693-D3B1-49BD-A0D3-587C7421EA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B01228-6452-4266-A05B-16A57E08851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122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CA1-3416-46D7-8095-827DC960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9B8D0-DF6B-4949-9B9B-BEA050740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F070-1CC1-49B8-8486-E35C3DCD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2C2E3-5EEB-43E9-ADE8-2DE066B92A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949C99-1A0E-40F6-83AC-485993F90BD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5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3AA9CCC-3588-49D7-B638-6CAB14AB7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6A44C8ED-97F1-4DA6-A9A9-A116C5465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4824CA30-61D6-4643-9F5C-DD0AAA31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1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C57B21F9-435D-4B83-8D87-E58A9F6B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2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86971E5-847D-41C4-8C38-BD99C06645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D8445410-F920-4886-9F4B-4B04379F006C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andlearn.co.uk/java/java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6B181F0E-199A-4314-9547-AA08053F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Intro to if conditional construct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E3E227AA-C7D6-43C4-BD14-7D38A14D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IE" altLang="en-US" sz="3200">
                <a:solidFill>
                  <a:srgbClr val="000000"/>
                </a:solidFill>
              </a:rPr>
              <a:t>How to introduce control of flow in code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IE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2ACF0F03-8A8D-412C-9D33-BEBB6080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Use of ;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0FC2EB19-C096-4376-AB96-2877EAAC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81138" indent="-566738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Ordinarily ; would denote an end of a line of code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For if's and indeed many other constructs, they are not needed for the first line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The for loop is another example where the ; does not need to be stated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8DF7E21-50D9-4926-BD92-EA2F523B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if ... else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AA35400F-4F6C-4497-AE47-AAD1AA1A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The if ... else is used when you need to test for one condition but might want to do something else if that condition is not met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e..g Voting Age. You may wish only to print out an error message if &lt; 18, but if this is not true, then you may wish to run the rest of the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53517E-D039-465A-BE78-6474E982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If ... else II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85584EA-B419-4711-9052-A4BE6C81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160588"/>
            <a:ext cx="64801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id="{F892F8E1-B257-4B64-96A9-A221E7B6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256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85D00F3B-3346-453F-AF08-4CB9A8CC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85750"/>
            <a:ext cx="77724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Controlling the flow of the Program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B70674C9-A33B-4ED0-961A-28F01EDB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1579563"/>
            <a:ext cx="77724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As stated at the start of the presentation, if's are used to control the flow of the program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IT IS VITAL THAT YOU MAKE SURE THAT THE PROGRAM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Works 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Does the right thing!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This is especially true when using Conditional Constructs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Need to ensure that they govern only the blocks of code that are needed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DC1EC0B5-98C6-44AD-AB70-B8F1B491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Program Flow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3802A911-45AF-4448-BEFC-026BC43F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For an if statement, this is governed by the positioning of the { }'s, especially the } at the end of the block of code controlled by the if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The positioning of the { }'s is VITAL!!!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It is not simply a case of having the required amount of {}'s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993B6EB-C53C-404E-A229-9B2873595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Booleans and if statements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7100FEC-6E6E-4B8B-9159-A42986B2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39863"/>
            <a:ext cx="7772400" cy="5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Boolean variables essentially represent a true or false state which can be then utilised for on/off, yes/no scenarios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By default, unless changed, default state will be FALSE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Once the required code is performed, the state of the boolean can then be changed to TRUE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For voting, if over 18 isEligible will be set to TRUE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CAD825AA-689E-4D86-B781-AF49CED11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Boolean and if Statements II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73AB0671-2EE3-4127-903E-D3FB96243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isEligible = true // Settting isEligible to true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However care should be taken when testing within confines of an if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if (isEligble = = true)  ==&gt; CORRECT!!!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if (isEligible = true ) ==&gt; </a:t>
            </a:r>
            <a:r>
              <a:rPr lang="en-IE" altLang="en-US" sz="2800">
                <a:solidFill>
                  <a:srgbClr val="800000"/>
                </a:solidFill>
              </a:rPr>
              <a:t>INCORRECT</a:t>
            </a:r>
            <a:r>
              <a:rPr lang="en-IE" altLang="en-US" sz="2800">
                <a:solidFill>
                  <a:srgbClr val="000000"/>
                </a:solidFill>
              </a:rPr>
              <a:t> BUT WILL STILL BE COMPILED!! How?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IE" altLang="en-US">
                <a:solidFill>
                  <a:srgbClr val="000000"/>
                </a:solidFill>
              </a:rPr>
              <a:t>isEligible is assigned true and is then tested. So even it was false before the if, it will convert it to being true, thus making the if redundant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7327B7D6-EFD1-4444-8D29-A6FE0ED5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Booleans and if Statements III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6C0A3D9B-DAC6-4CE7-861F-A3BEDB6B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Shorter means of evaluating ...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if (isEligible) ==&gt; </a:t>
            </a:r>
            <a:r>
              <a:rPr lang="en-IE" altLang="en-US" sz="2800">
                <a:solidFill>
                  <a:srgbClr val="800000"/>
                </a:solidFill>
              </a:rPr>
              <a:t>Checks if isEligible is true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if(!isEligible) ==&gt; </a:t>
            </a:r>
            <a:r>
              <a:rPr lang="en-IE" altLang="en-US" sz="2800">
                <a:solidFill>
                  <a:srgbClr val="800000"/>
                </a:solidFill>
              </a:rPr>
              <a:t>Checks if isEligible is false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They are both the same as their longer equivalents (if(isEligible ==true)), but are used more commonly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C8D50E8-B6EC-4C2A-BA02-505FC923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 dirty="0">
                <a:solidFill>
                  <a:srgbClr val="000000"/>
                </a:solidFill>
              </a:rPr>
              <a:t>Comments … An aside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FB4BC3A-11E6-454A-8B04-FC7A9699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81138" indent="-566738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Ensure that comments are used to mark code of importance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Get into the habit of marking code for 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Yourself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Others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74B502ED-6F95-4183-842B-B843DDDA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0F42755D-E163-4B50-8AC4-B9E4BFD0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2033588"/>
            <a:ext cx="77724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If ... else &amp; if ... else if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http://www.homeandlearn.co.uk/java/java_if_else_statements.html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Coding Conventions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http://java.sun.com/docs/codeconv/CodeConventions.pdf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D150ECA8-9810-4A2A-8BF7-FB51AEBB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Topics 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663EBDCF-A322-4D4A-9B38-6FCD38952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81138" indent="-566738"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Simple use of the most common Decision Construct – The if statement </a:t>
            </a:r>
          </a:p>
          <a:p>
            <a:pPr lvl="1"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2800">
                <a:solidFill>
                  <a:srgbClr val="000000"/>
                </a:solidFill>
              </a:rPr>
              <a:t>A means of controlling flow of program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Operators</a:t>
            </a:r>
          </a:p>
          <a:p>
            <a:pPr marL="1484313" lvl="1" indent="-568325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Purpose of each</a:t>
            </a:r>
          </a:p>
          <a:p>
            <a:pPr marL="1484313" lvl="1" indent="-568325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Precedence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A2E029E3-ADBA-4168-8E4B-4079963A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Links II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9726CDD2-A4A7-4CCC-88FD-AD7195D6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Site for overall Java basics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CCCCFF"/>
                </a:solidFill>
                <a:hlinkClick r:id="rId3"/>
              </a:rPr>
              <a:t>http://www.homeandlearn.co.uk/java/java.html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IE" altLang="en-US" sz="2800" dirty="0">
              <a:solidFill>
                <a:srgbClr val="CCCC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510A821-00B3-42F0-A334-EA4D5EA77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Up to this point ...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AB595F-0065-4490-BF65-01B845CB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535113"/>
            <a:ext cx="77724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Programs have been simple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Variables of fixed value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Calculations the same 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No real decision making process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Need to introduce some means of controlling flow of program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By the end of Course, with knowledge of methods, classes etc., more control will be known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But must start at the basic point ... if construct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B32F71F-7C42-4D17-BA66-EC002179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Cotrolling flow of Program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4D935501-9BE2-4F17-9D97-0264F056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20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Some means of decision making, for example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Voting machine. If age &lt; 18 then don't allow them to vote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Climate Control. If temp &gt; 30, turn on air conditioning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D82C73B-072C-4357-85BE-733D1EBE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altLang="en-US" sz="4400">
                <a:solidFill>
                  <a:srgbClr val="000000"/>
                </a:solidFill>
              </a:rPr>
              <a:t>Operators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1BA4464-B6D1-4197-9102-4EBB8DDFE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991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For those who have programmed before ...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Operators same as Other languages: 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Arithmetic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int i = i+1; i++; i--; i *= 2;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+, -, *, /, %,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Relational and Logical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&lt;, &gt;, &lt;=, &gt;=, ==, !=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&amp;&amp;, ||, &amp;, |, !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WE WILL EXAMINE EACH IN DETAIL!!!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96B9C325-8811-4307-8678-1A7C2DA5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Operators II - Relational 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EE3102C-7484-4EEA-BC7F-3B84DB3B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41363" indent="-33813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altLang="en-US" sz="3200">
                <a:solidFill>
                  <a:srgbClr val="000000"/>
                </a:solidFill>
              </a:rPr>
              <a:t>Relational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&lt; Less than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&gt; Greater than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&lt;= Less than or equal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&gt;= Greater than or equal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== Equal to!</a:t>
            </a:r>
          </a:p>
          <a:p>
            <a:pPr lvl="1"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DO NOT CONFUSE WITH = ASSIGN OPERATOR!</a:t>
            </a:r>
          </a:p>
          <a:p>
            <a:pPr marL="341313" indent="-339725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!=	Not Equal to!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6F861AFD-B640-4DA1-B651-1D645A68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Operators III - Logical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EE3E51F2-6973-4945-88AC-27751B21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69225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altLang="en-US" sz="2000">
                <a:solidFill>
                  <a:srgbClr val="000000"/>
                </a:solidFill>
              </a:rPr>
              <a:t>Logical – The first 4 are used when testing two or more tests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altLang="en-US" sz="2000">
                <a:solidFill>
                  <a:srgbClr val="000000"/>
                </a:solidFill>
              </a:rPr>
              <a:t>e.g. If age &gt; 18 and Irish Citizen in a voting context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Short Circuit Operators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&amp;&amp; =&gt;AND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|| =&gt; OR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&amp; =&gt; AND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| =&gt; OR</a:t>
            </a:r>
          </a:p>
          <a:p>
            <a:pPr algn="just"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Will return to significance of Short Circuit Operators later in course, but basically used if one test more crucial than second e.g. if person is &lt; 18, no point checking if Irish citizen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! =&gt; FALSE … Used with boolean VARIABLES ONLY!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56584FFF-D24E-4C95-95A9-80154514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Conditional Constructs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722B8DF6-ED69-43BC-AC3F-CABBBB5D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7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496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Syntax same as in most other languages:</a:t>
            </a:r>
          </a:p>
          <a:p>
            <a:pPr marL="339725" indent="-336550"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(TEST) {CODE TO BE RUN IF TEST = TRUE	}</a:t>
            </a:r>
          </a:p>
          <a:p>
            <a:pPr lvl="1">
              <a:spcBef>
                <a:spcPts val="7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Simple if </a:t>
            </a:r>
          </a:p>
          <a:p>
            <a:pPr marL="339725" indent="-336550" eaLnBrk="0" hangingPunct="0"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( ) { } else { }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with an else to grab all other scenarios</a:t>
            </a:r>
          </a:p>
          <a:p>
            <a:pPr marL="339725" indent="-336550" eaLnBrk="0" hangingPunct="0"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( ) { } else if ( ){ }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with a secondary if condition i.e. two test conditions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if ( ) { } else if ( ){ } else {}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7EECD89-E420-4F17-9CFF-9FE91046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603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Important Parts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A054EEB-279D-4C01-8068-B9588BB3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84325"/>
            <a:ext cx="7772400" cy="51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Use of word </a:t>
            </a:r>
            <a:r>
              <a:rPr lang="en-IE" altLang="en-US" sz="3200" i="1" dirty="0">
                <a:solidFill>
                  <a:srgbClr val="000000"/>
                </a:solidFill>
              </a:rPr>
              <a:t>if</a:t>
            </a:r>
            <a:r>
              <a:rPr lang="en-IE" altLang="en-US" sz="3200" dirty="0">
                <a:solidFill>
                  <a:srgbClr val="000000"/>
                </a:solidFill>
              </a:rPr>
              <a:t> (A reserved word)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( )'s to enclose condition what we are testing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{ }'s to enclose what code is to be executed if condition is true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The {}’s can be </a:t>
            </a:r>
            <a:r>
              <a:rPr lang="en-IE" altLang="en-US" sz="2800" b="1" dirty="0">
                <a:solidFill>
                  <a:srgbClr val="000000"/>
                </a:solidFill>
              </a:rPr>
              <a:t>excluded</a:t>
            </a:r>
            <a:r>
              <a:rPr lang="en-IE" altLang="en-US" sz="2800" dirty="0">
                <a:solidFill>
                  <a:srgbClr val="000000"/>
                </a:solidFill>
              </a:rPr>
              <a:t> but must be careful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If {}'s are excluded, then the if controls whether the next line of code will be executed or not </a:t>
            </a:r>
            <a:r>
              <a:rPr lang="en-IE" altLang="en-US" sz="2800" b="1" dirty="0">
                <a:solidFill>
                  <a:srgbClr val="000000"/>
                </a:solidFill>
              </a:rPr>
              <a:t>only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000000"/>
                </a:solidFill>
              </a:rPr>
              <a:t>For simplicity, it is better to include { }'s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954</Words>
  <Application>Microsoft Office PowerPoint</Application>
  <PresentationFormat>On-screen Show (4:3)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Microsoft YaHei</vt:lpstr>
      <vt:lpstr>Wingdings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Short Course</dc:title>
  <dc:creator>vsk719</dc:creator>
  <cp:lastModifiedBy>eugene</cp:lastModifiedBy>
  <cp:revision>650</cp:revision>
  <cp:lastPrinted>1601-01-01T00:00:00Z</cp:lastPrinted>
  <dcterms:created xsi:type="dcterms:W3CDTF">1999-09-18T18:11:56Z</dcterms:created>
  <dcterms:modified xsi:type="dcterms:W3CDTF">2017-11-19T11:25:48Z</dcterms:modified>
</cp:coreProperties>
</file>