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66" r:id="rId4"/>
    <p:sldId id="259" r:id="rId5"/>
    <p:sldId id="260" r:id="rId6"/>
    <p:sldId id="262" r:id="rId7"/>
    <p:sldId id="264" r:id="rId8"/>
    <p:sldId id="269" r:id="rId9"/>
    <p:sldId id="265" r:id="rId10"/>
    <p:sldId id="267" r:id="rId11"/>
    <p:sldId id="268" r:id="rId12"/>
    <p:sldId id="270" r:id="rId13"/>
    <p:sldId id="26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72" autoAdjust="0"/>
  </p:normalViewPr>
  <p:slideViewPr>
    <p:cSldViewPr snapToGrid="0" snapToObjects="1">
      <p:cViewPr varScale="1">
        <p:scale>
          <a:sx n="53" d="100"/>
          <a:sy n="53" d="100"/>
        </p:scale>
        <p:origin x="-9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A0190D-9D90-C044-8533-FE45BF0FAA6D}" type="datetimeFigureOut">
              <a:rPr lang="en-US" smtClean="0"/>
              <a:t>3/13/18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93A24-8703-A640-A86B-F845A4A33CFD}" type="slidenum">
              <a:rPr lang="en-US" smtClean="0"/>
              <a:t>‹#›</a:t>
            </a:fld>
            <a:endParaRPr lang="en-US"/>
          </a:p>
        </p:txBody>
      </p:sp>
    </p:spTree>
    <p:extLst>
      <p:ext uri="{BB962C8B-B14F-4D97-AF65-F5344CB8AC3E}">
        <p14:creationId xmlns:p14="http://schemas.microsoft.com/office/powerpoint/2010/main" val="6226197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say we want to compare DBH in three forests of differing successional stages, and we have time to measure 50 trees in each of 4 forests (2 early and 2 late succession). So in this example our fixed effect would be successional stage, since this is the factor we are interested in. We are randomly selecting trees, and don’t necessarily care about which individuals are measured. We may also want to control for tree species, but we don’t necessarily care about the DBH variation for each species, so we would assign this as a random effect. Then we can describe the proportion of variance attributed to the species after controlling for forest stage. </a:t>
            </a:r>
          </a:p>
          <a:p>
            <a:endParaRPr lang="en-US" baseline="0" dirty="0" smtClean="0"/>
          </a:p>
        </p:txBody>
      </p:sp>
      <p:sp>
        <p:nvSpPr>
          <p:cNvPr id="4" name="Slide Number Placeholder 3"/>
          <p:cNvSpPr>
            <a:spLocks noGrp="1"/>
          </p:cNvSpPr>
          <p:nvPr>
            <p:ph type="sldNum" sz="quarter" idx="10"/>
          </p:nvPr>
        </p:nvSpPr>
        <p:spPr/>
        <p:txBody>
          <a:bodyPr/>
          <a:lstStyle/>
          <a:p>
            <a:fld id="{D3493A24-8703-A640-A86B-F845A4A33CFD}" type="slidenum">
              <a:rPr lang="en-US" smtClean="0"/>
              <a:t>5</a:t>
            </a:fld>
            <a:endParaRPr lang="en-US"/>
          </a:p>
        </p:txBody>
      </p:sp>
    </p:spTree>
    <p:extLst>
      <p:ext uri="{BB962C8B-B14F-4D97-AF65-F5344CB8AC3E}">
        <p14:creationId xmlns:p14="http://schemas.microsoft.com/office/powerpoint/2010/main" val="177944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our tree example, let</a:t>
            </a:r>
            <a:r>
              <a:rPr lang="mr-IN" dirty="0" smtClean="0"/>
              <a:t>’</a:t>
            </a:r>
            <a:r>
              <a:rPr lang="en-US" dirty="0" smtClean="0"/>
              <a:t>s</a:t>
            </a:r>
            <a:r>
              <a:rPr lang="en-US" baseline="0" dirty="0" smtClean="0"/>
              <a:t> say we go out every 4 months and measure our trees, now we can assign tree ID as a random effect in the model to partition the variance within a tree over time. </a:t>
            </a:r>
          </a:p>
        </p:txBody>
      </p:sp>
      <p:sp>
        <p:nvSpPr>
          <p:cNvPr id="4" name="Slide Number Placeholder 3"/>
          <p:cNvSpPr>
            <a:spLocks noGrp="1"/>
          </p:cNvSpPr>
          <p:nvPr>
            <p:ph type="sldNum" sz="quarter" idx="10"/>
          </p:nvPr>
        </p:nvSpPr>
        <p:spPr/>
        <p:txBody>
          <a:bodyPr/>
          <a:lstStyle/>
          <a:p>
            <a:fld id="{D3493A24-8703-A640-A86B-F845A4A33CFD}" type="slidenum">
              <a:rPr lang="en-US" smtClean="0"/>
              <a:t>7</a:t>
            </a:fld>
            <a:endParaRPr lang="en-US"/>
          </a:p>
        </p:txBody>
      </p:sp>
    </p:spTree>
    <p:extLst>
      <p:ext uri="{BB962C8B-B14F-4D97-AF65-F5344CB8AC3E}">
        <p14:creationId xmlns:p14="http://schemas.microsoft.com/office/powerpoint/2010/main" val="177944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1D975E-85CD-334C-B68F-43843D132772}"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F8D35-4001-6444-B894-D3D50CA97872}" type="slidenum">
              <a:rPr lang="en-US" smtClean="0"/>
              <a:t>‹#›</a:t>
            </a:fld>
            <a:endParaRPr lang="en-US"/>
          </a:p>
        </p:txBody>
      </p:sp>
    </p:spTree>
    <p:extLst>
      <p:ext uri="{BB962C8B-B14F-4D97-AF65-F5344CB8AC3E}">
        <p14:creationId xmlns:p14="http://schemas.microsoft.com/office/powerpoint/2010/main" val="119590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1D975E-85CD-334C-B68F-43843D132772}"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F8D35-4001-6444-B894-D3D50CA97872}" type="slidenum">
              <a:rPr lang="en-US" smtClean="0"/>
              <a:t>‹#›</a:t>
            </a:fld>
            <a:endParaRPr lang="en-US"/>
          </a:p>
        </p:txBody>
      </p:sp>
    </p:spTree>
    <p:extLst>
      <p:ext uri="{BB962C8B-B14F-4D97-AF65-F5344CB8AC3E}">
        <p14:creationId xmlns:p14="http://schemas.microsoft.com/office/powerpoint/2010/main" val="322085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1D975E-85CD-334C-B68F-43843D132772}"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F8D35-4001-6444-B894-D3D50CA97872}" type="slidenum">
              <a:rPr lang="en-US" smtClean="0"/>
              <a:t>‹#›</a:t>
            </a:fld>
            <a:endParaRPr lang="en-US"/>
          </a:p>
        </p:txBody>
      </p:sp>
    </p:spTree>
    <p:extLst>
      <p:ext uri="{BB962C8B-B14F-4D97-AF65-F5344CB8AC3E}">
        <p14:creationId xmlns:p14="http://schemas.microsoft.com/office/powerpoint/2010/main" val="152216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1D975E-85CD-334C-B68F-43843D132772}"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F8D35-4001-6444-B894-D3D50CA97872}" type="slidenum">
              <a:rPr lang="en-US" smtClean="0"/>
              <a:t>‹#›</a:t>
            </a:fld>
            <a:endParaRPr lang="en-US"/>
          </a:p>
        </p:txBody>
      </p:sp>
    </p:spTree>
    <p:extLst>
      <p:ext uri="{BB962C8B-B14F-4D97-AF65-F5344CB8AC3E}">
        <p14:creationId xmlns:p14="http://schemas.microsoft.com/office/powerpoint/2010/main" val="48743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1D975E-85CD-334C-B68F-43843D132772}"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F8D35-4001-6444-B894-D3D50CA97872}" type="slidenum">
              <a:rPr lang="en-US" smtClean="0"/>
              <a:t>‹#›</a:t>
            </a:fld>
            <a:endParaRPr lang="en-US"/>
          </a:p>
        </p:txBody>
      </p:sp>
    </p:spTree>
    <p:extLst>
      <p:ext uri="{BB962C8B-B14F-4D97-AF65-F5344CB8AC3E}">
        <p14:creationId xmlns:p14="http://schemas.microsoft.com/office/powerpoint/2010/main" val="306976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1D975E-85CD-334C-B68F-43843D132772}" type="datetimeFigureOut">
              <a:rPr lang="en-US" smtClean="0"/>
              <a:t>3/13/18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F8D35-4001-6444-B894-D3D50CA97872}" type="slidenum">
              <a:rPr lang="en-US" smtClean="0"/>
              <a:t>‹#›</a:t>
            </a:fld>
            <a:endParaRPr lang="en-US"/>
          </a:p>
        </p:txBody>
      </p:sp>
    </p:spTree>
    <p:extLst>
      <p:ext uri="{BB962C8B-B14F-4D97-AF65-F5344CB8AC3E}">
        <p14:creationId xmlns:p14="http://schemas.microsoft.com/office/powerpoint/2010/main" val="310860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1D975E-85CD-334C-B68F-43843D132772}" type="datetimeFigureOut">
              <a:rPr lang="en-US" smtClean="0"/>
              <a:t>3/13/18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F8D35-4001-6444-B894-D3D50CA97872}" type="slidenum">
              <a:rPr lang="en-US" smtClean="0"/>
              <a:t>‹#›</a:t>
            </a:fld>
            <a:endParaRPr lang="en-US"/>
          </a:p>
        </p:txBody>
      </p:sp>
    </p:spTree>
    <p:extLst>
      <p:ext uri="{BB962C8B-B14F-4D97-AF65-F5344CB8AC3E}">
        <p14:creationId xmlns:p14="http://schemas.microsoft.com/office/powerpoint/2010/main" val="288367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1D975E-85CD-334C-B68F-43843D132772}" type="datetimeFigureOut">
              <a:rPr lang="en-US" smtClean="0"/>
              <a:t>3/13/18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7F8D35-4001-6444-B894-D3D50CA97872}" type="slidenum">
              <a:rPr lang="en-US" smtClean="0"/>
              <a:t>‹#›</a:t>
            </a:fld>
            <a:endParaRPr lang="en-US"/>
          </a:p>
        </p:txBody>
      </p:sp>
    </p:spTree>
    <p:extLst>
      <p:ext uri="{BB962C8B-B14F-4D97-AF65-F5344CB8AC3E}">
        <p14:creationId xmlns:p14="http://schemas.microsoft.com/office/powerpoint/2010/main" val="809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D975E-85CD-334C-B68F-43843D132772}" type="datetimeFigureOut">
              <a:rPr lang="en-US" smtClean="0"/>
              <a:t>3/13/18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F8D35-4001-6444-B894-D3D50CA97872}" type="slidenum">
              <a:rPr lang="en-US" smtClean="0"/>
              <a:t>‹#›</a:t>
            </a:fld>
            <a:endParaRPr lang="en-US"/>
          </a:p>
        </p:txBody>
      </p:sp>
    </p:spTree>
    <p:extLst>
      <p:ext uri="{BB962C8B-B14F-4D97-AF65-F5344CB8AC3E}">
        <p14:creationId xmlns:p14="http://schemas.microsoft.com/office/powerpoint/2010/main" val="185919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1D975E-85CD-334C-B68F-43843D132772}" type="datetimeFigureOut">
              <a:rPr lang="en-US" smtClean="0"/>
              <a:t>3/13/18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F8D35-4001-6444-B894-D3D50CA97872}" type="slidenum">
              <a:rPr lang="en-US" smtClean="0"/>
              <a:t>‹#›</a:t>
            </a:fld>
            <a:endParaRPr lang="en-US"/>
          </a:p>
        </p:txBody>
      </p:sp>
    </p:spTree>
    <p:extLst>
      <p:ext uri="{BB962C8B-B14F-4D97-AF65-F5344CB8AC3E}">
        <p14:creationId xmlns:p14="http://schemas.microsoft.com/office/powerpoint/2010/main" val="142002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1D975E-85CD-334C-B68F-43843D132772}" type="datetimeFigureOut">
              <a:rPr lang="en-US" smtClean="0"/>
              <a:t>3/13/18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F8D35-4001-6444-B894-D3D50CA97872}" type="slidenum">
              <a:rPr lang="en-US" smtClean="0"/>
              <a:t>‹#›</a:t>
            </a:fld>
            <a:endParaRPr lang="en-US"/>
          </a:p>
        </p:txBody>
      </p:sp>
    </p:spTree>
    <p:extLst>
      <p:ext uri="{BB962C8B-B14F-4D97-AF65-F5344CB8AC3E}">
        <p14:creationId xmlns:p14="http://schemas.microsoft.com/office/powerpoint/2010/main" val="10186097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D975E-85CD-334C-B68F-43843D132772}" type="datetimeFigureOut">
              <a:rPr lang="en-US" smtClean="0"/>
              <a:t>3/13/18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F8D35-4001-6444-B894-D3D50CA97872}" type="slidenum">
              <a:rPr lang="en-US" smtClean="0"/>
              <a:t>‹#›</a:t>
            </a:fld>
            <a:endParaRPr lang="en-US"/>
          </a:p>
        </p:txBody>
      </p:sp>
    </p:spTree>
    <p:extLst>
      <p:ext uri="{BB962C8B-B14F-4D97-AF65-F5344CB8AC3E}">
        <p14:creationId xmlns:p14="http://schemas.microsoft.com/office/powerpoint/2010/main" val="108533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Mixed Effect Models in R	</a:t>
            </a:r>
            <a:endParaRPr lang="en-US" dirty="0"/>
          </a:p>
        </p:txBody>
      </p:sp>
      <p:sp>
        <p:nvSpPr>
          <p:cNvPr id="4" name="Subtitle 3"/>
          <p:cNvSpPr>
            <a:spLocks noGrp="1"/>
          </p:cNvSpPr>
          <p:nvPr>
            <p:ph type="subTitle" idx="1"/>
          </p:nvPr>
        </p:nvSpPr>
        <p:spPr/>
        <p:txBody>
          <a:bodyPr/>
          <a:lstStyle/>
          <a:p>
            <a:r>
              <a:rPr lang="en-US" dirty="0" smtClean="0"/>
              <a:t>Hannah Tavalire, PhD</a:t>
            </a:r>
            <a:endParaRPr lang="en-US" dirty="0"/>
          </a:p>
        </p:txBody>
      </p:sp>
    </p:spTree>
    <p:extLst>
      <p:ext uri="{BB962C8B-B14F-4D97-AF65-F5344CB8AC3E}">
        <p14:creationId xmlns:p14="http://schemas.microsoft.com/office/powerpoint/2010/main" val="16207124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lme4</a:t>
            </a:r>
            <a:endParaRPr lang="en-US" dirty="0"/>
          </a:p>
        </p:txBody>
      </p:sp>
      <p:sp>
        <p:nvSpPr>
          <p:cNvPr id="4" name="TextBox 3"/>
          <p:cNvSpPr txBox="1"/>
          <p:nvPr/>
        </p:nvSpPr>
        <p:spPr>
          <a:xfrm>
            <a:off x="5910146" y="6384744"/>
            <a:ext cx="3233854" cy="369332"/>
          </a:xfrm>
          <a:prstGeom prst="rect">
            <a:avLst/>
          </a:prstGeom>
          <a:noFill/>
        </p:spPr>
        <p:txBody>
          <a:bodyPr wrap="square" rtlCol="0">
            <a:spAutoFit/>
          </a:bodyPr>
          <a:lstStyle/>
          <a:p>
            <a:pPr algn="r"/>
            <a:r>
              <a:rPr lang="en-US" dirty="0" smtClean="0"/>
              <a:t>(Bates et al., 2015)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64195"/>
            <a:ext cx="9144000" cy="4508029"/>
          </a:xfrm>
          <a:prstGeom prst="rect">
            <a:avLst/>
          </a:prstGeom>
        </p:spPr>
      </p:pic>
      <p:sp>
        <p:nvSpPr>
          <p:cNvPr id="5" name="TextBox 4"/>
          <p:cNvSpPr txBox="1"/>
          <p:nvPr/>
        </p:nvSpPr>
        <p:spPr>
          <a:xfrm>
            <a:off x="114300" y="6384744"/>
            <a:ext cx="5626100" cy="369332"/>
          </a:xfrm>
          <a:prstGeom prst="rect">
            <a:avLst/>
          </a:prstGeom>
          <a:noFill/>
        </p:spPr>
        <p:txBody>
          <a:bodyPr wrap="square" rtlCol="0">
            <a:spAutoFit/>
          </a:bodyPr>
          <a:lstStyle/>
          <a:p>
            <a:r>
              <a:rPr lang="en-US" b="1" dirty="0" smtClean="0"/>
              <a:t>Coding is similar in </a:t>
            </a:r>
            <a:r>
              <a:rPr lang="en-US" b="1" dirty="0" err="1" smtClean="0"/>
              <a:t>nlme</a:t>
            </a:r>
            <a:r>
              <a:rPr lang="mr-IN" b="1" dirty="0" smtClean="0"/>
              <a:t>…</a:t>
            </a:r>
            <a:r>
              <a:rPr lang="en-US" b="1" dirty="0" smtClean="0"/>
              <a:t> as you will see in the  tutorial</a:t>
            </a:r>
            <a:endParaRPr lang="en-US" b="1" dirty="0"/>
          </a:p>
        </p:txBody>
      </p:sp>
    </p:spTree>
    <p:extLst>
      <p:ext uri="{BB962C8B-B14F-4D97-AF65-F5344CB8AC3E}">
        <p14:creationId xmlns:p14="http://schemas.microsoft.com/office/powerpoint/2010/main" val="773495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Offset versus Weight</a:t>
            </a:r>
            <a:endParaRPr lang="en-US" dirty="0"/>
          </a:p>
        </p:txBody>
      </p:sp>
      <p:sp>
        <p:nvSpPr>
          <p:cNvPr id="3" name="Content Placeholder 2"/>
          <p:cNvSpPr>
            <a:spLocks noGrp="1"/>
          </p:cNvSpPr>
          <p:nvPr>
            <p:ph idx="1"/>
          </p:nvPr>
        </p:nvSpPr>
        <p:spPr>
          <a:xfrm>
            <a:off x="457200" y="1600200"/>
            <a:ext cx="8229600" cy="4956717"/>
          </a:xfrm>
        </p:spPr>
        <p:txBody>
          <a:bodyPr>
            <a:normAutofit lnSpcReduction="10000"/>
          </a:bodyPr>
          <a:lstStyle/>
          <a:p>
            <a:r>
              <a:rPr lang="en-US" dirty="0" smtClean="0"/>
              <a:t>Offset= A ‘structural’ predictor, not estimated by the model but assumed to have a value of 1. Differing levels of exposure to an event; common when dealing with count data (age of each forest plot could differ)</a:t>
            </a:r>
          </a:p>
          <a:p>
            <a:r>
              <a:rPr lang="en-US" dirty="0" smtClean="0"/>
              <a:t>Weight= Scales the variance of the response. Known values varying from observation to observation (area of each forest plot or number of trees measured per plot could differ)</a:t>
            </a:r>
            <a:endParaRPr lang="en-US" dirty="0"/>
          </a:p>
        </p:txBody>
      </p:sp>
    </p:spTree>
    <p:extLst>
      <p:ext uri="{BB962C8B-B14F-4D97-AF65-F5344CB8AC3E}">
        <p14:creationId xmlns:p14="http://schemas.microsoft.com/office/powerpoint/2010/main" val="12398179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662"/>
            <a:ext cx="8229600" cy="1143000"/>
          </a:xfrm>
        </p:spPr>
        <p:txBody>
          <a:bodyPr/>
          <a:lstStyle/>
          <a:p>
            <a:r>
              <a:rPr lang="en-US" dirty="0"/>
              <a:t>l</a:t>
            </a:r>
            <a:r>
              <a:rPr lang="en-US" dirty="0" smtClean="0"/>
              <a:t>me4 &amp; </a:t>
            </a:r>
            <a:r>
              <a:rPr lang="en-US" dirty="0" err="1" smtClean="0"/>
              <a:t>nlme</a:t>
            </a:r>
            <a:r>
              <a:rPr lang="en-US" dirty="0" smtClean="0"/>
              <a:t> Tutorial</a:t>
            </a:r>
            <a:endParaRPr lang="en-US" dirty="0"/>
          </a:p>
        </p:txBody>
      </p:sp>
      <p:sp>
        <p:nvSpPr>
          <p:cNvPr id="3" name="Content Placeholder 2"/>
          <p:cNvSpPr>
            <a:spLocks noGrp="1"/>
          </p:cNvSpPr>
          <p:nvPr>
            <p:ph idx="1"/>
          </p:nvPr>
        </p:nvSpPr>
        <p:spPr>
          <a:xfrm>
            <a:off x="133815" y="1049338"/>
            <a:ext cx="9010185" cy="5808662"/>
          </a:xfrm>
        </p:spPr>
        <p:txBody>
          <a:bodyPr>
            <a:normAutofit fontScale="85000" lnSpcReduction="20000"/>
          </a:bodyPr>
          <a:lstStyle/>
          <a:p>
            <a:r>
              <a:rPr lang="en-US" dirty="0" smtClean="0"/>
              <a:t>lme4</a:t>
            </a:r>
          </a:p>
          <a:p>
            <a:pPr lvl="1"/>
            <a:r>
              <a:rPr lang="en-US" dirty="0" err="1" smtClean="0"/>
              <a:t>lmer</a:t>
            </a:r>
            <a:r>
              <a:rPr lang="en-US" dirty="0" smtClean="0"/>
              <a:t> (linear)</a:t>
            </a:r>
          </a:p>
          <a:p>
            <a:pPr lvl="1"/>
            <a:r>
              <a:rPr lang="en-US" dirty="0" err="1" smtClean="0"/>
              <a:t>glmer</a:t>
            </a:r>
            <a:r>
              <a:rPr lang="en-US" dirty="0" smtClean="0"/>
              <a:t> (generalized- specify error distribution and link function)</a:t>
            </a:r>
          </a:p>
          <a:p>
            <a:pPr lvl="2"/>
            <a:r>
              <a:rPr lang="en-US" altLang="en-US" dirty="0">
                <a:solidFill>
                  <a:srgbClr val="000000"/>
                </a:solidFill>
                <a:latin typeface="Arial Unicode MS"/>
              </a:rPr>
              <a:t>binomial(link = "logit") </a:t>
            </a:r>
            <a:endParaRPr lang="en-US" altLang="en-US" dirty="0" smtClean="0">
              <a:solidFill>
                <a:srgbClr val="000000"/>
              </a:solidFill>
              <a:latin typeface="Arial Unicode MS"/>
            </a:endParaRPr>
          </a:p>
          <a:p>
            <a:pPr lvl="2"/>
            <a:r>
              <a:rPr lang="en-US" altLang="en-US" dirty="0" err="1" smtClean="0">
                <a:solidFill>
                  <a:srgbClr val="000000"/>
                </a:solidFill>
                <a:latin typeface="Arial Unicode MS"/>
              </a:rPr>
              <a:t>gaussian</a:t>
            </a:r>
            <a:r>
              <a:rPr lang="en-US" altLang="en-US" dirty="0" smtClean="0">
                <a:solidFill>
                  <a:srgbClr val="000000"/>
                </a:solidFill>
                <a:latin typeface="Arial Unicode MS"/>
              </a:rPr>
              <a:t>(link </a:t>
            </a:r>
            <a:r>
              <a:rPr lang="en-US" altLang="en-US" dirty="0">
                <a:solidFill>
                  <a:srgbClr val="000000"/>
                </a:solidFill>
                <a:latin typeface="Arial Unicode MS"/>
              </a:rPr>
              <a:t>= "identity") </a:t>
            </a:r>
            <a:endParaRPr lang="en-US" altLang="en-US" dirty="0" smtClean="0">
              <a:solidFill>
                <a:srgbClr val="000000"/>
              </a:solidFill>
              <a:latin typeface="Arial Unicode MS"/>
            </a:endParaRPr>
          </a:p>
          <a:p>
            <a:pPr lvl="2"/>
            <a:r>
              <a:rPr lang="en-US" altLang="en-US" dirty="0" smtClean="0">
                <a:solidFill>
                  <a:srgbClr val="000000"/>
                </a:solidFill>
                <a:latin typeface="Arial Unicode MS"/>
              </a:rPr>
              <a:t>Gamma(link </a:t>
            </a:r>
            <a:r>
              <a:rPr lang="en-US" altLang="en-US" dirty="0">
                <a:solidFill>
                  <a:srgbClr val="000000"/>
                </a:solidFill>
                <a:latin typeface="Arial Unicode MS"/>
              </a:rPr>
              <a:t>= "inverse") </a:t>
            </a:r>
            <a:endParaRPr lang="en-US" altLang="en-US" dirty="0" smtClean="0">
              <a:solidFill>
                <a:srgbClr val="000000"/>
              </a:solidFill>
              <a:latin typeface="Arial Unicode MS"/>
            </a:endParaRPr>
          </a:p>
          <a:p>
            <a:pPr lvl="2"/>
            <a:r>
              <a:rPr lang="en-US" altLang="en-US" dirty="0" err="1" smtClean="0">
                <a:solidFill>
                  <a:srgbClr val="000000"/>
                </a:solidFill>
                <a:latin typeface="Arial Unicode MS"/>
              </a:rPr>
              <a:t>inverse.gaussian</a:t>
            </a:r>
            <a:r>
              <a:rPr lang="en-US" altLang="en-US" dirty="0" smtClean="0">
                <a:solidFill>
                  <a:srgbClr val="000000"/>
                </a:solidFill>
                <a:latin typeface="Arial Unicode MS"/>
              </a:rPr>
              <a:t>(link </a:t>
            </a:r>
            <a:r>
              <a:rPr lang="en-US" altLang="en-US" dirty="0">
                <a:solidFill>
                  <a:srgbClr val="000000"/>
                </a:solidFill>
                <a:latin typeface="Arial Unicode MS"/>
              </a:rPr>
              <a:t>= "1/mu^2</a:t>
            </a:r>
            <a:r>
              <a:rPr lang="en-US" altLang="en-US" dirty="0" smtClean="0">
                <a:solidFill>
                  <a:srgbClr val="000000"/>
                </a:solidFill>
                <a:latin typeface="Arial Unicode MS"/>
              </a:rPr>
              <a:t>")</a:t>
            </a:r>
          </a:p>
          <a:p>
            <a:pPr lvl="2"/>
            <a:r>
              <a:rPr lang="en-US" altLang="en-US" dirty="0" err="1" smtClean="0">
                <a:solidFill>
                  <a:srgbClr val="000000"/>
                </a:solidFill>
                <a:latin typeface="Arial Unicode MS"/>
              </a:rPr>
              <a:t>poisson</a:t>
            </a:r>
            <a:r>
              <a:rPr lang="en-US" altLang="en-US" dirty="0" smtClean="0">
                <a:solidFill>
                  <a:srgbClr val="000000"/>
                </a:solidFill>
                <a:latin typeface="Arial Unicode MS"/>
              </a:rPr>
              <a:t>(link </a:t>
            </a:r>
            <a:r>
              <a:rPr lang="en-US" altLang="en-US" dirty="0">
                <a:solidFill>
                  <a:srgbClr val="000000"/>
                </a:solidFill>
                <a:latin typeface="Arial Unicode MS"/>
              </a:rPr>
              <a:t>= "log") </a:t>
            </a:r>
            <a:endParaRPr lang="en-US" altLang="en-US" dirty="0" smtClean="0">
              <a:solidFill>
                <a:srgbClr val="000000"/>
              </a:solidFill>
              <a:latin typeface="Arial Unicode MS"/>
            </a:endParaRPr>
          </a:p>
          <a:p>
            <a:pPr lvl="2"/>
            <a:r>
              <a:rPr lang="en-US" altLang="en-US" dirty="0" smtClean="0">
                <a:solidFill>
                  <a:srgbClr val="000000"/>
                </a:solidFill>
                <a:latin typeface="Arial Unicode MS"/>
              </a:rPr>
              <a:t>quasi(link </a:t>
            </a:r>
            <a:r>
              <a:rPr lang="en-US" altLang="en-US" dirty="0">
                <a:solidFill>
                  <a:srgbClr val="000000"/>
                </a:solidFill>
                <a:latin typeface="Arial Unicode MS"/>
              </a:rPr>
              <a:t>= "identity", variance = "constant") </a:t>
            </a:r>
            <a:endParaRPr lang="en-US" altLang="en-US" dirty="0" smtClean="0">
              <a:solidFill>
                <a:srgbClr val="000000"/>
              </a:solidFill>
              <a:latin typeface="Arial Unicode MS"/>
            </a:endParaRPr>
          </a:p>
          <a:p>
            <a:pPr lvl="2"/>
            <a:r>
              <a:rPr lang="en-US" altLang="en-US" dirty="0" err="1" smtClean="0">
                <a:solidFill>
                  <a:srgbClr val="000000"/>
                </a:solidFill>
                <a:latin typeface="Arial Unicode MS"/>
              </a:rPr>
              <a:t>quasibinomial</a:t>
            </a:r>
            <a:r>
              <a:rPr lang="en-US" altLang="en-US" dirty="0" smtClean="0">
                <a:solidFill>
                  <a:srgbClr val="000000"/>
                </a:solidFill>
                <a:latin typeface="Arial Unicode MS"/>
              </a:rPr>
              <a:t>(link </a:t>
            </a:r>
            <a:r>
              <a:rPr lang="en-US" altLang="en-US" dirty="0">
                <a:solidFill>
                  <a:srgbClr val="000000"/>
                </a:solidFill>
                <a:latin typeface="Arial Unicode MS"/>
              </a:rPr>
              <a:t>= "logit") </a:t>
            </a:r>
            <a:endParaRPr lang="en-US" altLang="en-US" dirty="0" smtClean="0">
              <a:solidFill>
                <a:srgbClr val="000000"/>
              </a:solidFill>
              <a:latin typeface="Arial Unicode MS"/>
            </a:endParaRPr>
          </a:p>
          <a:p>
            <a:pPr lvl="2"/>
            <a:r>
              <a:rPr lang="en-US" altLang="en-US" dirty="0" err="1" smtClean="0">
                <a:solidFill>
                  <a:srgbClr val="000000"/>
                </a:solidFill>
                <a:latin typeface="Arial Unicode MS"/>
              </a:rPr>
              <a:t>quasipoisson</a:t>
            </a:r>
            <a:r>
              <a:rPr lang="en-US" altLang="en-US" dirty="0" smtClean="0">
                <a:solidFill>
                  <a:srgbClr val="000000"/>
                </a:solidFill>
                <a:latin typeface="Arial Unicode MS"/>
              </a:rPr>
              <a:t>(link </a:t>
            </a:r>
            <a:r>
              <a:rPr lang="en-US" altLang="en-US" dirty="0">
                <a:solidFill>
                  <a:srgbClr val="000000"/>
                </a:solidFill>
                <a:latin typeface="Arial Unicode MS"/>
              </a:rPr>
              <a:t>= "log</a:t>
            </a:r>
            <a:r>
              <a:rPr lang="en-US" altLang="en-US" dirty="0" smtClean="0">
                <a:solidFill>
                  <a:srgbClr val="000000"/>
                </a:solidFill>
                <a:latin typeface="Arial Unicode MS"/>
              </a:rPr>
              <a:t>")</a:t>
            </a:r>
            <a:endParaRPr lang="en-US" dirty="0" smtClean="0"/>
          </a:p>
          <a:p>
            <a:pPr lvl="1"/>
            <a:r>
              <a:rPr lang="en-US" dirty="0" smtClean="0"/>
              <a:t>Also </a:t>
            </a:r>
            <a:r>
              <a:rPr lang="en-US" dirty="0" err="1" smtClean="0"/>
              <a:t>nlmer</a:t>
            </a:r>
            <a:r>
              <a:rPr lang="en-US" dirty="0" smtClean="0"/>
              <a:t>, </a:t>
            </a:r>
            <a:r>
              <a:rPr lang="en-US" dirty="0" err="1" smtClean="0"/>
              <a:t>glmer.nb</a:t>
            </a:r>
            <a:r>
              <a:rPr lang="en-US" dirty="0" smtClean="0"/>
              <a:t>, </a:t>
            </a:r>
            <a:r>
              <a:rPr lang="en-US" dirty="0" err="1" smtClean="0"/>
              <a:t>etc</a:t>
            </a:r>
            <a:endParaRPr lang="en-US" dirty="0" smtClean="0"/>
          </a:p>
          <a:p>
            <a:r>
              <a:rPr lang="en-US" dirty="0" err="1" smtClean="0"/>
              <a:t>nlme</a:t>
            </a:r>
            <a:endParaRPr lang="en-US" dirty="0" smtClean="0"/>
          </a:p>
          <a:p>
            <a:pPr lvl="1"/>
            <a:r>
              <a:rPr lang="en-US" dirty="0" err="1" smtClean="0"/>
              <a:t>lme</a:t>
            </a:r>
            <a:endParaRPr lang="en-US" dirty="0" smtClean="0"/>
          </a:p>
          <a:p>
            <a:pPr lvl="1"/>
            <a:r>
              <a:rPr lang="en-US" dirty="0" err="1" smtClean="0"/>
              <a:t>gnls</a:t>
            </a:r>
            <a:endParaRPr lang="en-US" dirty="0" smtClean="0"/>
          </a:p>
          <a:p>
            <a:pPr lvl="1"/>
            <a:r>
              <a:rPr lang="en-US" dirty="0" err="1" smtClean="0"/>
              <a:t>nlme</a:t>
            </a:r>
            <a:endParaRPr lang="en-US" dirty="0" smtClean="0"/>
          </a:p>
          <a:p>
            <a:pPr lvl="1"/>
            <a:endParaRPr lang="en-US" dirty="0" smtClean="0"/>
          </a:p>
          <a:p>
            <a:endParaRPr lang="en-US" dirty="0"/>
          </a:p>
        </p:txBody>
      </p:sp>
    </p:spTree>
    <p:extLst>
      <p:ext uri="{BB962C8B-B14F-4D97-AF65-F5344CB8AC3E}">
        <p14:creationId xmlns:p14="http://schemas.microsoft.com/office/powerpoint/2010/main" val="916776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Rectangle 2"/>
          <p:cNvSpPr/>
          <p:nvPr/>
        </p:nvSpPr>
        <p:spPr>
          <a:xfrm>
            <a:off x="114300" y="1249045"/>
            <a:ext cx="8839200" cy="4524316"/>
          </a:xfrm>
          <a:prstGeom prst="rect">
            <a:avLst/>
          </a:prstGeom>
        </p:spPr>
        <p:txBody>
          <a:bodyPr wrap="square">
            <a:spAutoFit/>
          </a:bodyPr>
          <a:lstStyle/>
          <a:p>
            <a:r>
              <a:rPr lang="en-US" dirty="0"/>
              <a:t>Bates, D., </a:t>
            </a:r>
            <a:r>
              <a:rPr lang="en-US" dirty="0" err="1"/>
              <a:t>Machler</a:t>
            </a:r>
            <a:r>
              <a:rPr lang="en-US" dirty="0"/>
              <a:t>, M., </a:t>
            </a:r>
            <a:r>
              <a:rPr lang="en-US" dirty="0" err="1"/>
              <a:t>Bolker</a:t>
            </a:r>
            <a:r>
              <a:rPr lang="en-US" dirty="0"/>
              <a:t>, B. M., &amp; Walker, S. C. (2015). Fitting Linear Mixed-Effects Models Using lme4. </a:t>
            </a:r>
            <a:r>
              <a:rPr lang="en-US" i="1" dirty="0"/>
              <a:t>Journal of Statistical Software, 67</a:t>
            </a:r>
            <a:r>
              <a:rPr lang="en-US" dirty="0"/>
              <a:t>(1), 1-48</a:t>
            </a:r>
            <a:r>
              <a:rPr lang="en-US" dirty="0" smtClean="0"/>
              <a:t>.</a:t>
            </a:r>
          </a:p>
          <a:p>
            <a:endParaRPr lang="en-US" dirty="0"/>
          </a:p>
          <a:p>
            <a:r>
              <a:rPr lang="en-US" dirty="0" err="1"/>
              <a:t>Bolker</a:t>
            </a:r>
            <a:r>
              <a:rPr lang="en-US" dirty="0"/>
              <a:t>, B. M., Brooks, M. E., Clark, C. J., </a:t>
            </a:r>
            <a:r>
              <a:rPr lang="en-US" dirty="0" err="1"/>
              <a:t>Geange</a:t>
            </a:r>
            <a:r>
              <a:rPr lang="en-US" dirty="0"/>
              <a:t>, S. W., </a:t>
            </a:r>
            <a:r>
              <a:rPr lang="en-US" dirty="0" err="1"/>
              <a:t>Poulsen</a:t>
            </a:r>
            <a:r>
              <a:rPr lang="en-US" dirty="0"/>
              <a:t>, J. R., Stevens, M. H. H., et al. (2009). Generalized linear mixed models: a practical guide for ecology and evolution. </a:t>
            </a:r>
            <a:r>
              <a:rPr lang="en-US" i="1" dirty="0"/>
              <a:t>Trends in Ecology &amp; Evolution, 24</a:t>
            </a:r>
            <a:r>
              <a:rPr lang="en-US" dirty="0"/>
              <a:t>(3), 127-135</a:t>
            </a:r>
            <a:r>
              <a:rPr lang="en-US" dirty="0" smtClean="0"/>
              <a:t>.</a:t>
            </a:r>
          </a:p>
          <a:p>
            <a:endParaRPr lang="en-US" dirty="0"/>
          </a:p>
          <a:p>
            <a:r>
              <a:rPr lang="en-US" dirty="0" err="1"/>
              <a:t>Kenward</a:t>
            </a:r>
            <a:r>
              <a:rPr lang="en-US" dirty="0"/>
              <a:t>, M. G., &amp; Roger, J. H. (1997). Small sample inference for fixed effects from restricted maximum likelihood. </a:t>
            </a:r>
            <a:r>
              <a:rPr lang="en-US" i="1" dirty="0"/>
              <a:t>Biometrics, 53</a:t>
            </a:r>
            <a:r>
              <a:rPr lang="en-US" dirty="0"/>
              <a:t>(3), 983-997</a:t>
            </a:r>
            <a:r>
              <a:rPr lang="en-US" dirty="0" smtClean="0"/>
              <a:t>.</a:t>
            </a:r>
          </a:p>
          <a:p>
            <a:endParaRPr lang="en-US" dirty="0"/>
          </a:p>
          <a:p>
            <a:r>
              <a:rPr lang="en-US" dirty="0"/>
              <a:t>Laird, N. M., &amp; Ware, J. H. (1982). RANDOM-EFFECTS MODELS FOR LONGITUDINAL DATA. </a:t>
            </a:r>
            <a:r>
              <a:rPr lang="en-US" i="1" dirty="0"/>
              <a:t>Biometrics, 38</a:t>
            </a:r>
            <a:r>
              <a:rPr lang="en-US" dirty="0"/>
              <a:t>(4), 963-974</a:t>
            </a:r>
            <a:r>
              <a:rPr lang="en-US" dirty="0" smtClean="0"/>
              <a:t>.</a:t>
            </a:r>
          </a:p>
          <a:p>
            <a:endParaRPr lang="en-US" dirty="0"/>
          </a:p>
          <a:p>
            <a:r>
              <a:rPr lang="en-US" dirty="0"/>
              <a:t>Lindstrom, M. J., &amp; Bates, D. M. (1990). NONLINEAR MIXED EFFECTS MODELS FOR REPEATED MEASURES DATA. </a:t>
            </a:r>
            <a:r>
              <a:rPr lang="en-US" i="1" dirty="0"/>
              <a:t>Biometrics, 46</a:t>
            </a:r>
            <a:r>
              <a:rPr lang="en-US" dirty="0"/>
              <a:t>(3), 673-687.</a:t>
            </a:r>
          </a:p>
          <a:p>
            <a:endParaRPr lang="en-US" dirty="0" smtClean="0"/>
          </a:p>
        </p:txBody>
      </p:sp>
    </p:spTree>
    <p:extLst>
      <p:ext uri="{BB962C8B-B14F-4D97-AF65-F5344CB8AC3E}">
        <p14:creationId xmlns:p14="http://schemas.microsoft.com/office/powerpoint/2010/main" val="15902477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702"/>
            <a:ext cx="8229600" cy="1143000"/>
          </a:xfrm>
        </p:spPr>
        <p:txBody>
          <a:bodyPr>
            <a:normAutofit/>
          </a:bodyPr>
          <a:lstStyle/>
          <a:p>
            <a:r>
              <a:rPr lang="en-US" dirty="0"/>
              <a:t>What is a mixed effect model</a:t>
            </a:r>
            <a:r>
              <a:rPr lang="en-US" dirty="0" smtClean="0"/>
              <a:t>?</a:t>
            </a:r>
            <a:endParaRPr lang="en-US" dirty="0"/>
          </a:p>
        </p:txBody>
      </p:sp>
      <p:sp>
        <p:nvSpPr>
          <p:cNvPr id="3" name="Content Placeholder 2"/>
          <p:cNvSpPr>
            <a:spLocks noGrp="1"/>
          </p:cNvSpPr>
          <p:nvPr>
            <p:ph idx="1"/>
          </p:nvPr>
        </p:nvSpPr>
        <p:spPr>
          <a:xfrm>
            <a:off x="0" y="802771"/>
            <a:ext cx="9144000" cy="6055229"/>
          </a:xfrm>
        </p:spPr>
        <p:txBody>
          <a:bodyPr>
            <a:normAutofit fontScale="92500" lnSpcReduction="20000"/>
          </a:bodyPr>
          <a:lstStyle/>
          <a:p>
            <a:r>
              <a:rPr lang="en-US" dirty="0" smtClean="0"/>
              <a:t>Assumptions (LME)</a:t>
            </a:r>
          </a:p>
          <a:p>
            <a:pPr lvl="1"/>
            <a:r>
              <a:rPr lang="en-US" dirty="0"/>
              <a:t>The explanatory variables are related </a:t>
            </a:r>
            <a:r>
              <a:rPr lang="en-US" b="1" dirty="0"/>
              <a:t>linearly</a:t>
            </a:r>
            <a:r>
              <a:rPr lang="en-US" dirty="0"/>
              <a:t> to the </a:t>
            </a:r>
            <a:r>
              <a:rPr lang="en-US" dirty="0" smtClean="0"/>
              <a:t>response…</a:t>
            </a:r>
          </a:p>
          <a:p>
            <a:pPr lvl="1"/>
            <a:r>
              <a:rPr lang="en-US" dirty="0" smtClean="0"/>
              <a:t>Errors have </a:t>
            </a:r>
            <a:r>
              <a:rPr lang="en-US" dirty="0"/>
              <a:t>constant </a:t>
            </a:r>
            <a:r>
              <a:rPr lang="en-US" dirty="0" smtClean="0"/>
              <a:t>variance.</a:t>
            </a:r>
          </a:p>
          <a:p>
            <a:pPr lvl="1"/>
            <a:r>
              <a:rPr lang="en-US" dirty="0" smtClean="0"/>
              <a:t>Errors </a:t>
            </a:r>
            <a:r>
              <a:rPr lang="en-US" dirty="0"/>
              <a:t>are </a:t>
            </a:r>
            <a:r>
              <a:rPr lang="en-US" dirty="0" smtClean="0"/>
              <a:t>independent.</a:t>
            </a:r>
          </a:p>
          <a:p>
            <a:pPr lvl="1"/>
            <a:r>
              <a:rPr lang="en-US" dirty="0" smtClean="0"/>
              <a:t>Errors </a:t>
            </a:r>
            <a:r>
              <a:rPr lang="en-US" dirty="0"/>
              <a:t>are </a:t>
            </a:r>
            <a:r>
              <a:rPr lang="en-US" dirty="0" smtClean="0"/>
              <a:t>normally </a:t>
            </a:r>
            <a:r>
              <a:rPr lang="en-US" dirty="0"/>
              <a:t>distributed</a:t>
            </a:r>
            <a:r>
              <a:rPr lang="en-US" dirty="0" smtClean="0"/>
              <a:t>.</a:t>
            </a:r>
          </a:p>
          <a:p>
            <a:pPr lvl="1"/>
            <a:r>
              <a:rPr lang="en-US" dirty="0" smtClean="0"/>
              <a:t>How would you check this…?</a:t>
            </a:r>
          </a:p>
          <a:p>
            <a:r>
              <a:rPr lang="en-US" dirty="0" smtClean="0"/>
              <a:t>ML versus REML? Depends on the questions…</a:t>
            </a:r>
          </a:p>
          <a:p>
            <a:pPr lvl="1"/>
            <a:r>
              <a:rPr lang="en-US" b="1" dirty="0" smtClean="0"/>
              <a:t>ML estimator </a:t>
            </a:r>
            <a:r>
              <a:rPr lang="en-US" dirty="0" smtClean="0"/>
              <a:t>attempts to find the parameter values that maximize the likelihood function, given your observations.</a:t>
            </a:r>
          </a:p>
          <a:p>
            <a:pPr lvl="1"/>
            <a:r>
              <a:rPr lang="en-US" b="1" dirty="0" smtClean="0"/>
              <a:t>ML</a:t>
            </a:r>
            <a:r>
              <a:rPr lang="en-US" dirty="0" smtClean="0"/>
              <a:t>: principle of ML applied to the full model</a:t>
            </a:r>
          </a:p>
          <a:p>
            <a:pPr lvl="1"/>
            <a:r>
              <a:rPr lang="en-US" b="1" dirty="0" smtClean="0"/>
              <a:t>REML</a:t>
            </a:r>
            <a:r>
              <a:rPr lang="en-US" dirty="0" smtClean="0"/>
              <a:t>: ML applied to the least-squared residuals- subtract out the fixed effects then the distribution of the residuals depends on the variance components</a:t>
            </a:r>
          </a:p>
          <a:p>
            <a:pPr lvl="1"/>
            <a:r>
              <a:rPr lang="en-US" dirty="0" smtClean="0"/>
              <a:t>REML better for random effects, ML better for fixed effects</a:t>
            </a:r>
          </a:p>
          <a:p>
            <a:pPr lvl="1"/>
            <a:endParaRPr lang="en-US" dirty="0"/>
          </a:p>
        </p:txBody>
      </p:sp>
    </p:spTree>
    <p:extLst>
      <p:ext uri="{BB962C8B-B14F-4D97-AF65-F5344CB8AC3E}">
        <p14:creationId xmlns:p14="http://schemas.microsoft.com/office/powerpoint/2010/main" val="1744845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Mixed Effect Models</a:t>
            </a:r>
            <a:endParaRPr lang="en-US" dirty="0"/>
          </a:p>
        </p:txBody>
      </p:sp>
      <p:sp>
        <p:nvSpPr>
          <p:cNvPr id="4" name="TextBox 3"/>
          <p:cNvSpPr txBox="1"/>
          <p:nvPr/>
        </p:nvSpPr>
        <p:spPr>
          <a:xfrm>
            <a:off x="5910146" y="6384744"/>
            <a:ext cx="3233854" cy="369332"/>
          </a:xfrm>
          <a:prstGeom prst="rect">
            <a:avLst/>
          </a:prstGeom>
          <a:noFill/>
        </p:spPr>
        <p:txBody>
          <a:bodyPr wrap="square" rtlCol="0">
            <a:spAutoFit/>
          </a:bodyPr>
          <a:lstStyle/>
          <a:p>
            <a:pPr algn="r"/>
            <a:r>
              <a:rPr lang="en-US" dirty="0" smtClean="0"/>
              <a:t>(Bates et al., 2015)</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307" y="3886200"/>
            <a:ext cx="4896533" cy="600159"/>
          </a:xfrm>
          <a:prstGeom prst="rect">
            <a:avLst/>
          </a:prstGeom>
        </p:spPr>
      </p:pic>
      <p:sp>
        <p:nvSpPr>
          <p:cNvPr id="7" name="TextBox 6"/>
          <p:cNvSpPr txBox="1"/>
          <p:nvPr/>
        </p:nvSpPr>
        <p:spPr>
          <a:xfrm>
            <a:off x="585439" y="2885528"/>
            <a:ext cx="1237786" cy="923330"/>
          </a:xfrm>
          <a:prstGeom prst="rect">
            <a:avLst/>
          </a:prstGeom>
          <a:noFill/>
        </p:spPr>
        <p:txBody>
          <a:bodyPr wrap="square" rtlCol="0">
            <a:spAutoFit/>
          </a:bodyPr>
          <a:lstStyle/>
          <a:p>
            <a:pPr algn="ctr"/>
            <a:r>
              <a:rPr lang="en-US" dirty="0" smtClean="0"/>
              <a:t>Vector of response values</a:t>
            </a:r>
            <a:endParaRPr lang="en-US" dirty="0"/>
          </a:p>
        </p:txBody>
      </p:sp>
      <p:sp>
        <p:nvSpPr>
          <p:cNvPr id="8" name="TextBox 7"/>
          <p:cNvSpPr txBox="1"/>
          <p:nvPr/>
        </p:nvSpPr>
        <p:spPr>
          <a:xfrm>
            <a:off x="2124307" y="2165558"/>
            <a:ext cx="1399478" cy="923330"/>
          </a:xfrm>
          <a:prstGeom prst="rect">
            <a:avLst/>
          </a:prstGeom>
          <a:noFill/>
        </p:spPr>
        <p:txBody>
          <a:bodyPr wrap="square" rtlCol="0">
            <a:spAutoFit/>
          </a:bodyPr>
          <a:lstStyle/>
          <a:p>
            <a:pPr algn="ctr"/>
            <a:r>
              <a:rPr lang="en-US" dirty="0" smtClean="0"/>
              <a:t>Vector of random effects</a:t>
            </a:r>
            <a:endParaRPr lang="en-US" dirty="0"/>
          </a:p>
        </p:txBody>
      </p:sp>
      <p:sp>
        <p:nvSpPr>
          <p:cNvPr id="9" name="TextBox 8"/>
          <p:cNvSpPr txBox="1"/>
          <p:nvPr/>
        </p:nvSpPr>
        <p:spPr>
          <a:xfrm>
            <a:off x="643983" y="5179337"/>
            <a:ext cx="2358483" cy="1200329"/>
          </a:xfrm>
          <a:prstGeom prst="rect">
            <a:avLst/>
          </a:prstGeom>
          <a:noFill/>
        </p:spPr>
        <p:txBody>
          <a:bodyPr wrap="square" rtlCol="0">
            <a:spAutoFit/>
          </a:bodyPr>
          <a:lstStyle/>
          <a:p>
            <a:pPr algn="ctr"/>
            <a:r>
              <a:rPr lang="en-US" dirty="0" smtClean="0"/>
              <a:t>Implies </a:t>
            </a:r>
            <a:r>
              <a:rPr lang="en-US" i="1" dirty="0" smtClean="0"/>
              <a:t>conditional distribution </a:t>
            </a:r>
            <a:r>
              <a:rPr lang="en-US" dirty="0" smtClean="0"/>
              <a:t>given that we have fixed the values of B to b</a:t>
            </a:r>
            <a:endParaRPr lang="en-US" dirty="0"/>
          </a:p>
        </p:txBody>
      </p:sp>
      <p:sp>
        <p:nvSpPr>
          <p:cNvPr id="10" name="TextBox 9"/>
          <p:cNvSpPr txBox="1"/>
          <p:nvPr/>
        </p:nvSpPr>
        <p:spPr>
          <a:xfrm>
            <a:off x="115694" y="1119294"/>
            <a:ext cx="2263698" cy="923330"/>
          </a:xfrm>
          <a:prstGeom prst="rect">
            <a:avLst/>
          </a:prstGeom>
          <a:noFill/>
        </p:spPr>
        <p:txBody>
          <a:bodyPr wrap="square" rtlCol="0">
            <a:spAutoFit/>
          </a:bodyPr>
          <a:lstStyle/>
          <a:p>
            <a:pPr algn="ctr"/>
            <a:r>
              <a:rPr lang="en-US" b="1" dirty="0" smtClean="0"/>
              <a:t>Distribution assumed multivariate normal with mean zero</a:t>
            </a:r>
            <a:endParaRPr lang="en-US" b="1" dirty="0"/>
          </a:p>
        </p:txBody>
      </p:sp>
      <p:sp>
        <p:nvSpPr>
          <p:cNvPr id="11" name="TextBox 10"/>
          <p:cNvSpPr txBox="1"/>
          <p:nvPr/>
        </p:nvSpPr>
        <p:spPr>
          <a:xfrm>
            <a:off x="4273704" y="1885586"/>
            <a:ext cx="2149398" cy="1200329"/>
          </a:xfrm>
          <a:prstGeom prst="rect">
            <a:avLst/>
          </a:prstGeom>
          <a:noFill/>
        </p:spPr>
        <p:txBody>
          <a:bodyPr wrap="square" rtlCol="0">
            <a:spAutoFit/>
          </a:bodyPr>
          <a:lstStyle/>
          <a:p>
            <a:pPr algn="ctr"/>
            <a:r>
              <a:rPr lang="en-US" dirty="0"/>
              <a:t>n</a:t>
            </a:r>
            <a:r>
              <a:rPr lang="en-US" dirty="0" smtClean="0"/>
              <a:t> x q model matrix for the q-dim random effect variable beta</a:t>
            </a:r>
            <a:endParaRPr lang="en-US" dirty="0"/>
          </a:p>
        </p:txBody>
      </p:sp>
      <p:sp>
        <p:nvSpPr>
          <p:cNvPr id="12" name="TextBox 11"/>
          <p:cNvSpPr txBox="1"/>
          <p:nvPr/>
        </p:nvSpPr>
        <p:spPr>
          <a:xfrm>
            <a:off x="5210407" y="4607062"/>
            <a:ext cx="1399478" cy="923330"/>
          </a:xfrm>
          <a:prstGeom prst="rect">
            <a:avLst/>
          </a:prstGeom>
          <a:noFill/>
        </p:spPr>
        <p:txBody>
          <a:bodyPr wrap="square" rtlCol="0">
            <a:spAutoFit/>
          </a:bodyPr>
          <a:lstStyle/>
          <a:p>
            <a:pPr algn="ctr"/>
            <a:r>
              <a:rPr lang="en-US" dirty="0" smtClean="0"/>
              <a:t>Vector of known prior offset terms</a:t>
            </a:r>
            <a:endParaRPr lang="en-US" dirty="0"/>
          </a:p>
        </p:txBody>
      </p:sp>
      <p:sp>
        <p:nvSpPr>
          <p:cNvPr id="13" name="TextBox 12"/>
          <p:cNvSpPr txBox="1"/>
          <p:nvPr/>
        </p:nvSpPr>
        <p:spPr>
          <a:xfrm>
            <a:off x="7262232" y="3753253"/>
            <a:ext cx="1881768" cy="923330"/>
          </a:xfrm>
          <a:prstGeom prst="rect">
            <a:avLst/>
          </a:prstGeom>
          <a:noFill/>
        </p:spPr>
        <p:txBody>
          <a:bodyPr wrap="square" rtlCol="0">
            <a:spAutoFit/>
          </a:bodyPr>
          <a:lstStyle/>
          <a:p>
            <a:pPr algn="ctr"/>
            <a:r>
              <a:rPr lang="en-US" dirty="0" smtClean="0"/>
              <a:t>Diagonal matrix of known prior weights</a:t>
            </a:r>
            <a:endParaRPr lang="en-US" dirty="0"/>
          </a:p>
        </p:txBody>
      </p:sp>
      <p:cxnSp>
        <p:nvCxnSpPr>
          <p:cNvPr id="15" name="Straight Arrow Connector 14"/>
          <p:cNvCxnSpPr/>
          <p:nvPr/>
        </p:nvCxnSpPr>
        <p:spPr>
          <a:xfrm>
            <a:off x="1644804" y="3534937"/>
            <a:ext cx="685801" cy="5018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p:cNvCxnSpPr>
          <p:nvPr/>
        </p:nvCxnSpPr>
        <p:spPr>
          <a:xfrm flipH="1">
            <a:off x="2720898" y="3088888"/>
            <a:ext cx="103148" cy="9478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789772" y="4388004"/>
            <a:ext cx="1179241" cy="7913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5146289" y="3054396"/>
            <a:ext cx="179812" cy="9823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610777" y="4881553"/>
            <a:ext cx="2149398" cy="369332"/>
          </a:xfrm>
          <a:prstGeom prst="rect">
            <a:avLst/>
          </a:prstGeom>
          <a:noFill/>
        </p:spPr>
        <p:txBody>
          <a:bodyPr wrap="square" rtlCol="0">
            <a:spAutoFit/>
          </a:bodyPr>
          <a:lstStyle/>
          <a:p>
            <a:pPr algn="ctr"/>
            <a:r>
              <a:rPr lang="en-US" dirty="0"/>
              <a:t>n</a:t>
            </a:r>
            <a:r>
              <a:rPr lang="en-US" dirty="0" smtClean="0"/>
              <a:t> x p model matrix</a:t>
            </a:r>
            <a:endParaRPr lang="en-US" dirty="0"/>
          </a:p>
        </p:txBody>
      </p:sp>
      <p:cxnSp>
        <p:nvCxnSpPr>
          <p:cNvPr id="26" name="Straight Arrow Connector 25"/>
          <p:cNvCxnSpPr>
            <a:stCxn id="24" idx="0"/>
          </p:cNvCxnSpPr>
          <p:nvPr/>
        </p:nvCxnSpPr>
        <p:spPr>
          <a:xfrm flipV="1">
            <a:off x="3685476" y="4388004"/>
            <a:ext cx="588228" cy="4935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685476" y="5889307"/>
            <a:ext cx="2149398" cy="646331"/>
          </a:xfrm>
          <a:prstGeom prst="rect">
            <a:avLst/>
          </a:prstGeom>
          <a:noFill/>
        </p:spPr>
        <p:txBody>
          <a:bodyPr wrap="square" rtlCol="0">
            <a:spAutoFit/>
          </a:bodyPr>
          <a:lstStyle/>
          <a:p>
            <a:pPr algn="ctr"/>
            <a:r>
              <a:rPr lang="en-US" dirty="0" smtClean="0"/>
              <a:t>P-dim coefficient vector</a:t>
            </a:r>
            <a:endParaRPr lang="en-US" dirty="0"/>
          </a:p>
        </p:txBody>
      </p:sp>
      <p:cxnSp>
        <p:nvCxnSpPr>
          <p:cNvPr id="30" name="Straight Arrow Connector 29"/>
          <p:cNvCxnSpPr>
            <a:stCxn id="29" idx="0"/>
          </p:cNvCxnSpPr>
          <p:nvPr/>
        </p:nvCxnSpPr>
        <p:spPr>
          <a:xfrm flipH="1" flipV="1">
            <a:off x="4560849" y="4354148"/>
            <a:ext cx="199326" cy="1535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0"/>
          </p:cNvCxnSpPr>
          <p:nvPr/>
        </p:nvCxnSpPr>
        <p:spPr>
          <a:xfrm flipH="1" flipV="1">
            <a:off x="5820940" y="4373728"/>
            <a:ext cx="89206" cy="2333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6609885" y="4235892"/>
            <a:ext cx="801248" cy="27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162194" y="4036741"/>
            <a:ext cx="486471" cy="35126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937668" y="4022465"/>
            <a:ext cx="486471" cy="35126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1274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24" grpId="0"/>
      <p:bldP spid="29" grpId="0"/>
      <p:bldP spid="41"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702"/>
            <a:ext cx="8229600" cy="1143000"/>
          </a:xfrm>
        </p:spPr>
        <p:txBody>
          <a:bodyPr>
            <a:normAutofit/>
          </a:bodyPr>
          <a:lstStyle/>
          <a:p>
            <a:r>
              <a:rPr lang="en-US" dirty="0"/>
              <a:t>What is a mixed effect model</a:t>
            </a:r>
            <a:r>
              <a:rPr lang="en-US" dirty="0" smtClean="0"/>
              <a:t>?</a:t>
            </a:r>
            <a:endParaRPr lang="en-US" dirty="0"/>
          </a:p>
        </p:txBody>
      </p:sp>
      <p:sp>
        <p:nvSpPr>
          <p:cNvPr id="3" name="Content Placeholder 2"/>
          <p:cNvSpPr>
            <a:spLocks noGrp="1"/>
          </p:cNvSpPr>
          <p:nvPr>
            <p:ph idx="1"/>
          </p:nvPr>
        </p:nvSpPr>
        <p:spPr>
          <a:xfrm>
            <a:off x="457200" y="802771"/>
            <a:ext cx="8229600" cy="6055229"/>
          </a:xfrm>
        </p:spPr>
        <p:txBody>
          <a:bodyPr>
            <a:normAutofit/>
          </a:bodyPr>
          <a:lstStyle/>
          <a:p>
            <a:r>
              <a:rPr lang="en-US" dirty="0" smtClean="0"/>
              <a:t>Involves both </a:t>
            </a:r>
            <a:r>
              <a:rPr lang="en-US" i="1" dirty="0" smtClean="0"/>
              <a:t>fixed</a:t>
            </a:r>
            <a:r>
              <a:rPr lang="en-US" dirty="0" smtClean="0"/>
              <a:t> and </a:t>
            </a:r>
            <a:r>
              <a:rPr lang="en-US" i="1" dirty="0" smtClean="0"/>
              <a:t>random</a:t>
            </a:r>
            <a:r>
              <a:rPr lang="en-US" dirty="0" smtClean="0"/>
              <a:t> effects</a:t>
            </a:r>
          </a:p>
          <a:p>
            <a:pPr lvl="1"/>
            <a:r>
              <a:rPr lang="en-US" dirty="0" smtClean="0"/>
              <a:t>Multiple definitions out there, but for the sake of today</a:t>
            </a:r>
            <a:r>
              <a:rPr lang="mr-IN" dirty="0" smtClean="0"/>
              <a:t>…</a:t>
            </a:r>
            <a:endParaRPr lang="en-US" dirty="0" smtClean="0"/>
          </a:p>
          <a:p>
            <a:pPr lvl="2"/>
            <a:r>
              <a:rPr lang="en-US" dirty="0" smtClean="0"/>
              <a:t>Fixed effect= Constant across individuals</a:t>
            </a:r>
            <a:r>
              <a:rPr lang="mr-IN" dirty="0" smtClean="0"/>
              <a:t>…</a:t>
            </a:r>
            <a:r>
              <a:rPr lang="en-US" dirty="0" smtClean="0"/>
              <a:t> we are interested in comparing levels</a:t>
            </a:r>
          </a:p>
          <a:p>
            <a:pPr lvl="2"/>
            <a:r>
              <a:rPr lang="en-US" dirty="0" smtClean="0"/>
              <a:t>Random effect= Predictor </a:t>
            </a:r>
            <a:r>
              <a:rPr lang="en-US" dirty="0"/>
              <a:t>variables where you are interested in making inferences about the distribution of values not necessarily the differences between particular </a:t>
            </a:r>
            <a:r>
              <a:rPr lang="en-US" dirty="0" smtClean="0"/>
              <a:t>levels</a:t>
            </a:r>
          </a:p>
          <a:p>
            <a:pPr lvl="3"/>
            <a:r>
              <a:rPr lang="en-US" dirty="0" smtClean="0"/>
              <a:t>Allowed to vary across individuals</a:t>
            </a:r>
          </a:p>
          <a:p>
            <a:pPr lvl="3"/>
            <a:r>
              <a:rPr lang="en-US" dirty="0"/>
              <a:t>C</a:t>
            </a:r>
            <a:r>
              <a:rPr lang="en-US" dirty="0" smtClean="0"/>
              <a:t>an be uneven or within group replication can be small</a:t>
            </a:r>
            <a:endParaRPr lang="en-US" dirty="0"/>
          </a:p>
        </p:txBody>
      </p:sp>
    </p:spTree>
    <p:extLst>
      <p:ext uri="{BB962C8B-B14F-4D97-AF65-F5344CB8AC3E}">
        <p14:creationId xmlns:p14="http://schemas.microsoft.com/office/powerpoint/2010/main" val="1067926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3-13 at 10.03.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361351"/>
            <a:ext cx="9144000" cy="5460703"/>
          </a:xfrm>
          <a:prstGeom prst="rect">
            <a:avLst/>
          </a:prstGeom>
        </p:spPr>
      </p:pic>
    </p:spTree>
    <p:extLst>
      <p:ext uri="{BB962C8B-B14F-4D97-AF65-F5344CB8AC3E}">
        <p14:creationId xmlns:p14="http://schemas.microsoft.com/office/powerpoint/2010/main" val="4111053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793"/>
            <a:ext cx="9144000" cy="1143000"/>
          </a:xfrm>
        </p:spPr>
        <p:txBody>
          <a:bodyPr>
            <a:normAutofit/>
          </a:bodyPr>
          <a:lstStyle/>
          <a:p>
            <a:r>
              <a:rPr lang="en-US" dirty="0" smtClean="0"/>
              <a:t>Main uses of Mixed Effect Models?</a:t>
            </a:r>
            <a:endParaRPr lang="en-US" dirty="0"/>
          </a:p>
        </p:txBody>
      </p:sp>
      <p:sp>
        <p:nvSpPr>
          <p:cNvPr id="3" name="Content Placeholder 2"/>
          <p:cNvSpPr>
            <a:spLocks noGrp="1"/>
          </p:cNvSpPr>
          <p:nvPr>
            <p:ph idx="1"/>
          </p:nvPr>
        </p:nvSpPr>
        <p:spPr/>
        <p:txBody>
          <a:bodyPr/>
          <a:lstStyle/>
          <a:p>
            <a:r>
              <a:rPr lang="en-US" dirty="0" smtClean="0"/>
              <a:t>Experiments (blocks/plots)</a:t>
            </a:r>
          </a:p>
          <a:p>
            <a:r>
              <a:rPr lang="en-US" dirty="0" smtClean="0"/>
              <a:t>Variance component models</a:t>
            </a:r>
          </a:p>
          <a:p>
            <a:r>
              <a:rPr lang="en-US" dirty="0"/>
              <a:t>Longitudinal data</a:t>
            </a:r>
          </a:p>
          <a:p>
            <a:pPr marL="0" indent="0">
              <a:buNone/>
            </a:pPr>
            <a:endParaRPr lang="en-US" dirty="0"/>
          </a:p>
        </p:txBody>
      </p:sp>
    </p:spTree>
    <p:extLst>
      <p:ext uri="{BB962C8B-B14F-4D97-AF65-F5344CB8AC3E}">
        <p14:creationId xmlns:p14="http://schemas.microsoft.com/office/powerpoint/2010/main" val="35129759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3-13 at 10.03.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361351"/>
            <a:ext cx="9144000" cy="5460703"/>
          </a:xfrm>
          <a:prstGeom prst="rect">
            <a:avLst/>
          </a:prstGeom>
        </p:spPr>
      </p:pic>
    </p:spTree>
    <p:extLst>
      <p:ext uri="{BB962C8B-B14F-4D97-AF65-F5344CB8AC3E}">
        <p14:creationId xmlns:p14="http://schemas.microsoft.com/office/powerpoint/2010/main" val="33680317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packages</a:t>
            </a:r>
            <a:endParaRPr lang="en-US" dirty="0"/>
          </a:p>
        </p:txBody>
      </p:sp>
      <p:sp>
        <p:nvSpPr>
          <p:cNvPr id="3" name="Content Placeholder 2"/>
          <p:cNvSpPr>
            <a:spLocks noGrp="1"/>
          </p:cNvSpPr>
          <p:nvPr>
            <p:ph idx="1"/>
          </p:nvPr>
        </p:nvSpPr>
        <p:spPr/>
        <p:txBody>
          <a:bodyPr/>
          <a:lstStyle/>
          <a:p>
            <a:r>
              <a:rPr lang="en-US" dirty="0" smtClean="0"/>
              <a:t>lme4</a:t>
            </a:r>
          </a:p>
          <a:p>
            <a:r>
              <a:rPr lang="en-US" dirty="0" err="1" smtClean="0"/>
              <a:t>nlme</a:t>
            </a:r>
            <a:endParaRPr lang="en-US" dirty="0" smtClean="0"/>
          </a:p>
          <a:p>
            <a:endParaRPr lang="en-US" dirty="0" smtClean="0"/>
          </a:p>
          <a:p>
            <a:r>
              <a:rPr lang="en-US" dirty="0" smtClean="0"/>
              <a:t>Some I have found useful…</a:t>
            </a:r>
          </a:p>
          <a:p>
            <a:pPr lvl="1"/>
            <a:r>
              <a:rPr lang="en-US" dirty="0" err="1" smtClean="0"/>
              <a:t>MCMCglmm</a:t>
            </a:r>
            <a:endParaRPr lang="en-US" dirty="0" smtClean="0"/>
          </a:p>
          <a:p>
            <a:pPr lvl="1"/>
            <a:r>
              <a:rPr lang="en-US" dirty="0" err="1" smtClean="0"/>
              <a:t>coxme</a:t>
            </a:r>
            <a:endParaRPr lang="en-US" dirty="0" smtClean="0"/>
          </a:p>
          <a:p>
            <a:pPr lvl="1"/>
            <a:r>
              <a:rPr lang="en-US" dirty="0" err="1" smtClean="0"/>
              <a:t>VarComp</a:t>
            </a:r>
            <a:endParaRPr lang="en-US" dirty="0" smtClean="0"/>
          </a:p>
          <a:p>
            <a:pPr lvl="1"/>
            <a:endParaRPr lang="en-US" dirty="0" smtClean="0"/>
          </a:p>
          <a:p>
            <a:endParaRPr lang="en-US" dirty="0"/>
          </a:p>
        </p:txBody>
      </p:sp>
    </p:spTree>
    <p:extLst>
      <p:ext uri="{BB962C8B-B14F-4D97-AF65-F5344CB8AC3E}">
        <p14:creationId xmlns:p14="http://schemas.microsoft.com/office/powerpoint/2010/main" val="21257245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Lme4 versus </a:t>
            </a:r>
            <a:r>
              <a:rPr lang="en-US" dirty="0" err="1" smtClean="0"/>
              <a:t>nlme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PRO LME4</a:t>
            </a:r>
            <a:r>
              <a:rPr lang="en-US" dirty="0" smtClean="0"/>
              <a:t>:</a:t>
            </a:r>
          </a:p>
          <a:p>
            <a:pPr lvl="1"/>
            <a:r>
              <a:rPr lang="en-US" dirty="0" smtClean="0"/>
              <a:t>(</a:t>
            </a:r>
            <a:r>
              <a:rPr lang="en-US" dirty="0"/>
              <a:t>1) more efficient linear algebra tools, giving improved performance on large problems</a:t>
            </a:r>
            <a:r>
              <a:rPr lang="en-US" dirty="0" smtClean="0"/>
              <a:t>;</a:t>
            </a:r>
          </a:p>
          <a:p>
            <a:pPr lvl="1"/>
            <a:r>
              <a:rPr lang="en-US" dirty="0" smtClean="0"/>
              <a:t>(</a:t>
            </a:r>
            <a:r>
              <a:rPr lang="en-US" dirty="0"/>
              <a:t>2) simpler syntax and more efficient implementation for fitting models with crossed random effects; </a:t>
            </a:r>
            <a:endParaRPr lang="en-US" dirty="0" smtClean="0"/>
          </a:p>
          <a:p>
            <a:pPr lvl="1"/>
            <a:r>
              <a:rPr lang="en-US" dirty="0" smtClean="0"/>
              <a:t>(</a:t>
            </a:r>
            <a:r>
              <a:rPr lang="en-US" dirty="0"/>
              <a:t>3) the implementation of profile likelihood confidence intervals on random-effects parameters; and </a:t>
            </a:r>
            <a:endParaRPr lang="en-US" dirty="0" smtClean="0"/>
          </a:p>
          <a:p>
            <a:pPr lvl="1"/>
            <a:r>
              <a:rPr lang="en-US" dirty="0" smtClean="0"/>
              <a:t>(</a:t>
            </a:r>
            <a:r>
              <a:rPr lang="en-US" dirty="0"/>
              <a:t>4) the ability to fit generalized linear mixed models </a:t>
            </a:r>
            <a:endParaRPr lang="en-US" dirty="0" smtClean="0"/>
          </a:p>
          <a:p>
            <a:r>
              <a:rPr lang="en-US" b="1" dirty="0" smtClean="0"/>
              <a:t>PRO NLME</a:t>
            </a:r>
            <a:r>
              <a:rPr lang="en-US" dirty="0" smtClean="0"/>
              <a:t>: The </a:t>
            </a:r>
            <a:r>
              <a:rPr lang="en-US" dirty="0"/>
              <a:t>main advantage of </a:t>
            </a:r>
            <a:r>
              <a:rPr lang="en-US" dirty="0" err="1"/>
              <a:t>nlme</a:t>
            </a:r>
            <a:r>
              <a:rPr lang="en-US" dirty="0"/>
              <a:t> relative to lme4 is a user interface for fitting models with structure in the residuals (various forms of heteroscedasticity and autocorrelation) and in the random-effects covariance matrices (e.g., compound symmetric models). With some extra effort, the computational machinery of lme4 can be used to fit structured models that the basic </a:t>
            </a:r>
            <a:r>
              <a:rPr lang="en-US" dirty="0" err="1"/>
              <a:t>lmer</a:t>
            </a:r>
            <a:r>
              <a:rPr lang="en-US" dirty="0"/>
              <a:t> function cannot </a:t>
            </a:r>
            <a:r>
              <a:rPr lang="en-US" dirty="0" smtClean="0"/>
              <a:t>handle. Actually gives significance values</a:t>
            </a:r>
            <a:r>
              <a:rPr lang="mr-IN" dirty="0" smtClean="0"/>
              <a:t>…</a:t>
            </a:r>
            <a:endParaRPr lang="en-US" dirty="0"/>
          </a:p>
        </p:txBody>
      </p:sp>
      <p:sp>
        <p:nvSpPr>
          <p:cNvPr id="4" name="TextBox 3"/>
          <p:cNvSpPr txBox="1"/>
          <p:nvPr/>
        </p:nvSpPr>
        <p:spPr>
          <a:xfrm>
            <a:off x="5910146" y="6440500"/>
            <a:ext cx="3233854" cy="369332"/>
          </a:xfrm>
          <a:prstGeom prst="rect">
            <a:avLst/>
          </a:prstGeom>
          <a:noFill/>
        </p:spPr>
        <p:txBody>
          <a:bodyPr wrap="square" rtlCol="0">
            <a:spAutoFit/>
          </a:bodyPr>
          <a:lstStyle/>
          <a:p>
            <a:pPr algn="r"/>
            <a:r>
              <a:rPr lang="en-US" dirty="0" smtClean="0"/>
              <a:t>(Bates et al., 2015)</a:t>
            </a:r>
            <a:endParaRPr lang="en-US" dirty="0"/>
          </a:p>
        </p:txBody>
      </p:sp>
    </p:spTree>
    <p:extLst>
      <p:ext uri="{BB962C8B-B14F-4D97-AF65-F5344CB8AC3E}">
        <p14:creationId xmlns:p14="http://schemas.microsoft.com/office/powerpoint/2010/main" val="40498471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311</TotalTime>
  <Words>1086</Words>
  <Application>Microsoft Macintosh PowerPoint</Application>
  <PresentationFormat>On-screen Show (4:3)</PresentationFormat>
  <Paragraphs>89</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Mixed Effect Models in R </vt:lpstr>
      <vt:lpstr>What is a mixed effect model?</vt:lpstr>
      <vt:lpstr>Linear Mixed Effect Models</vt:lpstr>
      <vt:lpstr>What is a mixed effect model?</vt:lpstr>
      <vt:lpstr>PowerPoint Presentation</vt:lpstr>
      <vt:lpstr>Main uses of Mixed Effect Models?</vt:lpstr>
      <vt:lpstr>PowerPoint Presentation</vt:lpstr>
      <vt:lpstr>Popular packages</vt:lpstr>
      <vt:lpstr>Lme4 versus nlme</vt:lpstr>
      <vt:lpstr>lme4</vt:lpstr>
      <vt:lpstr>Offset versus Weight</vt:lpstr>
      <vt:lpstr>lme4 &amp; nlme Tutorial</vt:lpstr>
      <vt:lpstr>References</vt:lpstr>
    </vt:vector>
  </TitlesOfParts>
  <Company>OSU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Mixed Effect Models in R </dc:title>
  <dc:creator>Hannah Tavalire</dc:creator>
  <cp:lastModifiedBy>Hannah Tavalire</cp:lastModifiedBy>
  <cp:revision>26</cp:revision>
  <dcterms:created xsi:type="dcterms:W3CDTF">2018-03-05T15:18:57Z</dcterms:created>
  <dcterms:modified xsi:type="dcterms:W3CDTF">2018-03-14T02:03:56Z</dcterms:modified>
</cp:coreProperties>
</file>