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301" r:id="rId5"/>
    <p:sldId id="261" r:id="rId6"/>
    <p:sldId id="319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2E1"/>
    <a:srgbClr val="F7B2A3"/>
    <a:srgbClr val="C1C8E4"/>
    <a:srgbClr val="98DFBB"/>
    <a:srgbClr val="F8B2A3"/>
    <a:srgbClr val="99DABA"/>
    <a:srgbClr val="DCDCDC"/>
    <a:srgbClr val="9AD3E9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27" y="5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9DA1E-79E2-4E5C-8A99-3091CFD8CE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87E58D-0433-43AF-BB9D-7F62C3C4F87C}">
      <dgm:prSet custT="1"/>
      <dgm:spPr/>
      <dgm:t>
        <a:bodyPr lIns="64008"/>
        <a:lstStyle/>
        <a:p>
          <a:pPr algn="ctr" rtl="0"/>
          <a:r>
            <a:rPr lang="ru-RU" sz="1600" dirty="0" smtClean="0"/>
            <a:t>Поиск информации</a:t>
          </a:r>
          <a:endParaRPr lang="ru-RU" sz="1600" dirty="0"/>
        </a:p>
      </dgm:t>
    </dgm:pt>
    <dgm:pt modelId="{5D8E42A8-36FF-4FAD-B341-A84BA737067E}" type="par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9110D35A-BBA6-49EA-997D-F9F7662FB2A7}" type="sib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B8CA81FF-D30F-4F37-BE92-9EFF9782D5A0}" type="pres">
      <dgm:prSet presAssocID="{E3E9DA1E-79E2-4E5C-8A99-3091CFD8CE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89707D-084E-4521-964D-3BDD46246047}" type="pres">
      <dgm:prSet presAssocID="{4687E58D-0433-43AF-BB9D-7F62C3C4F87C}" presName="parentText" presStyleLbl="node1" presStyleIdx="0" presStyleCnt="1" custLinFactNeighborX="-8696" custLinFactNeighborY="-5245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CFC5B0-CA0E-4C5D-966A-696AD66C597F}" type="presOf" srcId="{E3E9DA1E-79E2-4E5C-8A99-3091CFD8CED1}" destId="{B8CA81FF-D30F-4F37-BE92-9EFF9782D5A0}" srcOrd="0" destOrd="0" presId="urn:microsoft.com/office/officeart/2005/8/layout/vList2"/>
    <dgm:cxn modelId="{A5F3BE7C-6E21-41F0-AFFD-743938C3FA75}" srcId="{E3E9DA1E-79E2-4E5C-8A99-3091CFD8CED1}" destId="{4687E58D-0433-43AF-BB9D-7F62C3C4F87C}" srcOrd="0" destOrd="0" parTransId="{5D8E42A8-36FF-4FAD-B341-A84BA737067E}" sibTransId="{9110D35A-BBA6-49EA-997D-F9F7662FB2A7}"/>
    <dgm:cxn modelId="{FDC7C914-1D2A-4E69-9A46-E05EAAF09BCD}" type="presOf" srcId="{4687E58D-0433-43AF-BB9D-7F62C3C4F87C}" destId="{7589707D-084E-4521-964D-3BDD46246047}" srcOrd="0" destOrd="0" presId="urn:microsoft.com/office/officeart/2005/8/layout/vList2"/>
    <dgm:cxn modelId="{13E6E04F-B51B-42B6-ADFD-1E9C15E658CA}" type="presParOf" srcId="{B8CA81FF-D30F-4F37-BE92-9EFF9782D5A0}" destId="{7589707D-084E-4521-964D-3BDD462460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9DA1E-79E2-4E5C-8A99-3091CFD8CE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87E58D-0433-43AF-BB9D-7F62C3C4F87C}">
      <dgm:prSet custT="1"/>
      <dgm:spPr/>
      <dgm:t>
        <a:bodyPr/>
        <a:lstStyle/>
        <a:p>
          <a:pPr algn="ctr" rtl="0"/>
          <a:r>
            <a:rPr lang="ru-RU" sz="1600" dirty="0" smtClean="0"/>
            <a:t>Предварительная обработка документов</a:t>
          </a:r>
          <a:endParaRPr lang="ru-RU" sz="1600" dirty="0"/>
        </a:p>
      </dgm:t>
    </dgm:pt>
    <dgm:pt modelId="{5D8E42A8-36FF-4FAD-B341-A84BA737067E}" type="par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9110D35A-BBA6-49EA-997D-F9F7662FB2A7}" type="sib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B8CA81FF-D30F-4F37-BE92-9EFF9782D5A0}" type="pres">
      <dgm:prSet presAssocID="{E3E9DA1E-79E2-4E5C-8A99-3091CFD8CE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89707D-084E-4521-964D-3BDD46246047}" type="pres">
      <dgm:prSet presAssocID="{4687E58D-0433-43AF-BB9D-7F62C3C4F87C}" presName="parentText" presStyleLbl="node1" presStyleIdx="0" presStyleCnt="1" custLinFactNeighborX="-8696" custLinFactNeighborY="-5245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CFC5B0-CA0E-4C5D-966A-696AD66C597F}" type="presOf" srcId="{E3E9DA1E-79E2-4E5C-8A99-3091CFD8CED1}" destId="{B8CA81FF-D30F-4F37-BE92-9EFF9782D5A0}" srcOrd="0" destOrd="0" presId="urn:microsoft.com/office/officeart/2005/8/layout/vList2"/>
    <dgm:cxn modelId="{A5F3BE7C-6E21-41F0-AFFD-743938C3FA75}" srcId="{E3E9DA1E-79E2-4E5C-8A99-3091CFD8CED1}" destId="{4687E58D-0433-43AF-BB9D-7F62C3C4F87C}" srcOrd="0" destOrd="0" parTransId="{5D8E42A8-36FF-4FAD-B341-A84BA737067E}" sibTransId="{9110D35A-BBA6-49EA-997D-F9F7662FB2A7}"/>
    <dgm:cxn modelId="{FDC7C914-1D2A-4E69-9A46-E05EAAF09BCD}" type="presOf" srcId="{4687E58D-0433-43AF-BB9D-7F62C3C4F87C}" destId="{7589707D-084E-4521-964D-3BDD46246047}" srcOrd="0" destOrd="0" presId="urn:microsoft.com/office/officeart/2005/8/layout/vList2"/>
    <dgm:cxn modelId="{13E6E04F-B51B-42B6-ADFD-1E9C15E658CA}" type="presParOf" srcId="{B8CA81FF-D30F-4F37-BE92-9EFF9782D5A0}" destId="{7589707D-084E-4521-964D-3BDD462460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E9DA1E-79E2-4E5C-8A99-3091CFD8CE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87E58D-0433-43AF-BB9D-7F62C3C4F87C}">
      <dgm:prSet custT="1"/>
      <dgm:spPr/>
      <dgm:t>
        <a:bodyPr/>
        <a:lstStyle/>
        <a:p>
          <a:pPr algn="ctr" rtl="0"/>
          <a:r>
            <a:rPr lang="ru-RU" sz="1600" dirty="0" smtClean="0"/>
            <a:t>Извлечение информации</a:t>
          </a:r>
          <a:endParaRPr lang="ru-RU" sz="1600" dirty="0"/>
        </a:p>
      </dgm:t>
    </dgm:pt>
    <dgm:pt modelId="{5D8E42A8-36FF-4FAD-B341-A84BA737067E}" type="par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9110D35A-BBA6-49EA-997D-F9F7662FB2A7}" type="sib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B8CA81FF-D30F-4F37-BE92-9EFF9782D5A0}" type="pres">
      <dgm:prSet presAssocID="{E3E9DA1E-79E2-4E5C-8A99-3091CFD8CE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89707D-084E-4521-964D-3BDD46246047}" type="pres">
      <dgm:prSet presAssocID="{4687E58D-0433-43AF-BB9D-7F62C3C4F87C}" presName="parentText" presStyleLbl="node1" presStyleIdx="0" presStyleCnt="1" custLinFactNeighborX="-10870" custLinFactNeighborY="213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CFC5B0-CA0E-4C5D-966A-696AD66C597F}" type="presOf" srcId="{E3E9DA1E-79E2-4E5C-8A99-3091CFD8CED1}" destId="{B8CA81FF-D30F-4F37-BE92-9EFF9782D5A0}" srcOrd="0" destOrd="0" presId="urn:microsoft.com/office/officeart/2005/8/layout/vList2"/>
    <dgm:cxn modelId="{A5F3BE7C-6E21-41F0-AFFD-743938C3FA75}" srcId="{E3E9DA1E-79E2-4E5C-8A99-3091CFD8CED1}" destId="{4687E58D-0433-43AF-BB9D-7F62C3C4F87C}" srcOrd="0" destOrd="0" parTransId="{5D8E42A8-36FF-4FAD-B341-A84BA737067E}" sibTransId="{9110D35A-BBA6-49EA-997D-F9F7662FB2A7}"/>
    <dgm:cxn modelId="{FDC7C914-1D2A-4E69-9A46-E05EAAF09BCD}" type="presOf" srcId="{4687E58D-0433-43AF-BB9D-7F62C3C4F87C}" destId="{7589707D-084E-4521-964D-3BDD46246047}" srcOrd="0" destOrd="0" presId="urn:microsoft.com/office/officeart/2005/8/layout/vList2"/>
    <dgm:cxn modelId="{13E6E04F-B51B-42B6-ADFD-1E9C15E658CA}" type="presParOf" srcId="{B8CA81FF-D30F-4F37-BE92-9EFF9782D5A0}" destId="{7589707D-084E-4521-964D-3BDD462460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9DA1E-79E2-4E5C-8A99-3091CFD8CE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87E58D-0433-43AF-BB9D-7F62C3C4F87C}">
      <dgm:prSet custT="1"/>
      <dgm:spPr/>
      <dgm:t>
        <a:bodyPr/>
        <a:lstStyle/>
        <a:p>
          <a:pPr algn="ctr" rtl="0"/>
          <a:r>
            <a:rPr lang="ru-RU" sz="1600" dirty="0" smtClean="0"/>
            <a:t>Применение методов </a:t>
          </a:r>
          <a:r>
            <a:rPr lang="en-US" sz="1600" dirty="0" smtClean="0"/>
            <a:t>Text Mining</a:t>
          </a:r>
          <a:endParaRPr lang="ru-RU" sz="1600" dirty="0"/>
        </a:p>
      </dgm:t>
    </dgm:pt>
    <dgm:pt modelId="{5D8E42A8-36FF-4FAD-B341-A84BA737067E}" type="par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9110D35A-BBA6-49EA-997D-F9F7662FB2A7}" type="sib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B8CA81FF-D30F-4F37-BE92-9EFF9782D5A0}" type="pres">
      <dgm:prSet presAssocID="{E3E9DA1E-79E2-4E5C-8A99-3091CFD8CE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89707D-084E-4521-964D-3BDD46246047}" type="pres">
      <dgm:prSet presAssocID="{4687E58D-0433-43AF-BB9D-7F62C3C4F87C}" presName="parentText" presStyleLbl="node1" presStyleIdx="0" presStyleCnt="1" custLinFactX="100000" custLinFactY="100000" custLinFactNeighborX="143573" custLinFactNeighborY="15711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CFC5B0-CA0E-4C5D-966A-696AD66C597F}" type="presOf" srcId="{E3E9DA1E-79E2-4E5C-8A99-3091CFD8CED1}" destId="{B8CA81FF-D30F-4F37-BE92-9EFF9782D5A0}" srcOrd="0" destOrd="0" presId="urn:microsoft.com/office/officeart/2005/8/layout/vList2"/>
    <dgm:cxn modelId="{A5F3BE7C-6E21-41F0-AFFD-743938C3FA75}" srcId="{E3E9DA1E-79E2-4E5C-8A99-3091CFD8CED1}" destId="{4687E58D-0433-43AF-BB9D-7F62C3C4F87C}" srcOrd="0" destOrd="0" parTransId="{5D8E42A8-36FF-4FAD-B341-A84BA737067E}" sibTransId="{9110D35A-BBA6-49EA-997D-F9F7662FB2A7}"/>
    <dgm:cxn modelId="{FDC7C914-1D2A-4E69-9A46-E05EAAF09BCD}" type="presOf" srcId="{4687E58D-0433-43AF-BB9D-7F62C3C4F87C}" destId="{7589707D-084E-4521-964D-3BDD46246047}" srcOrd="0" destOrd="0" presId="urn:microsoft.com/office/officeart/2005/8/layout/vList2"/>
    <dgm:cxn modelId="{13E6E04F-B51B-42B6-ADFD-1E9C15E658CA}" type="presParOf" srcId="{B8CA81FF-D30F-4F37-BE92-9EFF9782D5A0}" destId="{7589707D-084E-4521-964D-3BDD462460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E9DA1E-79E2-4E5C-8A99-3091CFD8CE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87E58D-0433-43AF-BB9D-7F62C3C4F87C}">
      <dgm:prSet custT="1"/>
      <dgm:spPr/>
      <dgm:t>
        <a:bodyPr/>
        <a:lstStyle/>
        <a:p>
          <a:pPr algn="ctr" rtl="0"/>
          <a:r>
            <a:rPr lang="ru-RU" sz="1600" dirty="0" smtClean="0"/>
            <a:t>Интерпретация результатов</a:t>
          </a:r>
          <a:endParaRPr lang="ru-RU" sz="1600" dirty="0"/>
        </a:p>
      </dgm:t>
    </dgm:pt>
    <dgm:pt modelId="{5D8E42A8-36FF-4FAD-B341-A84BA737067E}" type="par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9110D35A-BBA6-49EA-997D-F9F7662FB2A7}" type="sib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B8CA81FF-D30F-4F37-BE92-9EFF9782D5A0}" type="pres">
      <dgm:prSet presAssocID="{E3E9DA1E-79E2-4E5C-8A99-3091CFD8CE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89707D-084E-4521-964D-3BDD46246047}" type="pres">
      <dgm:prSet presAssocID="{4687E58D-0433-43AF-BB9D-7F62C3C4F87C}" presName="parentText" presStyleLbl="node1" presStyleIdx="0" presStyleCnt="1" custLinFactNeighborX="-8696" custLinFactNeighborY="-5245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CFC5B0-CA0E-4C5D-966A-696AD66C597F}" type="presOf" srcId="{E3E9DA1E-79E2-4E5C-8A99-3091CFD8CED1}" destId="{B8CA81FF-D30F-4F37-BE92-9EFF9782D5A0}" srcOrd="0" destOrd="0" presId="urn:microsoft.com/office/officeart/2005/8/layout/vList2"/>
    <dgm:cxn modelId="{A5F3BE7C-6E21-41F0-AFFD-743938C3FA75}" srcId="{E3E9DA1E-79E2-4E5C-8A99-3091CFD8CED1}" destId="{4687E58D-0433-43AF-BB9D-7F62C3C4F87C}" srcOrd="0" destOrd="0" parTransId="{5D8E42A8-36FF-4FAD-B341-A84BA737067E}" sibTransId="{9110D35A-BBA6-49EA-997D-F9F7662FB2A7}"/>
    <dgm:cxn modelId="{FDC7C914-1D2A-4E69-9A46-E05EAAF09BCD}" type="presOf" srcId="{4687E58D-0433-43AF-BB9D-7F62C3C4F87C}" destId="{7589707D-084E-4521-964D-3BDD46246047}" srcOrd="0" destOrd="0" presId="urn:microsoft.com/office/officeart/2005/8/layout/vList2"/>
    <dgm:cxn modelId="{13E6E04F-B51B-42B6-ADFD-1E9C15E658CA}" type="presParOf" srcId="{B8CA81FF-D30F-4F37-BE92-9EFF9782D5A0}" destId="{7589707D-084E-4521-964D-3BDD462460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E9DA1E-79E2-4E5C-8A99-3091CFD8CE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87E58D-0433-43AF-BB9D-7F62C3C4F87C}">
      <dgm:prSet custT="1"/>
      <dgm:spPr/>
      <dgm:t>
        <a:bodyPr lIns="64008"/>
        <a:lstStyle/>
        <a:p>
          <a:pPr algn="ctr" rtl="0"/>
          <a:r>
            <a:rPr lang="ru-RU" sz="1400" dirty="0" smtClean="0"/>
            <a:t>Лексический анализ</a:t>
          </a:r>
          <a:endParaRPr lang="ru-RU" sz="1400" dirty="0"/>
        </a:p>
      </dgm:t>
    </dgm:pt>
    <dgm:pt modelId="{5D8E42A8-36FF-4FAD-B341-A84BA737067E}" type="par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9110D35A-BBA6-49EA-997D-F9F7662FB2A7}" type="sibTrans" cxnId="{A5F3BE7C-6E21-41F0-AFFD-743938C3FA75}">
      <dgm:prSet/>
      <dgm:spPr/>
      <dgm:t>
        <a:bodyPr/>
        <a:lstStyle/>
        <a:p>
          <a:pPr algn="ctr"/>
          <a:endParaRPr lang="ru-RU"/>
        </a:p>
      </dgm:t>
    </dgm:pt>
    <dgm:pt modelId="{B8CA81FF-D30F-4F37-BE92-9EFF9782D5A0}" type="pres">
      <dgm:prSet presAssocID="{E3E9DA1E-79E2-4E5C-8A99-3091CFD8CE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89707D-084E-4521-964D-3BDD46246047}" type="pres">
      <dgm:prSet presAssocID="{4687E58D-0433-43AF-BB9D-7F62C3C4F87C}" presName="parentText" presStyleLbl="node1" presStyleIdx="0" presStyleCnt="1" custLinFactNeighborX="-8696" custLinFactNeighborY="-5245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CFC5B0-CA0E-4C5D-966A-696AD66C597F}" type="presOf" srcId="{E3E9DA1E-79E2-4E5C-8A99-3091CFD8CED1}" destId="{B8CA81FF-D30F-4F37-BE92-9EFF9782D5A0}" srcOrd="0" destOrd="0" presId="urn:microsoft.com/office/officeart/2005/8/layout/vList2"/>
    <dgm:cxn modelId="{A5F3BE7C-6E21-41F0-AFFD-743938C3FA75}" srcId="{E3E9DA1E-79E2-4E5C-8A99-3091CFD8CED1}" destId="{4687E58D-0433-43AF-BB9D-7F62C3C4F87C}" srcOrd="0" destOrd="0" parTransId="{5D8E42A8-36FF-4FAD-B341-A84BA737067E}" sibTransId="{9110D35A-BBA6-49EA-997D-F9F7662FB2A7}"/>
    <dgm:cxn modelId="{FDC7C914-1D2A-4E69-9A46-E05EAAF09BCD}" type="presOf" srcId="{4687E58D-0433-43AF-BB9D-7F62C3C4F87C}" destId="{7589707D-084E-4521-964D-3BDD46246047}" srcOrd="0" destOrd="0" presId="urn:microsoft.com/office/officeart/2005/8/layout/vList2"/>
    <dgm:cxn modelId="{13E6E04F-B51B-42B6-ADFD-1E9C15E658CA}" type="presParOf" srcId="{B8CA81FF-D30F-4F37-BE92-9EFF9782D5A0}" destId="{7589707D-084E-4521-964D-3BDD462460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3AB555-2DA7-4035-9AB2-AA2DFDD9E8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9E35702-B90C-4207-8EEF-3DC9BAEBBB7D}">
      <dgm:prSet/>
      <dgm:spPr/>
      <dgm:t>
        <a:bodyPr/>
        <a:lstStyle/>
        <a:p>
          <a:pPr algn="ctr" rtl="0"/>
          <a:r>
            <a:rPr lang="ru-RU" smtClean="0"/>
            <a:t>Машинное обучение</a:t>
          </a:r>
          <a:endParaRPr lang="ru-RU"/>
        </a:p>
      </dgm:t>
    </dgm:pt>
    <dgm:pt modelId="{CAC0607B-5FF7-42AC-B53A-B6F1BDC40061}" type="parTrans" cxnId="{CB24DECD-E059-4B45-ABB7-929B7A8B6566}">
      <dgm:prSet/>
      <dgm:spPr/>
      <dgm:t>
        <a:bodyPr/>
        <a:lstStyle/>
        <a:p>
          <a:pPr algn="ctr"/>
          <a:endParaRPr lang="ru-RU"/>
        </a:p>
      </dgm:t>
    </dgm:pt>
    <dgm:pt modelId="{AE533D1E-2208-4768-BC06-CA402177375B}" type="sibTrans" cxnId="{CB24DECD-E059-4B45-ABB7-929B7A8B6566}">
      <dgm:prSet/>
      <dgm:spPr/>
      <dgm:t>
        <a:bodyPr/>
        <a:lstStyle/>
        <a:p>
          <a:pPr algn="ctr"/>
          <a:endParaRPr lang="ru-RU"/>
        </a:p>
      </dgm:t>
    </dgm:pt>
    <dgm:pt modelId="{3D97C9C8-7072-49D9-A91E-E2D624336F05}" type="pres">
      <dgm:prSet presAssocID="{383AB555-2DA7-4035-9AB2-AA2DFDD9E8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D1BDE75-3426-4FCF-A85D-56FD57E7CABA}" type="pres">
      <dgm:prSet presAssocID="{69E35702-B90C-4207-8EEF-3DC9BAEBBB7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B24DECD-E059-4B45-ABB7-929B7A8B6566}" srcId="{383AB555-2DA7-4035-9AB2-AA2DFDD9E8CB}" destId="{69E35702-B90C-4207-8EEF-3DC9BAEBBB7D}" srcOrd="0" destOrd="0" parTransId="{CAC0607B-5FF7-42AC-B53A-B6F1BDC40061}" sibTransId="{AE533D1E-2208-4768-BC06-CA402177375B}"/>
    <dgm:cxn modelId="{787ECBCF-30BE-46C7-A234-EC0BA868243D}" type="presOf" srcId="{383AB555-2DA7-4035-9AB2-AA2DFDD9E8CB}" destId="{3D97C9C8-7072-49D9-A91E-E2D624336F05}" srcOrd="0" destOrd="0" presId="urn:microsoft.com/office/officeart/2005/8/layout/vList2"/>
    <dgm:cxn modelId="{A2BBDB24-109F-4B0C-810C-3F7AA91AE1A2}" type="presOf" srcId="{69E35702-B90C-4207-8EEF-3DC9BAEBBB7D}" destId="{4D1BDE75-3426-4FCF-A85D-56FD57E7CABA}" srcOrd="0" destOrd="0" presId="urn:microsoft.com/office/officeart/2005/8/layout/vList2"/>
    <dgm:cxn modelId="{DA2B0CA2-3C94-4F38-8798-7B7570AB4EA1}" type="presParOf" srcId="{3D97C9C8-7072-49D9-A91E-E2D624336F05}" destId="{4D1BDE75-3426-4FCF-A85D-56FD57E7CA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3AB555-2DA7-4035-9AB2-AA2DFDD9E8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E35702-B90C-4207-8EEF-3DC9BAEBBB7D}">
      <dgm:prSet custT="1"/>
      <dgm:spPr/>
      <dgm:t>
        <a:bodyPr/>
        <a:lstStyle/>
        <a:p>
          <a:pPr algn="ctr" rtl="0"/>
          <a:r>
            <a:rPr lang="ru-RU" sz="1600" dirty="0" smtClean="0"/>
            <a:t>Извлечение</a:t>
          </a:r>
          <a:endParaRPr lang="ru-RU" sz="1600" dirty="0"/>
        </a:p>
      </dgm:t>
    </dgm:pt>
    <dgm:pt modelId="{CAC0607B-5FF7-42AC-B53A-B6F1BDC40061}" type="parTrans" cxnId="{CB24DECD-E059-4B45-ABB7-929B7A8B6566}">
      <dgm:prSet/>
      <dgm:spPr/>
      <dgm:t>
        <a:bodyPr/>
        <a:lstStyle/>
        <a:p>
          <a:pPr algn="ctr"/>
          <a:endParaRPr lang="ru-RU"/>
        </a:p>
      </dgm:t>
    </dgm:pt>
    <dgm:pt modelId="{AE533D1E-2208-4768-BC06-CA402177375B}" type="sibTrans" cxnId="{CB24DECD-E059-4B45-ABB7-929B7A8B6566}">
      <dgm:prSet/>
      <dgm:spPr/>
      <dgm:t>
        <a:bodyPr/>
        <a:lstStyle/>
        <a:p>
          <a:pPr algn="ctr"/>
          <a:endParaRPr lang="ru-RU"/>
        </a:p>
      </dgm:t>
    </dgm:pt>
    <dgm:pt modelId="{3D97C9C8-7072-49D9-A91E-E2D624336F05}" type="pres">
      <dgm:prSet presAssocID="{383AB555-2DA7-4035-9AB2-AA2DFDD9E8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D1BDE75-3426-4FCF-A85D-56FD57E7CABA}" type="pres">
      <dgm:prSet presAssocID="{69E35702-B90C-4207-8EEF-3DC9BAEBBB7D}" presName="parentText" presStyleLbl="node1" presStyleIdx="0" presStyleCnt="1" custScaleY="17047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B24DECD-E059-4B45-ABB7-929B7A8B6566}" srcId="{383AB555-2DA7-4035-9AB2-AA2DFDD9E8CB}" destId="{69E35702-B90C-4207-8EEF-3DC9BAEBBB7D}" srcOrd="0" destOrd="0" parTransId="{CAC0607B-5FF7-42AC-B53A-B6F1BDC40061}" sibTransId="{AE533D1E-2208-4768-BC06-CA402177375B}"/>
    <dgm:cxn modelId="{787ECBCF-30BE-46C7-A234-EC0BA868243D}" type="presOf" srcId="{383AB555-2DA7-4035-9AB2-AA2DFDD9E8CB}" destId="{3D97C9C8-7072-49D9-A91E-E2D624336F05}" srcOrd="0" destOrd="0" presId="urn:microsoft.com/office/officeart/2005/8/layout/vList2"/>
    <dgm:cxn modelId="{A2BBDB24-109F-4B0C-810C-3F7AA91AE1A2}" type="presOf" srcId="{69E35702-B90C-4207-8EEF-3DC9BAEBBB7D}" destId="{4D1BDE75-3426-4FCF-A85D-56FD57E7CABA}" srcOrd="0" destOrd="0" presId="urn:microsoft.com/office/officeart/2005/8/layout/vList2"/>
    <dgm:cxn modelId="{DA2B0CA2-3C94-4F38-8798-7B7570AB4EA1}" type="presParOf" srcId="{3D97C9C8-7072-49D9-A91E-E2D624336F05}" destId="{4D1BDE75-3426-4FCF-A85D-56FD57E7CA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9707D-084E-4521-964D-3BDD46246047}">
      <dsp:nvSpPr>
        <dsp:cNvPr id="0" name=""/>
        <dsp:cNvSpPr/>
      </dsp:nvSpPr>
      <dsp:spPr>
        <a:xfrm>
          <a:off x="0" y="0"/>
          <a:ext cx="1656185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Поиск информации</a:t>
          </a:r>
          <a:endParaRPr lang="ru-RU" sz="1600" kern="1200" dirty="0"/>
        </a:p>
      </dsp:txBody>
      <dsp:txXfrm>
        <a:off x="32898" y="32898"/>
        <a:ext cx="1590389" cy="608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9707D-084E-4521-964D-3BDD46246047}">
      <dsp:nvSpPr>
        <dsp:cNvPr id="0" name=""/>
        <dsp:cNvSpPr/>
      </dsp:nvSpPr>
      <dsp:spPr>
        <a:xfrm>
          <a:off x="0" y="0"/>
          <a:ext cx="1985197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Предварительная обработка документов</a:t>
          </a:r>
          <a:endParaRPr lang="ru-RU" sz="1600" kern="1200" dirty="0"/>
        </a:p>
      </dsp:txBody>
      <dsp:txXfrm>
        <a:off x="42036" y="42036"/>
        <a:ext cx="1901125" cy="777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9707D-084E-4521-964D-3BDD46246047}">
      <dsp:nvSpPr>
        <dsp:cNvPr id="0" name=""/>
        <dsp:cNvSpPr/>
      </dsp:nvSpPr>
      <dsp:spPr>
        <a:xfrm>
          <a:off x="0" y="821"/>
          <a:ext cx="1656185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Извлечение информации</a:t>
          </a:r>
          <a:endParaRPr lang="ru-RU" sz="1600" kern="1200" dirty="0"/>
        </a:p>
      </dsp:txBody>
      <dsp:txXfrm>
        <a:off x="32898" y="33719"/>
        <a:ext cx="1590389" cy="608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9707D-084E-4521-964D-3BDD46246047}">
      <dsp:nvSpPr>
        <dsp:cNvPr id="0" name=""/>
        <dsp:cNvSpPr/>
      </dsp:nvSpPr>
      <dsp:spPr>
        <a:xfrm>
          <a:off x="0" y="13561"/>
          <a:ext cx="1777330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Применение методов </a:t>
          </a:r>
          <a:r>
            <a:rPr lang="en-US" sz="1600" kern="1200" dirty="0" smtClean="0"/>
            <a:t>Text Mining</a:t>
          </a:r>
          <a:endParaRPr lang="ru-RU" sz="1600" kern="1200" dirty="0"/>
        </a:p>
      </dsp:txBody>
      <dsp:txXfrm>
        <a:off x="42036" y="55597"/>
        <a:ext cx="1693258" cy="777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9707D-084E-4521-964D-3BDD46246047}">
      <dsp:nvSpPr>
        <dsp:cNvPr id="0" name=""/>
        <dsp:cNvSpPr/>
      </dsp:nvSpPr>
      <dsp:spPr>
        <a:xfrm>
          <a:off x="0" y="0"/>
          <a:ext cx="1716757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Интерпретация результатов</a:t>
          </a:r>
          <a:endParaRPr lang="ru-RU" sz="1600" kern="1200" dirty="0"/>
        </a:p>
      </dsp:txBody>
      <dsp:txXfrm>
        <a:off x="32898" y="32898"/>
        <a:ext cx="1650961" cy="608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9707D-084E-4521-964D-3BDD46246047}">
      <dsp:nvSpPr>
        <dsp:cNvPr id="0" name=""/>
        <dsp:cNvSpPr/>
      </dsp:nvSpPr>
      <dsp:spPr>
        <a:xfrm>
          <a:off x="0" y="0"/>
          <a:ext cx="1450708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Лексический анализ</a:t>
          </a:r>
          <a:endParaRPr lang="ru-RU" sz="1400" kern="1200" dirty="0"/>
        </a:p>
      </dsp:txBody>
      <dsp:txXfrm>
        <a:off x="28329" y="28329"/>
        <a:ext cx="1394050" cy="5236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BDE75-3426-4FCF-A85D-56FD57E7CABA}">
      <dsp:nvSpPr>
        <dsp:cNvPr id="0" name=""/>
        <dsp:cNvSpPr/>
      </dsp:nvSpPr>
      <dsp:spPr>
        <a:xfrm>
          <a:off x="0" y="2502"/>
          <a:ext cx="151216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Машинное обучение</a:t>
          </a:r>
          <a:endParaRPr lang="ru-RU" sz="1600" kern="1200"/>
        </a:p>
      </dsp:txBody>
      <dsp:txXfrm>
        <a:off x="30157" y="32659"/>
        <a:ext cx="1451854" cy="5574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BDE75-3426-4FCF-A85D-56FD57E7CABA}">
      <dsp:nvSpPr>
        <dsp:cNvPr id="0" name=""/>
        <dsp:cNvSpPr/>
      </dsp:nvSpPr>
      <dsp:spPr>
        <a:xfrm>
          <a:off x="0" y="146411"/>
          <a:ext cx="1512168" cy="562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Извлечение</a:t>
          </a:r>
          <a:endParaRPr lang="ru-RU" sz="1600" kern="1200" dirty="0"/>
        </a:p>
      </dsp:txBody>
      <dsp:txXfrm>
        <a:off x="27456" y="173867"/>
        <a:ext cx="1457256" cy="50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643759"/>
            <a:ext cx="5220072" cy="1080120"/>
          </a:xfrm>
        </p:spPr>
        <p:txBody>
          <a:bodyPr/>
          <a:lstStyle/>
          <a:p>
            <a:pPr lvl="0"/>
            <a:r>
              <a:rPr lang="ru-RU" sz="3300" dirty="0"/>
              <a:t>Задача анализа текстов (</a:t>
            </a:r>
            <a:r>
              <a:rPr lang="en-US" sz="3300" dirty="0"/>
              <a:t>T</a:t>
            </a:r>
            <a:r>
              <a:rPr lang="ru-RU" sz="3300" dirty="0" err="1"/>
              <a:t>ext</a:t>
            </a:r>
            <a:r>
              <a:rPr lang="ru-RU" sz="3300" dirty="0"/>
              <a:t> </a:t>
            </a:r>
            <a:r>
              <a:rPr lang="ru-RU" sz="3300" dirty="0" err="1"/>
              <a:t>mining</a:t>
            </a:r>
            <a:r>
              <a:rPr lang="en-US" sz="3300" dirty="0"/>
              <a:t>)</a:t>
            </a:r>
            <a:endParaRPr lang="en-US" altLang="ko-KR" sz="33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1600" b="1" dirty="0"/>
              <a:t>Николаенков </a:t>
            </a:r>
            <a:r>
              <a:rPr lang="ru-RU" sz="1600" b="1" dirty="0" smtClean="0"/>
              <a:t>Алексей </a:t>
            </a:r>
            <a:r>
              <a:rPr lang="ru-RU" sz="1600" b="1" dirty="0" err="1" smtClean="0"/>
              <a:t>ИСиТ</a:t>
            </a:r>
            <a:r>
              <a:rPr lang="ru-RU" sz="1600" b="1" dirty="0" smtClean="0"/>
              <a:t> </a:t>
            </a:r>
            <a:r>
              <a:rPr lang="ru-RU" sz="1600" b="1" dirty="0"/>
              <a:t>3 курс 1 группа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97928" y="483518"/>
            <a:ext cx="8492159" cy="576064"/>
          </a:xfrm>
        </p:spPr>
        <p:txBody>
          <a:bodyPr/>
          <a:lstStyle/>
          <a:p>
            <a:r>
              <a:rPr lang="ru-RU" dirty="0" smtClean="0"/>
              <a:t>Стадии локального анализа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649243" y="1054734"/>
            <a:ext cx="7632848" cy="1345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Рассмотрим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процесс выделения ключевых понятий на примере следующего текста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На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этапе лексического анализа текст делится на предложения и лексемы. Каждая лексема ищется в словаре для определения ее части речи и других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свойств.</a:t>
            </a:r>
          </a:p>
          <a:p>
            <a:pPr>
              <a:spcAft>
                <a:spcPts val="600"/>
              </a:spcAft>
            </a:pP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На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следующем этапе идентифицируются различные типы имен собственных и другие специальные формы, такие как даты, денежные выражения и т. п. </a:t>
            </a:r>
            <a:endParaRPr lang="ru-RU" sz="14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97583"/>
            <a:ext cx="6304384" cy="49091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84154" y="2427015"/>
            <a:ext cx="2602136" cy="245457"/>
          </a:xfrm>
          <a:prstGeom prst="rect">
            <a:avLst/>
          </a:prstGeom>
          <a:noFill/>
          <a:ln>
            <a:solidFill>
              <a:srgbClr val="99D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84153" y="2672473"/>
            <a:ext cx="1305992" cy="245458"/>
          </a:xfrm>
          <a:prstGeom prst="rect">
            <a:avLst/>
          </a:prstGeom>
          <a:noFill/>
          <a:ln>
            <a:solidFill>
              <a:srgbClr val="F7B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622394" y="2664307"/>
            <a:ext cx="2088232" cy="224191"/>
          </a:xfrm>
          <a:prstGeom prst="rect">
            <a:avLst/>
          </a:prstGeom>
          <a:noFill/>
          <a:ln>
            <a:solidFill>
              <a:srgbClr val="99D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4"/>
          <p:cNvSpPr/>
          <p:nvPr/>
        </p:nvSpPr>
        <p:spPr>
          <a:xfrm>
            <a:off x="1055541" y="3027283"/>
            <a:ext cx="204091" cy="204091"/>
          </a:xfrm>
          <a:prstGeom prst="ellipse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4"/>
          <p:cNvSpPr/>
          <p:nvPr/>
        </p:nvSpPr>
        <p:spPr>
          <a:xfrm>
            <a:off x="1053104" y="3323886"/>
            <a:ext cx="206528" cy="206528"/>
          </a:xfrm>
          <a:prstGeom prst="ellipse">
            <a:avLst/>
          </a:prstGeom>
          <a:solidFill>
            <a:srgbClr val="F7B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59632" y="2975441"/>
            <a:ext cx="6412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Тип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Человек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59632" y="3274481"/>
            <a:ext cx="6412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Тип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Фирма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649243" y="3674770"/>
            <a:ext cx="7632848" cy="873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[имя собственное тип: человек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Николаенков Алексей Олегович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]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занял должность директора известной фабрики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имя собственное тип: фирма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ООО «Спартак"].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Его предшественником был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имя собственное тип: человек Иван Андреевич Сидоров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2780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97928" y="483518"/>
            <a:ext cx="8492159" cy="576064"/>
          </a:xfrm>
        </p:spPr>
        <p:txBody>
          <a:bodyPr/>
          <a:lstStyle/>
          <a:p>
            <a:r>
              <a:rPr lang="ru-RU" dirty="0" smtClean="0"/>
              <a:t>Стадии локального анализа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827583" y="1797776"/>
            <a:ext cx="7632848" cy="1345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Большинство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систем выполняют разбор последовательных фрагментов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предложений. Примером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такого подхода может служить построение структур для групп имен существительных (имя существительное плюс его модификации) и глагольных групп (глагол с его вспомогательными частями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Вначале помечаются все основные группы имен существительных меткой "сущ.". В нашем примере имеются следующие группы имен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существительных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три имени собственных, местоимение и две больших группы. Далее помечаются глагольные группы меткой "гл.". В результате наш пример будет выглядеть следующим образом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е1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Петр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Николаенков Алексей Олегович]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[гл.: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занял]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е2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должность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директора]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е3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известной фабрики] [[сущ.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е4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ООО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«Спартак"].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е5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Его] [гл.: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предшественником был]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е6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Иван Андреевич Сидоров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].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95736" y="3723878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F7B2A3"/>
                </a:solidFill>
                <a:latin typeface="Arial" panose="020B0604020202020204" pitchFamily="34" charset="0"/>
              </a:rPr>
              <a:t>e1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 — тип: человек, имя: 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“</a:t>
            </a:r>
            <a:r>
              <a:rPr lang="ru-RU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Николаенков Алексей Олегович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”</a:t>
            </a:r>
            <a:r>
              <a:rPr lang="ru-RU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;</a:t>
            </a:r>
            <a:endParaRPr lang="ru-RU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F7B2A3"/>
                </a:solidFill>
                <a:latin typeface="Arial" panose="020B0604020202020204" pitchFamily="34" charset="0"/>
              </a:rPr>
              <a:t>e</a:t>
            </a:r>
            <a:r>
              <a:rPr lang="ru-RU" sz="1200" dirty="0" smtClean="0">
                <a:solidFill>
                  <a:srgbClr val="F7B2A3"/>
                </a:solidFill>
                <a:latin typeface="Arial" panose="020B0604020202020204" pitchFamily="34" charset="0"/>
              </a:rPr>
              <a:t>5 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— тип: человек;</a:t>
            </a:r>
          </a:p>
          <a:p>
            <a:r>
              <a:rPr lang="ru-RU" sz="1200" dirty="0" smtClean="0">
                <a:solidFill>
                  <a:srgbClr val="F7B2A3"/>
                </a:solidFill>
                <a:latin typeface="Arial" panose="020B0604020202020204" pitchFamily="34" charset="0"/>
              </a:rPr>
              <a:t>e2</a:t>
            </a:r>
            <a:r>
              <a:rPr lang="ru-RU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— тип: должность, значение: 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директор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”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ru-RU" sz="1200" dirty="0">
                <a:solidFill>
                  <a:srgbClr val="F7B2A3"/>
                </a:solidFill>
                <a:latin typeface="Arial" panose="020B0604020202020204" pitchFamily="34" charset="0"/>
              </a:rPr>
              <a:t>e3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 — тип: </a:t>
            </a:r>
            <a:r>
              <a:rPr lang="ru-RU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фирма;</a:t>
            </a:r>
            <a:endParaRPr lang="ru-RU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ru-RU" sz="1200" dirty="0">
                <a:solidFill>
                  <a:srgbClr val="F7B2A3"/>
                </a:solidFill>
                <a:latin typeface="Arial" panose="020B0604020202020204" pitchFamily="34" charset="0"/>
              </a:rPr>
              <a:t>e4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 — тип: фирма, имя: 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ООО Спартак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”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ru-RU" sz="1200" dirty="0">
                <a:solidFill>
                  <a:srgbClr val="F7B2A3"/>
                </a:solidFill>
                <a:latin typeface="Arial" panose="020B0604020202020204" pitchFamily="34" charset="0"/>
              </a:rPr>
              <a:t>e</a:t>
            </a:r>
            <a:r>
              <a:rPr lang="ru-RU" sz="1200" dirty="0" smtClean="0">
                <a:solidFill>
                  <a:srgbClr val="F7B2A3"/>
                </a:solidFill>
                <a:latin typeface="Arial" panose="020B0604020202020204" pitchFamily="34" charset="0"/>
              </a:rPr>
              <a:t>6</a:t>
            </a:r>
            <a:r>
              <a:rPr lang="ru-RU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— тип: человек, имя: 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“</a:t>
            </a:r>
            <a:r>
              <a:rPr lang="ru-RU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Иван </a:t>
            </a:r>
            <a:r>
              <a:rPr lang="ru-RU" sz="1200" dirty="0">
                <a:solidFill>
                  <a:srgbClr val="333333"/>
                </a:solidFill>
                <a:latin typeface="Arial" panose="020B0604020202020204" pitchFamily="34" charset="0"/>
              </a:rPr>
              <a:t>Андреевич </a:t>
            </a:r>
            <a:r>
              <a:rPr lang="ru-RU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Сидоров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”</a:t>
            </a:r>
            <a:r>
              <a:rPr lang="ru-RU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163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97928" y="483518"/>
            <a:ext cx="8492159" cy="576064"/>
          </a:xfrm>
        </p:spPr>
        <p:txBody>
          <a:bodyPr/>
          <a:lstStyle/>
          <a:p>
            <a:r>
              <a:rPr lang="ru-RU" dirty="0" smtClean="0"/>
              <a:t>Стадии локального анализа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827583" y="1183787"/>
            <a:ext cx="7632848" cy="257301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Для укрупнения групп имен существительных используют наборы образцов, присоединяющие правые модификаторы. Эти образцы обычно объединяют две группы имен существительных и, возможно, промежуточные слова в большую группу и модифицируют сущность, ассоциированную с главным существительным, чтобы соединить информацию из модификатора.</a:t>
            </a: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 первом образце элемент "имя фирмы" определяет сущность типа "фирма", в которой главным словом является имя (е4); элемент "описание фирмы"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определяет</a:t>
            </a:r>
            <a:r>
              <a:rPr 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группу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типа "фирма", в котором главным словом является общее описание (е3). Эти образцы порождают следующие метки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е1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Николаенков Алексей Олегович]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гл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занял]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е2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должность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директора известной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фирмы ООО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«Спартак"].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е5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Его] [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гл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предшественником был]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[сущ. сущность: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е6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Иван Андреевич Сидоров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].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7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97928" y="483518"/>
            <a:ext cx="8492159" cy="576064"/>
          </a:xfrm>
        </p:spPr>
        <p:txBody>
          <a:bodyPr/>
          <a:lstStyle/>
          <a:p>
            <a:r>
              <a:rPr lang="ru-RU" dirty="0"/>
              <a:t>Стадия интеграции и вывода </a:t>
            </a:r>
            <a:r>
              <a:rPr lang="ru-RU" dirty="0" smtClean="0"/>
              <a:t>понятий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827583" y="1131590"/>
            <a:ext cx="7632848" cy="296081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 примере элементы шаблона: "человек" и "должность" сопоставляются с группами имен существительных. А элементы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"занял"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"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предшественником был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"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сопоставляются с активными и пассивными глагольными группами соответственно. В результате в тексте выделяются две структуры событий на основе ранее созданных сущностей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[событие: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е7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Николаенков Алексей Олегович занял должность директора известной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фирмы ООО "Анкор"]. [событие: </a:t>
            </a:r>
            <a:r>
              <a:rPr lang="ru-RU" sz="1400" b="0" dirty="0">
                <a:solidFill>
                  <a:srgbClr val="F7B2A3"/>
                </a:solidFill>
                <a:latin typeface="+mn-lt"/>
              </a:rPr>
              <a:t>е8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Его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предшественником был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Иван Андреевич Сидоров].</a:t>
            </a: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 результате локального анализа из текста извлекаются ключевые понятия: сущности и события. Для получения более структурированной информации выполняется анализ ссылок. Его целью является разрешение ссылок, представленных местоимениями и описываемыми группами имен существительных. В нашем примере таким местоимением является "Его" (сущность e5). Для разрешения этой ссылки будет выполняться поиск первой предшествующей сущности с типом "человек". В нашем примере такой сущностью является e1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97928" y="483518"/>
            <a:ext cx="8492159" cy="576064"/>
          </a:xfrm>
        </p:spPr>
        <p:txBody>
          <a:bodyPr/>
          <a:lstStyle/>
          <a:p>
            <a:r>
              <a:rPr lang="ru-RU" dirty="0"/>
              <a:t>Стадия интеграции и вывода понятий</a:t>
            </a:r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755576" y="1187548"/>
            <a:ext cx="7632848" cy="108952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0" dirty="0">
                <a:solidFill>
                  <a:srgbClr val="F7B2A3"/>
                </a:solidFill>
                <a:latin typeface="+mn-lt"/>
              </a:rPr>
              <a:t>e1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— тип: человек, имя: </a:t>
            </a: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“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Николаенков Алексей Олегович</a:t>
            </a: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”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>
                <a:solidFill>
                  <a:srgbClr val="F7B2A3"/>
                </a:solidFill>
                <a:latin typeface="+mn-lt"/>
              </a:rPr>
              <a:t>e2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— тип: должность, значение: </a:t>
            </a: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“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директор</a:t>
            </a: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”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фирмы: е3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>
                <a:solidFill>
                  <a:srgbClr val="F7B2A3"/>
                </a:solidFill>
                <a:latin typeface="+mn-lt"/>
              </a:rPr>
              <a:t>e3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— тип: фирма, имя: </a:t>
            </a: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“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ООО Спартак</a:t>
            </a: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”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>
                <a:solidFill>
                  <a:srgbClr val="F7B2A3"/>
                </a:solidFill>
                <a:latin typeface="+mn-lt"/>
              </a:rPr>
              <a:t>e6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— тип: человек, имя: </a:t>
            </a: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“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Иван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Андреевич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Сидоров</a:t>
            </a: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”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>
                <a:solidFill>
                  <a:srgbClr val="F7B2A3"/>
                </a:solidFill>
                <a:latin typeface="+mn-lt"/>
              </a:rPr>
              <a:t>e7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— тип: покинул, человек: e1, должность: е2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>
                <a:solidFill>
                  <a:srgbClr val="F7B2A3"/>
                </a:solidFill>
                <a:latin typeface="+mn-lt"/>
              </a:rPr>
              <a:t>e8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— тип: заменил, человек: е6, человек: е1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755576" y="2255122"/>
            <a:ext cx="7632848" cy="152041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 нашем примере, строя выводы на смысле сказуемого «был предшественником", можно получить новый факт, что Иван Андреевич Сидоров тоже был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директором.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Такой вывод можно сделать на основе системы порождающих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правил: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вступил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(X-человек, Y-должность) &amp;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был предшественником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(Z-человек, X-человек) =&gt;</a:t>
            </a:r>
          </a:p>
          <a:p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покинул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(Z-человек, Y-должность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Можем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добавить еще 1 событие</a:t>
            </a:r>
            <a:r>
              <a:rPr 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</a:p>
          <a:p>
            <a:r>
              <a:rPr lang="ru-RU" sz="1200" b="0" dirty="0">
                <a:solidFill>
                  <a:srgbClr val="F7B2A3"/>
                </a:solidFill>
                <a:latin typeface="+mn-lt"/>
              </a:rPr>
              <a:t>e9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— тип: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вступил,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человек: е6, человек: е2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7097"/>
              </p:ext>
            </p:extLst>
          </p:nvPr>
        </p:nvGraphicFramePr>
        <p:xfrm>
          <a:off x="2159732" y="3803991"/>
          <a:ext cx="4824536" cy="96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25">
                  <a:extLst>
                    <a:ext uri="{9D8B030D-6E8A-4147-A177-3AD203B41FA5}">
                      <a16:colId xmlns:a16="http://schemas.microsoft.com/office/drawing/2014/main" val="1086784673"/>
                    </a:ext>
                  </a:extLst>
                </a:gridCol>
                <a:gridCol w="861703">
                  <a:extLst>
                    <a:ext uri="{9D8B030D-6E8A-4147-A177-3AD203B41FA5}">
                      <a16:colId xmlns:a16="http://schemas.microsoft.com/office/drawing/2014/main" val="259361103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0033087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058218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57645741"/>
                    </a:ext>
                  </a:extLst>
                </a:gridCol>
              </a:tblGrid>
              <a:tr h="302475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Событие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Человек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Должность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Фирма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extLst>
                  <a:ext uri="{0D108BD9-81ED-4DB2-BD59-A6C34878D82A}">
                    <a16:rowId xmlns:a16="http://schemas.microsoft.com/office/drawing/2014/main" val="4026002563"/>
                  </a:ext>
                </a:extLst>
              </a:tr>
              <a:tr h="38161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Вступил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Николаенков А.О.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Директор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ООО </a:t>
                      </a:r>
                      <a:r>
                        <a:rPr lang="en-US" sz="1200" dirty="0" smtClean="0"/>
                        <a:t>“</a:t>
                      </a:r>
                      <a:r>
                        <a:rPr lang="ru-RU" sz="1200" dirty="0" smtClean="0"/>
                        <a:t>Спартак</a:t>
                      </a:r>
                      <a:r>
                        <a:rPr lang="en-US" sz="1200" dirty="0" smtClean="0"/>
                        <a:t>”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extLst>
                  <a:ext uri="{0D108BD9-81ED-4DB2-BD59-A6C34878D82A}">
                    <a16:rowId xmlns:a16="http://schemas.microsoft.com/office/drawing/2014/main" val="2305713865"/>
                  </a:ext>
                </a:extLst>
              </a:tr>
              <a:tr h="28473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Покинул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Сидоров И.А.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Директор</a:t>
                      </a:r>
                      <a:endParaRPr lang="ru-RU" sz="1200" dirty="0"/>
                    </a:p>
                  </a:txBody>
                  <a:tcPr marL="70208" marR="70208" marT="35104" marB="351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ООО </a:t>
                      </a:r>
                      <a:r>
                        <a:rPr lang="en-US" sz="1200" dirty="0" smtClean="0"/>
                        <a:t>“</a:t>
                      </a:r>
                      <a:r>
                        <a:rPr lang="ru-RU" sz="1200" dirty="0" smtClean="0"/>
                        <a:t>Спартак</a:t>
                      </a:r>
                      <a:r>
                        <a:rPr lang="en-US" sz="1200" dirty="0" smtClean="0"/>
                        <a:t>”</a:t>
                      </a:r>
                      <a:endParaRPr lang="ru-RU" sz="1200" dirty="0" smtClean="0"/>
                    </a:p>
                  </a:txBody>
                  <a:tcPr marL="70208" marR="70208" marT="35104" marB="35104"/>
                </a:tc>
                <a:extLst>
                  <a:ext uri="{0D108BD9-81ED-4DB2-BD59-A6C34878D82A}">
                    <a16:rowId xmlns:a16="http://schemas.microsoft.com/office/drawing/2014/main" val="85284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4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97928" y="483518"/>
            <a:ext cx="8492159" cy="576064"/>
          </a:xfrm>
        </p:spPr>
        <p:txBody>
          <a:bodyPr/>
          <a:lstStyle/>
          <a:p>
            <a:r>
              <a:rPr lang="ru-RU" dirty="0" smtClean="0"/>
              <a:t>Задача </a:t>
            </a:r>
            <a:r>
              <a:rPr lang="ru-RU" dirty="0"/>
              <a:t>классификации </a:t>
            </a:r>
            <a:r>
              <a:rPr lang="ru-RU" dirty="0" smtClean="0"/>
              <a:t>текстов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827583" y="1187406"/>
            <a:ext cx="7632848" cy="7509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Классификация текстовых документов, так же как и в случае классификации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объектов,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заключается в отнесении документа к одному из заранее известных классов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Множество документов представляется в виде в виде (1), категории в виде (2):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827583" y="1944298"/>
            <a:ext cx="4032449" cy="2952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 {d1, ...,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, ...,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dn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} (1)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832229" y="2215973"/>
            <a:ext cx="7632848" cy="6740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Большинство методов классификации текстов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основаны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на предположении, что документы, относящиеся к одной категории, содержат одинаковые признаки (слова или словосочетания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). Значит,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для каждой категории должно быть множество признаков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974830" y="2890188"/>
            <a:ext cx="7494893" cy="2862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 (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cr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) =&lt; f1, ...,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fk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, ...,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fz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&gt;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Заголовок 3"/>
          <p:cNvSpPr txBox="1">
            <a:spLocks/>
          </p:cNvSpPr>
          <p:nvPr/>
        </p:nvSpPr>
        <p:spPr>
          <a:xfrm>
            <a:off x="827583" y="3151547"/>
            <a:ext cx="7632848" cy="4801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Подобно категориям каждый документ также имеет признаки, по которым его можно отнести с некоторой степенью вероятности к одной или нескольким категориям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Заголовок 3"/>
          <p:cNvSpPr txBox="1">
            <a:spLocks/>
          </p:cNvSpPr>
          <p:nvPr/>
        </p:nvSpPr>
        <p:spPr>
          <a:xfrm>
            <a:off x="974830" y="3625871"/>
            <a:ext cx="7485601" cy="2862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</a:t>
            </a:r>
            <a:r>
              <a:rPr 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=&lt;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f1</a:t>
            </a:r>
            <a:r>
              <a:rPr lang="en-US" sz="1400" b="0" baseline="30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...,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</a:t>
            </a:r>
            <a:r>
              <a:rPr 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</a:t>
            </a:r>
            <a:r>
              <a:rPr lang="en-US" sz="1400" b="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...,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</a:t>
            </a:r>
            <a:r>
              <a:rPr lang="en-US" sz="14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</a:t>
            </a:r>
            <a:r>
              <a:rPr lang="en-US" sz="1400" b="0" baseline="30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&gt;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Заголовок 3"/>
          <p:cNvSpPr txBox="1">
            <a:spLocks/>
          </p:cNvSpPr>
          <p:nvPr/>
        </p:nvSpPr>
        <p:spPr>
          <a:xfrm>
            <a:off x="4211960" y="1948990"/>
            <a:ext cx="3888432" cy="2862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{</a:t>
            </a:r>
            <a:r>
              <a:rPr lang="en-US" sz="14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</a:t>
            </a:r>
            <a:r>
              <a:rPr lang="en-US" sz="1400" b="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}</a:t>
            </a:r>
            <a:r>
              <a:rPr 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где </a:t>
            </a:r>
            <a:r>
              <a:rPr 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 = 1, …, m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(2)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Заголовок 3"/>
          <p:cNvSpPr txBox="1">
            <a:spLocks/>
          </p:cNvSpPr>
          <p:nvPr/>
        </p:nvSpPr>
        <p:spPr>
          <a:xfrm>
            <a:off x="827583" y="3887230"/>
            <a:ext cx="7632848" cy="4801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Решение об отнесении документа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к категории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cr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принимается на основании пересечения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Заголовок 3"/>
          <p:cNvSpPr txBox="1">
            <a:spLocks/>
          </p:cNvSpPr>
          <p:nvPr/>
        </p:nvSpPr>
        <p:spPr>
          <a:xfrm>
            <a:off x="974830" y="4361554"/>
            <a:ext cx="7485601" cy="2862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</a:t>
            </a:r>
            <a:r>
              <a:rPr 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 </a:t>
            </a:r>
            <a:r>
              <a:rPr 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F(</a:t>
            </a:r>
            <a:r>
              <a:rPr lang="en-US" sz="14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cr</a:t>
            </a:r>
            <a:r>
              <a:rPr 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Oval 10"/>
          <p:cNvSpPr/>
          <p:nvPr/>
        </p:nvSpPr>
        <p:spPr>
          <a:xfrm>
            <a:off x="5580112" y="4158277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36096" y="4435743"/>
            <a:ext cx="9361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F(di)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0"/>
          <p:cNvSpPr/>
          <p:nvPr/>
        </p:nvSpPr>
        <p:spPr>
          <a:xfrm>
            <a:off x="6156661" y="4161418"/>
            <a:ext cx="914400" cy="914400"/>
          </a:xfrm>
          <a:prstGeom prst="ellipse">
            <a:avLst/>
          </a:prstGeom>
          <a:solidFill>
            <a:srgbClr val="AB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Полилиния 17"/>
          <p:cNvSpPr/>
          <p:nvPr/>
        </p:nvSpPr>
        <p:spPr>
          <a:xfrm>
            <a:off x="6161314" y="4267200"/>
            <a:ext cx="312057" cy="693057"/>
          </a:xfrm>
          <a:custGeom>
            <a:avLst/>
            <a:gdLst>
              <a:gd name="connsiteX0" fmla="*/ 166915 w 312057"/>
              <a:gd name="connsiteY0" fmla="*/ 0 h 693057"/>
              <a:gd name="connsiteX1" fmla="*/ 68943 w 312057"/>
              <a:gd name="connsiteY1" fmla="*/ 97971 h 693057"/>
              <a:gd name="connsiteX2" fmla="*/ 21772 w 312057"/>
              <a:gd name="connsiteY2" fmla="*/ 199571 h 693057"/>
              <a:gd name="connsiteX3" fmla="*/ 0 w 312057"/>
              <a:gd name="connsiteY3" fmla="*/ 286657 h 693057"/>
              <a:gd name="connsiteX4" fmla="*/ 3629 w 312057"/>
              <a:gd name="connsiteY4" fmla="*/ 420914 h 693057"/>
              <a:gd name="connsiteX5" fmla="*/ 36286 w 312057"/>
              <a:gd name="connsiteY5" fmla="*/ 569686 h 693057"/>
              <a:gd name="connsiteX6" fmla="*/ 97972 w 312057"/>
              <a:gd name="connsiteY6" fmla="*/ 649514 h 693057"/>
              <a:gd name="connsiteX7" fmla="*/ 163286 w 312057"/>
              <a:gd name="connsiteY7" fmla="*/ 693057 h 693057"/>
              <a:gd name="connsiteX8" fmla="*/ 195943 w 312057"/>
              <a:gd name="connsiteY8" fmla="*/ 649514 h 693057"/>
              <a:gd name="connsiteX9" fmla="*/ 257629 w 312057"/>
              <a:gd name="connsiteY9" fmla="*/ 595086 h 693057"/>
              <a:gd name="connsiteX10" fmla="*/ 290286 w 312057"/>
              <a:gd name="connsiteY10" fmla="*/ 508000 h 693057"/>
              <a:gd name="connsiteX11" fmla="*/ 308429 w 312057"/>
              <a:gd name="connsiteY11" fmla="*/ 428171 h 693057"/>
              <a:gd name="connsiteX12" fmla="*/ 312057 w 312057"/>
              <a:gd name="connsiteY12" fmla="*/ 297543 h 693057"/>
              <a:gd name="connsiteX13" fmla="*/ 290286 w 312057"/>
              <a:gd name="connsiteY13" fmla="*/ 181429 h 693057"/>
              <a:gd name="connsiteX14" fmla="*/ 254000 w 312057"/>
              <a:gd name="connsiteY14" fmla="*/ 97971 h 693057"/>
              <a:gd name="connsiteX15" fmla="*/ 166915 w 312057"/>
              <a:gd name="connsiteY15" fmla="*/ 0 h 6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2057" h="693057">
                <a:moveTo>
                  <a:pt x="166915" y="0"/>
                </a:moveTo>
                <a:lnTo>
                  <a:pt x="68943" y="97971"/>
                </a:lnTo>
                <a:lnTo>
                  <a:pt x="21772" y="199571"/>
                </a:lnTo>
                <a:lnTo>
                  <a:pt x="0" y="286657"/>
                </a:lnTo>
                <a:cubicBezTo>
                  <a:pt x="1210" y="331409"/>
                  <a:pt x="2419" y="376162"/>
                  <a:pt x="3629" y="420914"/>
                </a:cubicBezTo>
                <a:lnTo>
                  <a:pt x="36286" y="569686"/>
                </a:lnTo>
                <a:lnTo>
                  <a:pt x="97972" y="649514"/>
                </a:lnTo>
                <a:lnTo>
                  <a:pt x="163286" y="693057"/>
                </a:lnTo>
                <a:lnTo>
                  <a:pt x="195943" y="649514"/>
                </a:lnTo>
                <a:lnTo>
                  <a:pt x="257629" y="595086"/>
                </a:lnTo>
                <a:lnTo>
                  <a:pt x="290286" y="508000"/>
                </a:lnTo>
                <a:lnTo>
                  <a:pt x="308429" y="428171"/>
                </a:lnTo>
                <a:cubicBezTo>
                  <a:pt x="309638" y="384628"/>
                  <a:pt x="310848" y="341086"/>
                  <a:pt x="312057" y="297543"/>
                </a:cubicBezTo>
                <a:lnTo>
                  <a:pt x="290286" y="181429"/>
                </a:lnTo>
                <a:lnTo>
                  <a:pt x="254000" y="97971"/>
                </a:lnTo>
                <a:lnTo>
                  <a:pt x="166915" y="0"/>
                </a:lnTo>
                <a:close/>
              </a:path>
            </a:pathLst>
          </a:custGeom>
          <a:solidFill>
            <a:srgbClr val="F7B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310408" y="4432602"/>
            <a:ext cx="9361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F(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cr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55576" y="267494"/>
            <a:ext cx="7702464" cy="1200329"/>
          </a:xfrm>
        </p:spPr>
        <p:txBody>
          <a:bodyPr>
            <a:spAutoFit/>
          </a:bodyPr>
          <a:lstStyle/>
          <a:p>
            <a:r>
              <a:rPr lang="ru-RU" dirty="0"/>
              <a:t>Методы классификации текстовых </a:t>
            </a:r>
            <a:r>
              <a:rPr lang="ru-RU" dirty="0" smtClean="0"/>
              <a:t>документов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2"/>
          </p:cNvCxnSpPr>
          <p:nvPr/>
        </p:nvCxnSpPr>
        <p:spPr>
          <a:xfrm flipH="1">
            <a:off x="2411760" y="1467823"/>
            <a:ext cx="2195048" cy="527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4606808" y="1467823"/>
            <a:ext cx="2125432" cy="527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Схема 19"/>
          <p:cNvGraphicFramePr/>
          <p:nvPr>
            <p:extLst>
              <p:ext uri="{D42A27DB-BD31-4B8C-83A1-F6EECF244321}">
                <p14:modId xmlns:p14="http://schemas.microsoft.com/office/powerpoint/2010/main" val="557633869"/>
              </p:ext>
            </p:extLst>
          </p:nvPr>
        </p:nvGraphicFramePr>
        <p:xfrm>
          <a:off x="1655676" y="2045387"/>
          <a:ext cx="1512168" cy="62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Группа 20"/>
          <p:cNvGrpSpPr/>
          <p:nvPr/>
        </p:nvGrpSpPr>
        <p:grpSpPr>
          <a:xfrm>
            <a:off x="5976156" y="2045387"/>
            <a:ext cx="1512168" cy="617760"/>
            <a:chOff x="0" y="2502"/>
            <a:chExt cx="1512168" cy="61776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0" y="2502"/>
              <a:ext cx="1512168" cy="617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4"/>
            <p:cNvSpPr txBox="1"/>
            <p:nvPr/>
          </p:nvSpPr>
          <p:spPr>
            <a:xfrm>
              <a:off x="30157" y="32659"/>
              <a:ext cx="1451854" cy="557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Экспертный метод</a:t>
              </a:r>
              <a:endParaRPr lang="ru-RU" sz="1600" kern="1200" dirty="0"/>
            </a:p>
          </p:txBody>
        </p:sp>
      </p:grpSp>
      <p:sp>
        <p:nvSpPr>
          <p:cNvPr id="25" name="Заголовок 3"/>
          <p:cNvSpPr txBox="1">
            <a:spLocks/>
          </p:cNvSpPr>
          <p:nvPr/>
        </p:nvSpPr>
        <p:spPr>
          <a:xfrm>
            <a:off x="899592" y="2715765"/>
            <a:ext cx="3240361" cy="6740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предполагается наличие обучающей выборки документов, по которому строится множество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F(C)</a:t>
            </a:r>
          </a:p>
        </p:txBody>
      </p:sp>
      <p:sp>
        <p:nvSpPr>
          <p:cNvPr id="26" name="Заголовок 3"/>
          <p:cNvSpPr txBox="1">
            <a:spLocks/>
          </p:cNvSpPr>
          <p:nvPr/>
        </p:nvSpPr>
        <p:spPr>
          <a:xfrm>
            <a:off x="4958053" y="2712848"/>
            <a:ext cx="3564396" cy="6740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предполагает, что выделение признаков — множества F(C) — и составление правил производится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экспертами</a:t>
            </a:r>
          </a:p>
        </p:txBody>
      </p:sp>
      <p:cxnSp>
        <p:nvCxnSpPr>
          <p:cNvPr id="27" name="Прямая со стрелкой 26"/>
          <p:cNvCxnSpPr>
            <a:stCxn id="25" idx="2"/>
          </p:cNvCxnSpPr>
          <p:nvPr/>
        </p:nvCxnSpPr>
        <p:spPr>
          <a:xfrm flipH="1">
            <a:off x="2519772" y="3389796"/>
            <a:ext cx="1" cy="334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3"/>
          <p:cNvSpPr txBox="1">
            <a:spLocks/>
          </p:cNvSpPr>
          <p:nvPr/>
        </p:nvSpPr>
        <p:spPr>
          <a:xfrm>
            <a:off x="971600" y="3729996"/>
            <a:ext cx="3240361" cy="10618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анализируется статистика лингвистических шаблонов (таких как лексическая близость, повторяемость слов и т. п.) из документов обучающей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выборки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6731170" y="3389796"/>
            <a:ext cx="1" cy="334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Заголовок 3"/>
          <p:cNvSpPr txBox="1">
            <a:spLocks/>
          </p:cNvSpPr>
          <p:nvPr/>
        </p:nvSpPr>
        <p:spPr>
          <a:xfrm>
            <a:off x="5120070" y="3723878"/>
            <a:ext cx="3240361" cy="12557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формирование словаря (множества F(C) ) может быть выполнено на основе набора терминов предметной области и отношений между ними (основные термины, синонимы и родственные термины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4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827583" y="467055"/>
            <a:ext cx="7630456" cy="576064"/>
          </a:xfrm>
        </p:spPr>
        <p:txBody>
          <a:bodyPr/>
          <a:lstStyle/>
          <a:p>
            <a:r>
              <a:rPr lang="ru-RU" dirty="0"/>
              <a:t>Методы кластеризации текстовых </a:t>
            </a:r>
            <a:r>
              <a:rPr lang="ru-RU" dirty="0" smtClean="0"/>
              <a:t>документов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825191" y="1491630"/>
            <a:ext cx="7632848" cy="237911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Большинство алгоритмов кластеризации требуют, чтобы данные были представлены в виде модели векторного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пространства.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Набор признаков F конструируется при помощи исключения редких слов и слов с высокой частотой. Исключение слов означает, что слова рассматриваются только как признаки, если они встречаются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большее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количество раз, чем обозначенный частый порог, или меньшее количество раз, чем обозначенный нечастый порог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Каждому признаку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fk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в документе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ставится в соответствие его вес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ωk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i ,который обозначает важность этого признака для данного документа. Для вычисления веса могут использоваться разные подходы, например алгоритм TFIDF (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Term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Frequency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Inverse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Document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Frequency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). Идея этого подхода — гарантировать, что вес признака будет находиться в диапазоне от 0 до 1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77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827583" y="467055"/>
            <a:ext cx="7630456" cy="576064"/>
          </a:xfrm>
        </p:spPr>
        <p:txBody>
          <a:bodyPr/>
          <a:lstStyle/>
          <a:p>
            <a:r>
              <a:rPr lang="ru-RU" dirty="0"/>
              <a:t>Методы кластеризации текстовых </a:t>
            </a:r>
            <a:r>
              <a:rPr lang="ru-RU" dirty="0" smtClean="0"/>
              <a:t>документов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71599" y="1491630"/>
            <a:ext cx="2088231" cy="3024336"/>
          </a:xfrm>
          <a:prstGeom prst="roundRect">
            <a:avLst/>
          </a:prstGeom>
          <a:noFill/>
          <a:ln w="19050">
            <a:solidFill>
              <a:srgbClr val="F8B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65926" y="1491630"/>
            <a:ext cx="2232247" cy="3024336"/>
          </a:xfrm>
          <a:prstGeom prst="roundRect">
            <a:avLst/>
          </a:prstGeom>
          <a:noFill/>
          <a:ln w="19050">
            <a:solidFill>
              <a:srgbClr val="98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00192" y="1491630"/>
            <a:ext cx="2160240" cy="3024336"/>
          </a:xfrm>
          <a:prstGeom prst="roundRect">
            <a:avLst/>
          </a:prstGeom>
          <a:noFill/>
          <a:ln w="19050">
            <a:solidFill>
              <a:srgbClr val="C1C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3"/>
          <p:cNvSpPr txBox="1">
            <a:spLocks/>
          </p:cNvSpPr>
          <p:nvPr/>
        </p:nvSpPr>
        <p:spPr>
          <a:xfrm>
            <a:off x="980049" y="1635646"/>
            <a:ext cx="2088231" cy="2862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</a:t>
            </a:r>
            <a:r>
              <a:rPr lang="ru-R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ерархичесий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80050" y="1995686"/>
            <a:ext cx="2079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3"/>
          <p:cNvSpPr txBox="1">
            <a:spLocks/>
          </p:cNvSpPr>
          <p:nvPr/>
        </p:nvSpPr>
        <p:spPr>
          <a:xfrm>
            <a:off x="979770" y="1993789"/>
            <a:ext cx="2088231" cy="1920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создает дерево со всеми документами в корневом узле и одним документом в узле-листе. Промежуточные узлы содержат различные документы, которые становятся более и более специализированными по мере приближения к листьям дерева. </a:t>
            </a:r>
          </a:p>
        </p:txBody>
      </p:sp>
      <p:sp>
        <p:nvSpPr>
          <p:cNvPr id="14" name="Заголовок 3"/>
          <p:cNvSpPr txBox="1">
            <a:spLocks/>
          </p:cNvSpPr>
          <p:nvPr/>
        </p:nvSpPr>
        <p:spPr>
          <a:xfrm>
            <a:off x="3568890" y="1635646"/>
            <a:ext cx="2232247" cy="2862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Бинарный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3569346" y="1995686"/>
            <a:ext cx="2222546" cy="0"/>
          </a:xfrm>
          <a:prstGeom prst="line">
            <a:avLst/>
          </a:prstGeom>
          <a:ln w="19050">
            <a:solidFill>
              <a:srgbClr val="98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3"/>
          <p:cNvSpPr txBox="1">
            <a:spLocks/>
          </p:cNvSpPr>
          <p:nvPr/>
        </p:nvSpPr>
        <p:spPr>
          <a:xfrm>
            <a:off x="3563888" y="1993789"/>
            <a:ext cx="2232247" cy="24191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обеспечивает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группировку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 просмотр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документальных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кластеров по ссылкам подобия. В один кластер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помещаются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самые близкие по своим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свойствам документы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В процессе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кластеризации стоят базис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ссылок от документа к документу, основанный на весах и совместном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употреблении определяемых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ключевых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слов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6291742" y="1635646"/>
            <a:ext cx="2160240" cy="2862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Нечеткий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292021" y="1995686"/>
            <a:ext cx="2150851" cy="0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аголовок 3"/>
          <p:cNvSpPr txBox="1">
            <a:spLocks/>
          </p:cNvSpPr>
          <p:nvPr/>
        </p:nvSpPr>
        <p:spPr>
          <a:xfrm>
            <a:off x="6274461" y="1993789"/>
            <a:ext cx="2160240" cy="14219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включает каждый документ во все кластеры, но при этом связывает с ним весовую функцию, определяющую степень принадлежности данного документа определенному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кластеру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63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825191" y="339502"/>
            <a:ext cx="7630456" cy="576064"/>
          </a:xfrm>
        </p:spPr>
        <p:txBody>
          <a:bodyPr/>
          <a:lstStyle/>
          <a:p>
            <a:r>
              <a:rPr lang="ru-RU" dirty="0"/>
              <a:t>Задача аннотирования </a:t>
            </a:r>
            <a:r>
              <a:rPr lang="ru-RU" dirty="0" smtClean="0"/>
              <a:t>текстов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822799" y="1203598"/>
            <a:ext cx="7632848" cy="245605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Задача аннотирования документов является актуальной для любых хранилищ информации: от библиотек до интернет-порталов. Аннотирование требуется также и конкретному человеку, например, для быстрого ознакомления с интересующей его публикацией или с подборкой статей по одной тематике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Хорошее аннотирование предполагает содержание в аннотации предложений, представляющих максимальное количество тем, представленных в документе, при минимальной избыточности.</a:t>
            </a:r>
          </a:p>
          <a:p>
            <a:pPr>
              <a:spcAft>
                <a:spcPts val="600"/>
              </a:spcAft>
            </a:pP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процесс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аннотирования распадается на три этапа:</a:t>
            </a:r>
          </a:p>
          <a:p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1.Анализ исходного текста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2.Определение его характерных фрагментов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3.Формирование соответствующего вывода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3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 txBox="1">
            <a:spLocks/>
          </p:cNvSpPr>
          <p:nvPr/>
        </p:nvSpPr>
        <p:spPr>
          <a:xfrm>
            <a:off x="1552890" y="339502"/>
            <a:ext cx="7483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Что такое интеллектуальный анализ текстов (ИАТ)</a:t>
            </a:r>
            <a:endParaRPr kumimoji="0" lang="ru-RU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1552890" y="1665065"/>
            <a:ext cx="7200800" cy="326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Интеллектуальный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текстов</a:t>
            </a: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(англ. </a:t>
            </a:r>
            <a:r>
              <a:rPr lang="ru-RU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mining</a:t>
            </a: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—  это технология получения информации из </a:t>
            </a:r>
            <a:r>
              <a:rPr lang="ru-RU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неструктуриро</a:t>
            </a:r>
            <a:r>
              <a:rPr lang="ru-RU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-ванных </a:t>
            </a: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текстовых данных путём их преобразования в пригодный для дальнейшей работы набор </a:t>
            </a:r>
            <a:r>
              <a:rPr lang="ru-RU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структуриро</a:t>
            </a:r>
            <a:r>
              <a:rPr lang="ru-RU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-ванных </a:t>
            </a: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данных, представленных в удобном для машинной обработки виде. То есть, посредством методов </a:t>
            </a:r>
            <a:r>
              <a:rPr lang="ru-RU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Mining</a:t>
            </a: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пользователь может извлекать знания из огромных </a:t>
            </a:r>
            <a:r>
              <a:rPr lang="ru-RU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массивов </a:t>
            </a: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данных, лишенной «понятной» компьютеру структуры.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63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194094"/>
            <a:ext cx="8568952" cy="1311128"/>
          </a:xfrm>
        </p:spPr>
        <p:txBody>
          <a:bodyPr wrap="square">
            <a:spAutoFit/>
          </a:bodyPr>
          <a:lstStyle/>
          <a:p>
            <a:r>
              <a:rPr lang="ru-RU" dirty="0" smtClean="0"/>
              <a:t>Два похода к автоматическому</a:t>
            </a:r>
          </a:p>
          <a:p>
            <a:r>
              <a:rPr lang="ru-RU" dirty="0" smtClean="0"/>
              <a:t> аннотированию текстовых документов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2"/>
          </p:cNvCxnSpPr>
          <p:nvPr/>
        </p:nvCxnSpPr>
        <p:spPr>
          <a:xfrm flipH="1">
            <a:off x="2411760" y="1467823"/>
            <a:ext cx="2195048" cy="527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4606808" y="1467823"/>
            <a:ext cx="2125432" cy="527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Схема 19"/>
          <p:cNvGraphicFramePr/>
          <p:nvPr>
            <p:extLst>
              <p:ext uri="{D42A27DB-BD31-4B8C-83A1-F6EECF244321}">
                <p14:modId xmlns:p14="http://schemas.microsoft.com/office/powerpoint/2010/main" val="970490938"/>
              </p:ext>
            </p:extLst>
          </p:nvPr>
        </p:nvGraphicFramePr>
        <p:xfrm>
          <a:off x="1655676" y="1923679"/>
          <a:ext cx="1512168" cy="85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Группа 20"/>
          <p:cNvGrpSpPr/>
          <p:nvPr/>
        </p:nvGrpSpPr>
        <p:grpSpPr>
          <a:xfrm>
            <a:off x="5976156" y="2045387"/>
            <a:ext cx="1512168" cy="617760"/>
            <a:chOff x="0" y="2502"/>
            <a:chExt cx="1512168" cy="61776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0" y="2502"/>
              <a:ext cx="1512168" cy="617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4"/>
            <p:cNvSpPr txBox="1"/>
            <p:nvPr/>
          </p:nvSpPr>
          <p:spPr>
            <a:xfrm>
              <a:off x="30157" y="32659"/>
              <a:ext cx="1451854" cy="557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Обобщение</a:t>
              </a:r>
              <a:endParaRPr lang="ru-RU" sz="1600" kern="1200" dirty="0"/>
            </a:p>
          </p:txBody>
        </p:sp>
      </p:grpSp>
      <p:sp>
        <p:nvSpPr>
          <p:cNvPr id="25" name="Заголовок 3"/>
          <p:cNvSpPr txBox="1">
            <a:spLocks/>
          </p:cNvSpPr>
          <p:nvPr/>
        </p:nvSpPr>
        <p:spPr>
          <a:xfrm>
            <a:off x="899592" y="2632990"/>
            <a:ext cx="3240361" cy="8679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предполагает выделение наиболее важных фрагментов (чаще всего это предложения) из исходного текста и соединение их в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аннотацию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6" name="Заголовок 3"/>
          <p:cNvSpPr txBox="1">
            <a:spLocks/>
          </p:cNvSpPr>
          <p:nvPr/>
        </p:nvSpPr>
        <p:spPr>
          <a:xfrm>
            <a:off x="5157065" y="2632990"/>
            <a:ext cx="3150350" cy="16435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предполагает использование предварительно разработанных грамматик естественных языков, тезаурусы, онтологические справочники и др., на основании которых выполняется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переформулирование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исходного текста и его обобщение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85727"/>
            <a:ext cx="9144000" cy="576064"/>
          </a:xfrm>
        </p:spPr>
        <p:txBody>
          <a:bodyPr/>
          <a:lstStyle/>
          <a:p>
            <a:r>
              <a:rPr lang="ru-RU" sz="3550" dirty="0" smtClean="0"/>
              <a:t>Средства анализа текстовой информации</a:t>
            </a:r>
            <a:endParaRPr lang="ru-RU" sz="355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9563" y="915566"/>
            <a:ext cx="2088231" cy="4032448"/>
          </a:xfrm>
          <a:prstGeom prst="roundRect">
            <a:avLst/>
          </a:prstGeom>
          <a:noFill/>
          <a:ln w="19050">
            <a:solidFill>
              <a:srgbClr val="F8B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81145" y="913113"/>
            <a:ext cx="2232247" cy="4034901"/>
          </a:xfrm>
          <a:prstGeom prst="roundRect">
            <a:avLst/>
          </a:prstGeom>
          <a:noFill/>
          <a:ln w="19050">
            <a:solidFill>
              <a:srgbClr val="98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99755" y="913114"/>
            <a:ext cx="2160240" cy="4034900"/>
          </a:xfrm>
          <a:prstGeom prst="roundRect">
            <a:avLst/>
          </a:prstGeom>
          <a:noFill/>
          <a:ln w="19050">
            <a:solidFill>
              <a:srgbClr val="C1C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3"/>
          <p:cNvSpPr txBox="1">
            <a:spLocks/>
          </p:cNvSpPr>
          <p:nvPr/>
        </p:nvSpPr>
        <p:spPr>
          <a:xfrm>
            <a:off x="118013" y="1059583"/>
            <a:ext cx="2088231" cy="2862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Oracle Text 2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18014" y="1419623"/>
            <a:ext cx="2079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3"/>
          <p:cNvSpPr txBox="1">
            <a:spLocks/>
          </p:cNvSpPr>
          <p:nvPr/>
        </p:nvSpPr>
        <p:spPr>
          <a:xfrm>
            <a:off x="124497" y="1419623"/>
            <a:ext cx="2088231" cy="34163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поиск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документов по их содержанию;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классификацию документов;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кластеризацию документов;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извлечение ключевых понятий;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автоматическое аннотирование;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поиск в документах ассоциативных связей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</a:t>
            </a:r>
            <a:endParaRPr lang="en-US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Oracle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Text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— программный комплекс, интегрированный в СУБД, позволяющий эффективно работать с запросами, относящимися к неструктурированным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текстам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Заголовок 3"/>
          <p:cNvSpPr txBox="1">
            <a:spLocks/>
          </p:cNvSpPr>
          <p:nvPr/>
        </p:nvSpPr>
        <p:spPr>
          <a:xfrm>
            <a:off x="2284109" y="960180"/>
            <a:ext cx="2232247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Intelligent Miner for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Text1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284565" y="1417170"/>
            <a:ext cx="2222546" cy="0"/>
          </a:xfrm>
          <a:prstGeom prst="line">
            <a:avLst/>
          </a:prstGeom>
          <a:ln w="19050">
            <a:solidFill>
              <a:srgbClr val="98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3"/>
          <p:cNvSpPr txBox="1">
            <a:spLocks/>
          </p:cNvSpPr>
          <p:nvPr/>
        </p:nvSpPr>
        <p:spPr>
          <a:xfrm>
            <a:off x="2272679" y="1424874"/>
            <a:ext cx="2232247" cy="35231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Продукт фирмы IBM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Intelligent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Miner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Text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представляет собой набор отдельных утилит, запускаемых из командной строки или из скриптов независимо друг от друга</a:t>
            </a:r>
          </a:p>
          <a:p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утилита 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определения языка (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Language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Identification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Tool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—;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утилита классификации (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Categorisation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Tool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 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утилита кластеризации (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Clusterisation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Tool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);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утилита извлечения ключевых понятий (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Feature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Extraction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Tool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);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утилита автоматического аннотирования (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Annotation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Tool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 </a:t>
            </a:r>
            <a:endParaRPr lang="en-US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4591305" y="960181"/>
            <a:ext cx="216024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Средства SAS </a:t>
            </a:r>
            <a:r>
              <a:rPr lang="ru-R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Institute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4591584" y="1417170"/>
            <a:ext cx="2150851" cy="0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аголовок 3"/>
          <p:cNvSpPr txBox="1">
            <a:spLocks/>
          </p:cNvSpPr>
          <p:nvPr/>
        </p:nvSpPr>
        <p:spPr>
          <a:xfrm>
            <a:off x="4574024" y="1415272"/>
            <a:ext cx="2160240" cy="35327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Text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Miner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обеспечивает логическую обработку текста в среде пакета SAS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Enterprise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Miner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Это позволяет пользователям обогащать процесс анализа данных, интегрируя неструктурированную текстовую информацию с существующими структурированными данными, такими как возраст, доход и характер покупательского спроса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76256" y="918758"/>
            <a:ext cx="2160240" cy="4029256"/>
          </a:xfrm>
          <a:prstGeom prst="roundRect">
            <a:avLst/>
          </a:prstGeom>
          <a:noFill/>
          <a:ln w="19050">
            <a:solidFill>
              <a:srgbClr val="ABD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3"/>
          <p:cNvSpPr txBox="1">
            <a:spLocks/>
          </p:cNvSpPr>
          <p:nvPr/>
        </p:nvSpPr>
        <p:spPr>
          <a:xfrm>
            <a:off x="6867806" y="965825"/>
            <a:ext cx="216024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Средства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Мегапьютер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Интеллидженс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68085" y="1422814"/>
            <a:ext cx="2150851" cy="0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3"/>
          <p:cNvSpPr txBox="1">
            <a:spLocks/>
          </p:cNvSpPr>
          <p:nvPr/>
        </p:nvSpPr>
        <p:spPr>
          <a:xfrm>
            <a:off x="6850525" y="1420917"/>
            <a:ext cx="2160240" cy="35270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создание семантической сети большого текста;</a:t>
            </a:r>
          </a:p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автоматическое аннотирование текста;</a:t>
            </a:r>
          </a:p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поиск по тексту;</a:t>
            </a:r>
          </a:p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классификацию документов;</a:t>
            </a:r>
          </a:p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•  кластеризацию текстов.</a:t>
            </a:r>
          </a:p>
          <a:p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Система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TextAnalyst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рассматривает технологию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Text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Mining</a:t>
            </a:r>
            <a:r>
              <a:rPr lang="ru-RU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в качестве отдельного математического аппарата, который разработчики программного обеспечения могут встраивать в свои продукты, не опираясь на платформы информационно-поисковых систем или СУБД</a:t>
            </a:r>
            <a:r>
              <a:rPr lang="ru-RU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004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ru-RU" altLang="ko-KR" dirty="0" smtClean="0"/>
              <a:t>Спасибо за внимание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Основные группы задач ИАТ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182144" y="1338959"/>
            <a:ext cx="47525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Категоризация текстов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182144" y="2180860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Извлечение информации и информационный поиск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182144" y="3208947"/>
            <a:ext cx="47525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Обработка изменений в коллекциях текстов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182144" y="4029904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Разработка средств представления информации для пользователя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97928" y="483518"/>
            <a:ext cx="8492159" cy="576064"/>
          </a:xfrm>
        </p:spPr>
        <p:txBody>
          <a:bodyPr/>
          <a:lstStyle/>
          <a:p>
            <a:r>
              <a:rPr lang="ru-RU" dirty="0" smtClean="0"/>
              <a:t>Основные задачи </a:t>
            </a:r>
            <a:r>
              <a:rPr lang="en-US" dirty="0" smtClean="0"/>
              <a:t>Text Mining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827583" y="1491630"/>
            <a:ext cx="7632848" cy="3269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Классификация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определение для каждого документа одной или нескольких заранее заданных категорий, к которым этот документ относится, автоматическое выявление групп семантически похожих документов среди заданного фиксированного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множества.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Автоматическое аннотирование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сокращение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текста и сохранение его смысла. Результат включает в себя наиболее значимые предложения в тексте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Извлечения ключевых понятий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идентификация фактов и отношений в тексте (имена существительные и нарицательные: имена и фамилии людей, названия организаций и др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.).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Навигация по тексту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перемещение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 документам по определённым темам и терминам. Это выполняется за счет идентификации ключевых понятий и некоторых отношений между ними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Анализ трендов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позволяет идентифицировать тренды в наборах документов на какой-то период времени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Поиск ассоциаций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В заданном наборе документов идентифицируются ассоциативные отношения между ключевыми понятиями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60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398325"/>
            <a:ext cx="9144000" cy="576064"/>
          </a:xfrm>
        </p:spPr>
        <p:txBody>
          <a:bodyPr/>
          <a:lstStyle/>
          <a:p>
            <a:r>
              <a:rPr lang="ru-RU" dirty="0" smtClean="0"/>
              <a:t>Этапы </a:t>
            </a:r>
            <a:r>
              <a:rPr lang="en-US" dirty="0" smtClean="0"/>
              <a:t>Text Mining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669510150"/>
              </p:ext>
            </p:extLst>
          </p:nvPr>
        </p:nvGraphicFramePr>
        <p:xfrm>
          <a:off x="1115616" y="1406287"/>
          <a:ext cx="1656185" cy="67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574098938"/>
              </p:ext>
            </p:extLst>
          </p:nvPr>
        </p:nvGraphicFramePr>
        <p:xfrm>
          <a:off x="951109" y="3291830"/>
          <a:ext cx="1985197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5104098"/>
              </p:ext>
            </p:extLst>
          </p:nvPr>
        </p:nvGraphicFramePr>
        <p:xfrm>
          <a:off x="3672440" y="3386507"/>
          <a:ext cx="1656185" cy="67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494452149"/>
              </p:ext>
            </p:extLst>
          </p:nvPr>
        </p:nvGraphicFramePr>
        <p:xfrm>
          <a:off x="6064759" y="3291830"/>
          <a:ext cx="1777330" cy="87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1522874911"/>
              </p:ext>
            </p:extLst>
          </p:nvPr>
        </p:nvGraphicFramePr>
        <p:xfrm>
          <a:off x="6095045" y="1406287"/>
          <a:ext cx="1716757" cy="67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4" name="Прямая со стрелкой 13"/>
          <p:cNvCxnSpPr>
            <a:stCxn id="8" idx="2"/>
            <a:endCxn id="9" idx="0"/>
          </p:cNvCxnSpPr>
          <p:nvPr/>
        </p:nvCxnSpPr>
        <p:spPr>
          <a:xfrm flipH="1">
            <a:off x="1943707" y="2081029"/>
            <a:ext cx="1" cy="1210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9" idx="3"/>
            <a:endCxn id="10" idx="1"/>
          </p:cNvCxnSpPr>
          <p:nvPr/>
        </p:nvCxnSpPr>
        <p:spPr>
          <a:xfrm>
            <a:off x="2936306" y="3723878"/>
            <a:ext cx="7361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0" idx="3"/>
            <a:endCxn id="11" idx="1"/>
          </p:cNvCxnSpPr>
          <p:nvPr/>
        </p:nvCxnSpPr>
        <p:spPr>
          <a:xfrm>
            <a:off x="5328625" y="3723878"/>
            <a:ext cx="736134" cy="5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1" idx="0"/>
            <a:endCxn id="12" idx="2"/>
          </p:cNvCxnSpPr>
          <p:nvPr/>
        </p:nvCxnSpPr>
        <p:spPr>
          <a:xfrm flipH="1" flipV="1">
            <a:off x="6953423" y="2081029"/>
            <a:ext cx="1" cy="1210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Рисунок 6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47119" y="2571750"/>
            <a:ext cx="505242" cy="680569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77041" y="2527548"/>
            <a:ext cx="505242" cy="680569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07207" y="2483346"/>
            <a:ext cx="505242" cy="680569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48706" y="2824656"/>
            <a:ext cx="505242" cy="68056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3004981" y="2922054"/>
            <a:ext cx="59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1101010101010101010111010101</a:t>
            </a:r>
            <a:endParaRPr lang="ru-RU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343183" y="2884752"/>
            <a:ext cx="59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1101010101010101010111010101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7256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ru-RU" dirty="0" smtClean="0"/>
              <a:t>Этапы </a:t>
            </a:r>
            <a:r>
              <a:rPr lang="en-US" dirty="0" smtClean="0"/>
              <a:t>Text Mining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827584" y="1275606"/>
            <a:ext cx="7632848" cy="3269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Поиск информации. На первом шаге необходимо идентифицировать, какие документы должны быть подвергнуты анализу, и обеспечить их доступность. Как правило, пользователи могут определить набор анализируемых документов самостоятельно — вручную, но при большом количестве документов необходимо использовать варианты автоматизированного отбора по заданным критериям.</a:t>
            </a: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Предварительная обработка документов. На этом шаге выполняются простейшие, но необходимые преобразования с документами для представления их в виде, с которым работают методы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Text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Mining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Целью таких преобразований является удаление лишних слов и придание тексту более строгой формы.</a:t>
            </a: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Извлечение информации. Извлечение информации из выбранных документов предполагает выделение в них ключевых понятий, над которыми в дальнейшем будет выполняться анализ.</a:t>
            </a: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Применение методов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Text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Mining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На данном шаге извлекаются шаблоны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 отношения, имеющиеся в текстах. Данный шаг является основным в процессе анализа текстов, и практические задачи, решаемые на этом шаге,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Интерпретация результатов. Последний шаг в процессе обнаружения знаний предполагает интерпретацию полученных результатов. Как правило, интерпретация заключается или в представлении результатов на естественном языке, или в их визуализации в графическом виде.</a:t>
            </a:r>
          </a:p>
        </p:txBody>
      </p:sp>
    </p:spTree>
    <p:extLst>
      <p:ext uri="{BB962C8B-B14F-4D97-AF65-F5344CB8AC3E}">
        <p14:creationId xmlns:p14="http://schemas.microsoft.com/office/powerpoint/2010/main" val="40600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ru-RU" dirty="0" smtClean="0"/>
              <a:t>Предварительная обработка текста</a:t>
            </a:r>
            <a:endParaRPr lang="ru-RU" dirty="0"/>
          </a:p>
        </p:txBody>
      </p:sp>
      <p:grpSp>
        <p:nvGrpSpPr>
          <p:cNvPr id="5" name="Group 5"/>
          <p:cNvGrpSpPr/>
          <p:nvPr/>
        </p:nvGrpSpPr>
        <p:grpSpPr>
          <a:xfrm>
            <a:off x="849387" y="975626"/>
            <a:ext cx="864096" cy="1188088"/>
            <a:chOff x="2391994" y="1635646"/>
            <a:chExt cx="805454" cy="1584088"/>
          </a:xfrm>
        </p:grpSpPr>
        <p:sp>
          <p:nvSpPr>
            <p:cNvPr id="6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85491" y="1026631"/>
            <a:ext cx="2664296" cy="670579"/>
            <a:chOff x="496119" y="2469560"/>
            <a:chExt cx="1752190" cy="670579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Так как австрийцы еще не </a:t>
              </a:r>
              <a:r>
                <a:rPr lang="ru-RU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готовы, было решено подождать.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Удаление стоп слов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26875" y="1018374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18746" y="975593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54850" y="102659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Стемминг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6234" y="1018341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8"/>
          <p:cNvGrpSpPr/>
          <p:nvPr/>
        </p:nvGrpSpPr>
        <p:grpSpPr>
          <a:xfrm>
            <a:off x="837488" y="2943798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1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73592" y="299480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N</a:t>
            </a:r>
            <a:r>
              <a:rPr lang="ru-RU" altLang="ko-KR" sz="14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- </a:t>
            </a:r>
            <a:r>
              <a:rPr lang="ru-RU" altLang="ko-KR" sz="1400" b="1" dirty="0" smtClean="0">
                <a:solidFill>
                  <a:schemeClr val="accent1"/>
                </a:solidFill>
                <a:cs typeface="Arial" pitchFamily="34" charset="0"/>
              </a:rPr>
              <a:t>граммы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976" y="298654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5"/>
          <p:cNvGrpSpPr/>
          <p:nvPr/>
        </p:nvGrpSpPr>
        <p:grpSpPr>
          <a:xfrm>
            <a:off x="4806847" y="2943765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8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8"/>
          <p:cNvGrpSpPr/>
          <p:nvPr/>
        </p:nvGrpSpPr>
        <p:grpSpPr>
          <a:xfrm>
            <a:off x="5742951" y="2994770"/>
            <a:ext cx="2664296" cy="532080"/>
            <a:chOff x="496119" y="2469560"/>
            <a:chExt cx="1752190" cy="532080"/>
          </a:xfrm>
          <a:noFill/>
        </p:grpSpPr>
        <p:sp>
          <p:nvSpPr>
            <p:cNvPr id="31" name="TextBox 30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Текст, ТЕКСТ, </a:t>
              </a:r>
              <a:r>
                <a:rPr lang="ru-RU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теКст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Приведение регистра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884335" y="298651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5491" y="1792511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австрийцы </a:t>
            </a:r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еще не готовы было решено подождать.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Круговая стрелка 38"/>
          <p:cNvSpPr/>
          <p:nvPr/>
        </p:nvSpPr>
        <p:spPr>
          <a:xfrm>
            <a:off x="3766157" y="1393877"/>
            <a:ext cx="603848" cy="553368"/>
          </a:xfrm>
          <a:prstGeom prst="circularArrow">
            <a:avLst>
              <a:gd name="adj1" fmla="val 4136"/>
              <a:gd name="adj2" fmla="val 1142319"/>
              <a:gd name="adj3" fmla="val 4514807"/>
              <a:gd name="adj4" fmla="val 16375492"/>
              <a:gd name="adj5" fmla="val 11721"/>
            </a:avLst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42951" y="1281712"/>
            <a:ext cx="266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Накаленная до предела обстановка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57961" y="1739718"/>
            <a:ext cx="266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Накалить до предел обстановка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Круговая стрелка 41"/>
          <p:cNvSpPr/>
          <p:nvPr/>
        </p:nvSpPr>
        <p:spPr>
          <a:xfrm>
            <a:off x="7818097" y="1344830"/>
            <a:ext cx="603848" cy="553368"/>
          </a:xfrm>
          <a:prstGeom prst="circularArrow">
            <a:avLst>
              <a:gd name="adj1" fmla="val 4136"/>
              <a:gd name="adj2" fmla="val 1142319"/>
              <a:gd name="adj3" fmla="val 4514807"/>
              <a:gd name="adj4" fmla="val 16375492"/>
              <a:gd name="adj5" fmla="val 11721"/>
            </a:avLst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9120" y="3238613"/>
            <a:ext cx="266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дата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23387" y="3482423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_да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дат, </a:t>
            </a:r>
            <a:r>
              <a:rPr lang="ru-RU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ата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та_ или</a:t>
            </a:r>
          </a:p>
          <a:p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дат, дата, </a:t>
            </a:r>
            <a:r>
              <a:rPr lang="ru-RU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ата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Круговая стрелка 48"/>
          <p:cNvSpPr/>
          <p:nvPr/>
        </p:nvSpPr>
        <p:spPr>
          <a:xfrm>
            <a:off x="3748763" y="3205739"/>
            <a:ext cx="603848" cy="553368"/>
          </a:xfrm>
          <a:prstGeom prst="circularArrow">
            <a:avLst>
              <a:gd name="adj1" fmla="val 4136"/>
              <a:gd name="adj2" fmla="val 1142319"/>
              <a:gd name="adj3" fmla="val 4514807"/>
              <a:gd name="adj4" fmla="val 16375492"/>
              <a:gd name="adj5" fmla="val 11721"/>
            </a:avLst>
          </a:prstGeom>
          <a:solidFill>
            <a:srgbClr val="F8B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Круговая стрелка 49"/>
          <p:cNvSpPr/>
          <p:nvPr/>
        </p:nvSpPr>
        <p:spPr>
          <a:xfrm>
            <a:off x="7803399" y="3221015"/>
            <a:ext cx="603848" cy="553368"/>
          </a:xfrm>
          <a:prstGeom prst="circularArrow">
            <a:avLst>
              <a:gd name="adj1" fmla="val 4136"/>
              <a:gd name="adj2" fmla="val 1142319"/>
              <a:gd name="adj3" fmla="val 4514807"/>
              <a:gd name="adj4" fmla="val 16375492"/>
              <a:gd name="adj5" fmla="val 11721"/>
            </a:avLst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50254" y="362060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т</a:t>
            </a:r>
            <a:r>
              <a:rPr lang="ru-RU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екст, текст, текст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435" y="2230692"/>
            <a:ext cx="35206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Стоп-словами называются слова, которые являются вспомогательными и несут 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мало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информации. Обычно </a:t>
            </a:r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заранее составляются списки таких 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слов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847435" y="2230692"/>
            <a:ext cx="3520619" cy="0"/>
          </a:xfrm>
          <a:prstGeom prst="line">
            <a:avLst/>
          </a:prstGeom>
          <a:ln w="19050">
            <a:solidFill>
              <a:srgbClr val="A4B4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88024" y="2233675"/>
            <a:ext cx="35206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Стемминг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заключается </a:t>
            </a:r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 преобразовании каждого слова к его нормальной 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форме, которая исключает склонение </a:t>
            </a:r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слова, множественную 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форму </a:t>
            </a:r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 т. п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4788024" y="2233675"/>
            <a:ext cx="3520619" cy="0"/>
          </a:xfrm>
          <a:prstGeom prst="line">
            <a:avLst/>
          </a:prstGeom>
          <a:ln w="19050">
            <a:solidFill>
              <a:srgbClr val="9AD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7488" y="4207591"/>
            <a:ext cx="36625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N-граммы — это альтернатива морфологическому разбору и удалению стоп-слов. 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Они </a:t>
            </a:r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менее </a:t>
            </a:r>
            <a:r>
              <a:rPr lang="ru-RU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чувстви-тельны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 грамматическим и типографическим 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ошибкам</a:t>
            </a:r>
            <a:endParaRPr lang="ru-RU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837488" y="4207591"/>
            <a:ext cx="3520619" cy="0"/>
          </a:xfrm>
          <a:prstGeom prst="line">
            <a:avLst/>
          </a:prstGeom>
          <a:ln w="19050">
            <a:solidFill>
              <a:srgbClr val="F8B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16016" y="4212552"/>
            <a:ext cx="35206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Этот прием заключается в преобразовании всех символов к верхнему или нижнему </a:t>
            </a:r>
            <a:r>
              <a:rPr lang="ru-RU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регистру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4716016" y="4212552"/>
            <a:ext cx="3520619" cy="0"/>
          </a:xfrm>
          <a:prstGeom prst="line">
            <a:avLst/>
          </a:prstGeom>
          <a:ln w="19050">
            <a:solidFill>
              <a:srgbClr val="98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97928" y="483518"/>
            <a:ext cx="8492159" cy="576064"/>
          </a:xfrm>
        </p:spPr>
        <p:txBody>
          <a:bodyPr/>
          <a:lstStyle/>
          <a:p>
            <a:r>
              <a:rPr lang="ru-RU" dirty="0"/>
              <a:t>Общее описание процесса извлечения понятий из </a:t>
            </a:r>
            <a:r>
              <a:rPr lang="ru-RU" dirty="0" smtClean="0"/>
              <a:t>текста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827583" y="1491630"/>
            <a:ext cx="7632848" cy="3269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Процесс извлечения ключевых понятий с помощью шаблонов разбивается на две стадии: локальный анализ и анализ 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понятий. </a:t>
            </a: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На первой стадии из текстовых документов извлекаются отдельные факты с помощью лексического анализа. Вторая стадия заключается в интеграции извлеченных фактов и/или в выводе новых фактов. В конце наиболее характерные факты преобразовываются в нужную выходную форму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Сложность извлечения фактов с помощью образцов связана с тем, что на практике их нельзя представить в виде простой последовательности слов. В большинстве систем обработки естественных языков вначале идентифицируются различные уровни компонентов и отношений, а затем на их основе строятся образцы. Этот процесс обычно начинается с лексического анализа (определения частей речи и характеристик слов и фраз посредством морфологического анализа и поиска по словарю) и распознавания имен (идентификации имен и других лексических структур, таких как даты, денежные выражения и т. п.). За этим следует синтаксический разбор, целью которого является выявление групп существительных, глаголов и, если возможно, дополнительных структур. Затем применяются предметно-ориентированные образцы для идентификации интересующих фактов</a:t>
            </a:r>
            <a:r>
              <a:rPr lang="ru-RU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ru-RU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65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24553" y="398895"/>
            <a:ext cx="8604448" cy="576064"/>
          </a:xfrm>
        </p:spPr>
        <p:txBody>
          <a:bodyPr/>
          <a:lstStyle/>
          <a:p>
            <a:r>
              <a:rPr lang="ru-RU" dirty="0"/>
              <a:t>Общее описание процесса извлечения понятий из текста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721996560"/>
              </p:ext>
            </p:extLst>
          </p:nvPr>
        </p:nvGraphicFramePr>
        <p:xfrm>
          <a:off x="1072952" y="1460665"/>
          <a:ext cx="1450708" cy="59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3" name="Прямая со стрелкой 42"/>
          <p:cNvCxnSpPr>
            <a:stCxn id="74" idx="3"/>
            <a:endCxn id="102" idx="1"/>
          </p:cNvCxnSpPr>
          <p:nvPr/>
        </p:nvCxnSpPr>
        <p:spPr>
          <a:xfrm flipV="1">
            <a:off x="5056628" y="3805215"/>
            <a:ext cx="10342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8" idx="0"/>
            <a:endCxn id="31" idx="2"/>
          </p:cNvCxnSpPr>
          <p:nvPr/>
        </p:nvCxnSpPr>
        <p:spPr>
          <a:xfrm flipV="1">
            <a:off x="6840044" y="2071332"/>
            <a:ext cx="10005" cy="44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958380" y="2487399"/>
            <a:ext cx="1694118" cy="580320"/>
            <a:chOff x="0" y="0"/>
            <a:chExt cx="1450708" cy="580320"/>
          </a:xfrm>
          <a:solidFill>
            <a:srgbClr val="C1C8E4"/>
          </a:solidFill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0" y="0"/>
              <a:ext cx="1450708" cy="5803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4"/>
            <p:cNvSpPr txBox="1"/>
            <p:nvPr/>
          </p:nvSpPr>
          <p:spPr>
            <a:xfrm>
              <a:off x="28329" y="28329"/>
              <a:ext cx="1394050" cy="523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53340" rIns="53340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/>
                <a:t>Извлечение имен собственных</a:t>
              </a:r>
              <a:endParaRPr lang="ru-RU" sz="1400" kern="1200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046718" y="3503424"/>
            <a:ext cx="1517442" cy="603582"/>
            <a:chOff x="0" y="0"/>
            <a:chExt cx="1450708" cy="580320"/>
          </a:xfrm>
          <a:solidFill>
            <a:srgbClr val="99DABA"/>
          </a:solidFill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0" y="0"/>
              <a:ext cx="1450708" cy="5803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4"/>
            <p:cNvSpPr txBox="1"/>
            <p:nvPr/>
          </p:nvSpPr>
          <p:spPr>
            <a:xfrm>
              <a:off x="28329" y="28329"/>
              <a:ext cx="1394050" cy="523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53340" rIns="53340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/>
                <a:t>Синтаксический анализ</a:t>
              </a:r>
              <a:endParaRPr lang="ru-RU" sz="1400" kern="1200" dirty="0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6114690" y="2515728"/>
            <a:ext cx="1450708" cy="580320"/>
            <a:chOff x="0" y="0"/>
            <a:chExt cx="1450708" cy="580320"/>
          </a:xfrm>
          <a:solidFill>
            <a:srgbClr val="99DABA"/>
          </a:solidFill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0" y="0"/>
              <a:ext cx="1450708" cy="5803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Скругленный прямоугольник 4"/>
            <p:cNvSpPr txBox="1"/>
            <p:nvPr/>
          </p:nvSpPr>
          <p:spPr>
            <a:xfrm>
              <a:off x="28329" y="28329"/>
              <a:ext cx="1394050" cy="523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53340" rIns="53340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/>
                <a:t>Анализ ссылок</a:t>
              </a:r>
              <a:endParaRPr lang="ru-RU" sz="1400" kern="1200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6163028" y="1491012"/>
            <a:ext cx="1374041" cy="580320"/>
            <a:chOff x="0" y="0"/>
            <a:chExt cx="1450708" cy="580320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0" y="0"/>
              <a:ext cx="1450708" cy="5803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Скругленный прямоугольник 4"/>
            <p:cNvSpPr txBox="1"/>
            <p:nvPr/>
          </p:nvSpPr>
          <p:spPr>
            <a:xfrm>
              <a:off x="28329" y="28329"/>
              <a:ext cx="1394050" cy="523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53340" rIns="53340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/>
                <a:t>Вывод новых понятий</a:t>
              </a:r>
              <a:endParaRPr lang="ru-RU" sz="1400" kern="1200" dirty="0"/>
            </a:p>
          </p:txBody>
        </p:sp>
      </p:grpSp>
      <p:cxnSp>
        <p:nvCxnSpPr>
          <p:cNvPr id="61" name="Прямая со стрелкой 60"/>
          <p:cNvCxnSpPr>
            <a:stCxn id="8" idx="2"/>
            <a:endCxn id="19" idx="0"/>
          </p:cNvCxnSpPr>
          <p:nvPr/>
        </p:nvCxnSpPr>
        <p:spPr>
          <a:xfrm>
            <a:off x="1798306" y="2051694"/>
            <a:ext cx="7133" cy="435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19" idx="2"/>
            <a:endCxn id="23" idx="0"/>
          </p:cNvCxnSpPr>
          <p:nvPr/>
        </p:nvCxnSpPr>
        <p:spPr>
          <a:xfrm>
            <a:off x="1805439" y="3067719"/>
            <a:ext cx="0" cy="465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3"/>
            <a:endCxn id="73" idx="1"/>
          </p:cNvCxnSpPr>
          <p:nvPr/>
        </p:nvCxnSpPr>
        <p:spPr>
          <a:xfrm flipV="1">
            <a:off x="2534528" y="3805215"/>
            <a:ext cx="10342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3568818" y="3503424"/>
            <a:ext cx="1517442" cy="603582"/>
            <a:chOff x="0" y="0"/>
            <a:chExt cx="1450708" cy="580320"/>
          </a:xfrm>
        </p:grpSpPr>
        <p:sp>
          <p:nvSpPr>
            <p:cNvPr id="73" name="Скругленный прямоугольник 72"/>
            <p:cNvSpPr/>
            <p:nvPr/>
          </p:nvSpPr>
          <p:spPr>
            <a:xfrm>
              <a:off x="0" y="0"/>
              <a:ext cx="1450708" cy="5803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Скругленный прямоугольник 4"/>
            <p:cNvSpPr txBox="1"/>
            <p:nvPr/>
          </p:nvSpPr>
          <p:spPr>
            <a:xfrm>
              <a:off x="28329" y="28329"/>
              <a:ext cx="1394050" cy="523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53340" rIns="53340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/>
                <a:t>Синтаксический анализ</a:t>
              </a:r>
              <a:endParaRPr lang="ru-RU" sz="1400" kern="1200" dirty="0"/>
            </a:p>
          </p:txBody>
        </p:sp>
      </p:grpSp>
      <p:cxnSp>
        <p:nvCxnSpPr>
          <p:cNvPr id="84" name="Прямая соединительная линия 83"/>
          <p:cNvCxnSpPr/>
          <p:nvPr/>
        </p:nvCxnSpPr>
        <p:spPr>
          <a:xfrm>
            <a:off x="1805439" y="2212110"/>
            <a:ext cx="10111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1805439" y="3220222"/>
            <a:ext cx="10111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3186" y="2966495"/>
            <a:ext cx="114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Имена </a:t>
            </a:r>
          </a:p>
          <a:p>
            <a:r>
              <a:rPr lang="ru-RU" sz="1200" dirty="0" smtClean="0"/>
              <a:t>собственные</a:t>
            </a:r>
            <a:endParaRPr lang="ru-R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823186" y="1965391"/>
            <a:ext cx="172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Отдельные лексемы, имена, даты</a:t>
            </a:r>
            <a:endParaRPr lang="ru-RU" sz="1200" dirty="0"/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>
            <a:off x="3051673" y="3805215"/>
            <a:ext cx="0" cy="42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5590457" y="3805215"/>
            <a:ext cx="8343" cy="42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117" idx="3"/>
          </p:cNvCxnSpPr>
          <p:nvPr/>
        </p:nvCxnSpPr>
        <p:spPr>
          <a:xfrm>
            <a:off x="6233654" y="2350164"/>
            <a:ext cx="606390" cy="5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15281" y="4205438"/>
            <a:ext cx="172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Отдельные лексемы, имена, даты</a:t>
            </a:r>
            <a:endParaRPr lang="ru-RU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832802" y="417540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Существительные и глагольные группы</a:t>
            </a:r>
            <a:endParaRPr lang="ru-RU" sz="1200" dirty="0"/>
          </a:p>
        </p:txBody>
      </p:sp>
      <p:grpSp>
        <p:nvGrpSpPr>
          <p:cNvPr id="101" name="Группа 100"/>
          <p:cNvGrpSpPr/>
          <p:nvPr/>
        </p:nvGrpSpPr>
        <p:grpSpPr>
          <a:xfrm>
            <a:off x="6090918" y="3503424"/>
            <a:ext cx="1517442" cy="603582"/>
            <a:chOff x="0" y="0"/>
            <a:chExt cx="1450708" cy="580320"/>
          </a:xfrm>
          <a:solidFill>
            <a:srgbClr val="C1C8E4"/>
          </a:solidFill>
        </p:grpSpPr>
        <p:sp>
          <p:nvSpPr>
            <p:cNvPr id="102" name="Скругленный прямоугольник 101"/>
            <p:cNvSpPr/>
            <p:nvPr/>
          </p:nvSpPr>
          <p:spPr>
            <a:xfrm>
              <a:off x="0" y="0"/>
              <a:ext cx="1450708" cy="5803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Скругленный прямоугольник 4"/>
            <p:cNvSpPr txBox="1"/>
            <p:nvPr/>
          </p:nvSpPr>
          <p:spPr>
            <a:xfrm>
              <a:off x="28329" y="28329"/>
              <a:ext cx="1394050" cy="523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53340" rIns="53340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/>
                <a:t>Сопоставления с образом</a:t>
              </a:r>
              <a:endParaRPr lang="ru-RU" sz="1400" kern="1200" dirty="0"/>
            </a:p>
          </p:txBody>
        </p:sp>
      </p:grpSp>
      <p:cxnSp>
        <p:nvCxnSpPr>
          <p:cNvPr id="113" name="Прямая соединительная линия 112"/>
          <p:cNvCxnSpPr/>
          <p:nvPr/>
        </p:nvCxnSpPr>
        <p:spPr>
          <a:xfrm flipV="1">
            <a:off x="6216233" y="3327298"/>
            <a:ext cx="644032" cy="1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2" idx="0"/>
            <a:endCxn id="29" idx="2"/>
          </p:cNvCxnSpPr>
          <p:nvPr/>
        </p:nvCxnSpPr>
        <p:spPr>
          <a:xfrm flipH="1" flipV="1">
            <a:off x="6840044" y="3067719"/>
            <a:ext cx="9595" cy="435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53534" y="202699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Уточненные сущности и события</a:t>
            </a:r>
            <a:endParaRPr lang="ru-RU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138363" y="297848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Сущности и события</a:t>
            </a:r>
            <a:endParaRPr lang="ru-RU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920804" y="1376331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Локальный анализ</a:t>
            </a:r>
            <a:endParaRPr lang="ru-RU" dirty="0"/>
          </a:p>
        </p:txBody>
      </p:sp>
      <p:sp>
        <p:nvSpPr>
          <p:cNvPr id="126" name="TextBox 125"/>
          <p:cNvSpPr txBox="1"/>
          <p:nvPr/>
        </p:nvSpPr>
        <p:spPr>
          <a:xfrm>
            <a:off x="6588732" y="1037391"/>
            <a:ext cx="1896673" cy="276999"/>
          </a:xfrm>
          <a:prstGeom prst="rect">
            <a:avLst/>
          </a:prstGeom>
          <a:noFill/>
        </p:spPr>
        <p:txBody>
          <a:bodyPr vert="horz" wrap="none" tIns="0" rIns="91440" bIns="0" rtlCol="0">
            <a:normAutofit/>
          </a:bodyPr>
          <a:lstStyle/>
          <a:p>
            <a:r>
              <a:rPr lang="ru-RU" dirty="0" smtClean="0"/>
              <a:t>Анализ понятий</a:t>
            </a:r>
            <a:endParaRPr lang="ru-RU" dirty="0"/>
          </a:p>
        </p:txBody>
      </p:sp>
      <p:sp>
        <p:nvSpPr>
          <p:cNvPr id="127" name="Прямоугольник 126"/>
          <p:cNvSpPr/>
          <p:nvPr/>
        </p:nvSpPr>
        <p:spPr>
          <a:xfrm>
            <a:off x="6114690" y="1340405"/>
            <a:ext cx="1459030" cy="19201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9" name="Прямая соединительная линия 128"/>
          <p:cNvCxnSpPr/>
          <p:nvPr/>
        </p:nvCxnSpPr>
        <p:spPr>
          <a:xfrm>
            <a:off x="728346" y="1340282"/>
            <a:ext cx="4425188" cy="1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 flipV="1">
            <a:off x="728346" y="1376332"/>
            <a:ext cx="0" cy="3356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flipV="1">
            <a:off x="755576" y="4731990"/>
            <a:ext cx="6957546" cy="2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>
            <a:off x="7713122" y="3380822"/>
            <a:ext cx="0" cy="1351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V="1">
            <a:off x="5115892" y="3384315"/>
            <a:ext cx="2597230" cy="234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 flipV="1">
            <a:off x="5120321" y="1332359"/>
            <a:ext cx="10005" cy="20753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2514</Words>
  <Application>Microsoft Office PowerPoint</Application>
  <PresentationFormat>Экран (16:9)</PresentationFormat>
  <Paragraphs>198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129</cp:revision>
  <dcterms:created xsi:type="dcterms:W3CDTF">2016-12-05T23:26:54Z</dcterms:created>
  <dcterms:modified xsi:type="dcterms:W3CDTF">2021-06-22T18:01:07Z</dcterms:modified>
</cp:coreProperties>
</file>