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6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11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0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39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8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4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91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7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9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5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822F-CAA1-48F3-909E-0008CDEA976E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36CCED-F0BD-4335-87B4-2D9A792B8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24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19794"/>
            <a:ext cx="7766936" cy="2577737"/>
          </a:xfrm>
        </p:spPr>
        <p:txBody>
          <a:bodyPr anchor="ctr"/>
          <a:lstStyle/>
          <a:p>
            <a:pPr algn="l"/>
            <a:r>
              <a:rPr lang="ru-RU" sz="4400" dirty="0" smtClean="0"/>
              <a:t>Политика информационной безопасности оператора мобильной связи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2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Вероятностно-временная шкала реализации несанкционированного доступа к информационным ресурсам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19" y="3029594"/>
            <a:ext cx="752580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Оценка рисков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83" y="2160588"/>
            <a:ext cx="531427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>
            <a:normAutofit/>
          </a:bodyPr>
          <a:lstStyle/>
          <a:p>
            <a:r>
              <a:rPr lang="ru-RU" sz="3200" dirty="0"/>
              <a:t>Оценка угроз, рисков и уязвимостей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8869"/>
            <a:ext cx="8596668" cy="47524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- кражи</a:t>
            </a:r>
            <a:r>
              <a:rPr lang="ru-RU" dirty="0"/>
              <a:t>, удаления или модификации информации, несанкционированного </a:t>
            </a:r>
            <a:r>
              <a:rPr lang="ru-RU" dirty="0" smtClean="0"/>
              <a:t>распространение </a:t>
            </a:r>
            <a:r>
              <a:rPr lang="ru-RU" dirty="0"/>
              <a:t>материальных носителей за пределами организации);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наблюдение за клиентами компании;</a:t>
            </a:r>
          </a:p>
          <a:p>
            <a:pPr marL="0" indent="0">
              <a:buNone/>
            </a:pPr>
            <a:r>
              <a:rPr lang="ru-RU" dirty="0" smtClean="0"/>
              <a:t>- подслушивание </a:t>
            </a:r>
            <a:r>
              <a:rPr lang="ru-RU" dirty="0"/>
              <a:t>конфиденциальных разговоров;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перехват </a:t>
            </a:r>
            <a:r>
              <a:rPr lang="ru-RU" dirty="0"/>
              <a:t>электрических, магнитных и электромагнитных полей, электрических сигналов и радиоактивных излучений;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разглашение </a:t>
            </a:r>
            <a:r>
              <a:rPr lang="ru-RU" dirty="0"/>
              <a:t>информации о пользователях;</a:t>
            </a:r>
          </a:p>
          <a:p>
            <a:pPr marL="0" indent="0">
              <a:buNone/>
            </a:pPr>
            <a:r>
              <a:rPr lang="ru-RU" dirty="0" smtClean="0"/>
              <a:t>- утеря </a:t>
            </a:r>
            <a:r>
              <a:rPr lang="ru-RU" dirty="0"/>
              <a:t>носителей информации;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воздействие </a:t>
            </a:r>
            <a:r>
              <a:rPr lang="ru-RU" dirty="0"/>
              <a:t>стихийных сил (наводнения, пожары и т. п.);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4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5132"/>
            <a:ext cx="8596668" cy="1332412"/>
          </a:xfrm>
        </p:spPr>
        <p:txBody>
          <a:bodyPr>
            <a:noAutofit/>
          </a:bodyPr>
          <a:lstStyle/>
          <a:p>
            <a:pPr algn="just"/>
            <a:r>
              <a:rPr lang="ru-RU" sz="2900" b="1" dirty="0" smtClean="0"/>
              <a:t>Основные методы</a:t>
            </a:r>
            <a:r>
              <a:rPr lang="ru-RU" sz="2900" b="1" dirty="0"/>
              <a:t>, меры и средства обеспечения требуемого уровня защиты информационных ресурсов.</a:t>
            </a:r>
            <a:endParaRPr lang="ru-RU" sz="2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41713"/>
            <a:ext cx="8596668" cy="458941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dirty="0" smtClean="0"/>
              <a:t>- обеспечение </a:t>
            </a:r>
            <a:r>
              <a:rPr lang="ru-RU" dirty="0"/>
              <a:t>безопасности функционирования компании его кредитно-финансовой деятельности и защиты конфиденциальной информации;</a:t>
            </a:r>
          </a:p>
          <a:p>
            <a:pPr marL="0" lvl="0" indent="0" algn="just">
              <a:buNone/>
            </a:pPr>
            <a:r>
              <a:rPr lang="ru-RU" dirty="0" smtClean="0"/>
              <a:t>- организация </a:t>
            </a:r>
            <a:r>
              <a:rPr lang="ru-RU" dirty="0"/>
              <a:t>работы по правовой, организационной и инженерно-технической защите материальных, финансовых и информационных ресурсов;</a:t>
            </a:r>
          </a:p>
          <a:p>
            <a:pPr marL="0" lvl="0" indent="0" algn="just">
              <a:buNone/>
            </a:pPr>
            <a:r>
              <a:rPr lang="ru-RU" dirty="0" smtClean="0"/>
              <a:t>- организация </a:t>
            </a:r>
            <a:r>
              <a:rPr lang="ru-RU" dirty="0"/>
              <a:t>специального делопроизводства, исключающего несанкционированного получения конфиденциальных сведений;</a:t>
            </a:r>
          </a:p>
          <a:p>
            <a:pPr marL="0" lvl="0" indent="0" algn="just">
              <a:buNone/>
            </a:pPr>
            <a:r>
              <a:rPr lang="ru-RU" dirty="0" smtClean="0"/>
              <a:t>- выявление </a:t>
            </a:r>
            <a:r>
              <a:rPr lang="ru-RU" dirty="0"/>
              <a:t>и локализация возможных каналов разглашения, утечки и несанкционированного доступа к конфиденциальной информации в процессе повседневной деятельности и в экстремальных ситуациях;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Вывод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6617"/>
            <a:ext cx="8596668" cy="48047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Основная задача политики безопасности — это задокументировать правила работы на предприятии в области информационной безопасности. Без нее взаимодействие работников с различными ресурсами будет регулироваться лишь неформально и поэтому возрастет риск нарушений и утечек данных. Введение корпоративной политики повысит дисциплинированность и ответственность работников и построит базу, основываясь на которой можно эффективно организовывать работу компании. </a:t>
            </a:r>
          </a:p>
        </p:txBody>
      </p:sp>
    </p:spTree>
    <p:extLst>
      <p:ext uri="{BB962C8B-B14F-4D97-AF65-F5344CB8AC3E}">
        <p14:creationId xmlns:p14="http://schemas.microsoft.com/office/powerpoint/2010/main" val="26903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483456" cy="14282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Понятие </a:t>
            </a:r>
            <a:r>
              <a:rPr lang="ru-RU" sz="3200" dirty="0" smtClean="0"/>
              <a:t>политики информационной безопасности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5173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/>
              <a:t>Политика информационной безопасности </a:t>
            </a:r>
            <a:r>
              <a:rPr lang="ru-RU" dirty="0"/>
              <a:t>(ПИБ) организации или учреждения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и или учреждения в своей </a:t>
            </a:r>
            <a:r>
              <a:rPr lang="ru-RU" dirty="0" smtClean="0"/>
              <a:t>деятельности.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72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Основные характеристики политики информационной безопасности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334482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 smtClean="0">
                <a:solidFill>
                  <a:schemeClr val="tx1"/>
                </a:solidFill>
              </a:rPr>
              <a:t>- конфиденциальность </a:t>
            </a:r>
            <a:r>
              <a:rPr lang="ru-RU" altLang="ru-RU" dirty="0"/>
              <a:t> — состояние информации, при котором доступ к ней осуществляют только субъекты, имеющие на нее </a:t>
            </a:r>
            <a:r>
              <a:rPr lang="ru-RU" altLang="ru-RU" dirty="0" smtClean="0"/>
              <a:t>право;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tx1"/>
                </a:solidFill>
              </a:rPr>
              <a:t>- целостность </a:t>
            </a:r>
            <a:r>
              <a:rPr lang="ru-RU" altLang="ru-RU" dirty="0"/>
              <a:t> — избежание несанкционированной модификации </a:t>
            </a:r>
            <a:r>
              <a:rPr lang="ru-RU" altLang="ru-RU" dirty="0" smtClean="0"/>
              <a:t>информации;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tx1"/>
                </a:solidFill>
              </a:rPr>
              <a:t>- доступность </a:t>
            </a:r>
            <a:r>
              <a:rPr lang="ru-RU" altLang="ru-RU" dirty="0" smtClean="0"/>
              <a:t>— </a:t>
            </a:r>
            <a:r>
              <a:rPr lang="ru-RU" altLang="ru-RU" dirty="0"/>
              <a:t>избежание временного или постоянного сокрытия информации от пользователей, получивших права доступа.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2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73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Организационная структура предприятия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5870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Организационная структура оператора мобильной связи</a:t>
            </a:r>
            <a:r>
              <a:rPr lang="ru-RU" sz="2000" dirty="0"/>
              <a:t> – внутренняя организация работы учреждения мобильной связи, с помощью которой структурируются и формализуются подходы и методы управления, определяются группы исполнителей, разрабатываются системы контроля и внутриорганизационных </a:t>
            </a:r>
            <a:r>
              <a:rPr lang="ru-RU" sz="2000" dirty="0" smtClean="0"/>
              <a:t>взаимоотношений.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66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3178"/>
            <a:ext cx="8596668" cy="115823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Элементы эффективной системы информационной безопасности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эффективной системы информационной безопасности организации или учреждения целесообразно разработать: </a:t>
            </a:r>
          </a:p>
          <a:p>
            <a:pPr marL="0" lvl="0" indent="0">
              <a:buNone/>
            </a:pPr>
            <a:r>
              <a:rPr lang="ru-RU" i="1" dirty="0" smtClean="0"/>
              <a:t>- концепцию</a:t>
            </a:r>
            <a:r>
              <a:rPr lang="ru-RU" dirty="0" smtClean="0"/>
              <a:t> </a:t>
            </a:r>
            <a:r>
              <a:rPr lang="ru-RU" dirty="0"/>
              <a:t>информационной </a:t>
            </a:r>
            <a:r>
              <a:rPr lang="ru-RU" dirty="0" smtClean="0"/>
              <a:t>безопасности</a:t>
            </a:r>
          </a:p>
          <a:p>
            <a:pPr marL="0" lvl="0" indent="0">
              <a:buNone/>
            </a:pPr>
            <a:r>
              <a:rPr lang="ru-RU" i="1" dirty="0" smtClean="0"/>
              <a:t>- стандарты</a:t>
            </a:r>
            <a:endParaRPr lang="ru-RU" dirty="0"/>
          </a:p>
          <a:p>
            <a:pPr marL="0" lvl="0" indent="0">
              <a:buNone/>
            </a:pPr>
            <a:r>
              <a:rPr lang="ru-RU" i="1" dirty="0" smtClean="0"/>
              <a:t>- процедуры</a:t>
            </a:r>
            <a:r>
              <a:rPr lang="ru-RU" dirty="0" smtClean="0"/>
              <a:t> </a:t>
            </a:r>
          </a:p>
          <a:p>
            <a:pPr marL="0" lvl="0" indent="0">
              <a:buNone/>
            </a:pPr>
            <a:r>
              <a:rPr lang="ru-RU" i="1" dirty="0" smtClean="0"/>
              <a:t>- инструкции</a:t>
            </a:r>
            <a:endParaRPr lang="ru-RU" dirty="0"/>
          </a:p>
          <a:p>
            <a:pPr marL="0" indent="0">
              <a:buNone/>
            </a:pPr>
            <a:r>
              <a:rPr lang="ru-RU" i="1" dirty="0" smtClean="0"/>
              <a:t>- план </a:t>
            </a:r>
            <a:r>
              <a:rPr lang="ru-RU" i="1" dirty="0"/>
              <a:t>мероприятий</a:t>
            </a:r>
            <a:r>
              <a:rPr lang="ru-RU" dirty="0"/>
              <a:t> по </a:t>
            </a:r>
            <a:r>
              <a:rPr lang="ru-RU" dirty="0" smtClean="0"/>
              <a:t>обучению персонала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8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48344"/>
            <a:ext cx="8596668" cy="109728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Организационная структура оператора мобильной связи</a:t>
            </a:r>
            <a:endParaRPr lang="ru-RU" sz="32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988" y="1653089"/>
            <a:ext cx="599206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Основные о</a:t>
            </a:r>
            <a:r>
              <a:rPr lang="ru-RU" sz="3200" dirty="0" smtClean="0"/>
              <a:t>бъекты </a:t>
            </a:r>
            <a:r>
              <a:rPr lang="ru-RU" sz="3200" dirty="0" smtClean="0"/>
              <a:t>защиты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8869"/>
            <a:ext cx="8596668" cy="47524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- аппаратное обеспечение информационных и телекоммуникационных систем</a:t>
            </a:r>
          </a:p>
          <a:p>
            <a:pPr marL="0" indent="0">
              <a:buNone/>
            </a:pPr>
            <a:r>
              <a:rPr lang="ru-RU" dirty="0" smtClean="0"/>
              <a:t>- программное обеспечение</a:t>
            </a:r>
          </a:p>
          <a:p>
            <a:pPr marL="0" indent="0">
              <a:buNone/>
            </a:pPr>
            <a:r>
              <a:rPr lang="ru-RU" dirty="0" smtClean="0"/>
              <a:t>- процедуры и процессы обработки данных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 smtClean="0"/>
              <a:t>технологическое оборудование</a:t>
            </a:r>
          </a:p>
          <a:p>
            <a:pPr marL="0" indent="0">
              <a:buNone/>
            </a:pPr>
            <a:r>
              <a:rPr lang="ru-RU" dirty="0" smtClean="0"/>
              <a:t>- средства и каналы </a:t>
            </a:r>
            <a:r>
              <a:rPr lang="ru-RU" dirty="0" smtClean="0"/>
              <a:t>связи</a:t>
            </a:r>
          </a:p>
          <a:p>
            <a:pPr marL="0" indent="0">
              <a:buNone/>
            </a:pPr>
            <a:r>
              <a:rPr lang="ru-RU" dirty="0" smtClean="0"/>
              <a:t>- субъекты информации, например, лица, чьи персональные данные обрабатываются системой</a:t>
            </a:r>
          </a:p>
          <a:p>
            <a:pPr marL="0" indent="0">
              <a:buNone/>
            </a:pPr>
            <a:r>
              <a:rPr lang="ru-RU" dirty="0" smtClean="0"/>
              <a:t>- владельцы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7033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Основные угрозы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6617"/>
            <a:ext cx="8596668" cy="4804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угрозы</a:t>
            </a:r>
            <a:r>
              <a:rPr lang="ru-RU" dirty="0"/>
              <a:t>, вызванные деятельностью человека.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нарушения </a:t>
            </a:r>
            <a:r>
              <a:rPr lang="ru-RU" dirty="0"/>
              <a:t>установленных регламентов сбора, обработки и передачи </a:t>
            </a:r>
            <a:r>
              <a:rPr lang="ru-RU" dirty="0" smtClean="0"/>
              <a:t>информации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 smtClean="0"/>
              <a:t>угрозы</a:t>
            </a:r>
            <a:r>
              <a:rPr lang="ru-RU" dirty="0"/>
              <a:t>, связанные с корыстными, идейными или иными устремлениями людей (злоумышленников).</a:t>
            </a:r>
          </a:p>
          <a:p>
            <a:pPr marL="0" lvl="0" indent="0">
              <a:buNone/>
            </a:pPr>
            <a:r>
              <a:rPr lang="ru-RU" dirty="0" smtClean="0"/>
              <a:t>- деятельность </a:t>
            </a:r>
            <a:r>
              <a:rPr lang="ru-RU" dirty="0"/>
              <a:t>преступных групп и формирований;</a:t>
            </a:r>
          </a:p>
          <a:p>
            <a:pPr marL="0" indent="0">
              <a:buNone/>
            </a:pPr>
            <a:r>
              <a:rPr lang="ru-RU" dirty="0" smtClean="0"/>
              <a:t>- удаленное </a:t>
            </a:r>
            <a:r>
              <a:rPr lang="ru-RU" dirty="0"/>
              <a:t>несанкционированное вмешательство посторонних </a:t>
            </a:r>
            <a:r>
              <a:rPr lang="ru-RU" dirty="0" smtClean="0"/>
              <a:t>лиц</a:t>
            </a:r>
          </a:p>
          <a:p>
            <a:pPr marL="0" indent="0">
              <a:buNone/>
            </a:pPr>
            <a:r>
              <a:rPr lang="ru-RU" dirty="0" smtClean="0"/>
              <a:t>- вредоносные программы</a:t>
            </a:r>
          </a:p>
          <a:p>
            <a:pPr marL="0" indent="0">
              <a:buNone/>
            </a:pPr>
            <a:r>
              <a:rPr lang="ru-RU" dirty="0" smtClean="0"/>
              <a:t>- хакерские атаки</a:t>
            </a:r>
          </a:p>
          <a:p>
            <a:pPr marL="0" indent="0">
              <a:buNone/>
            </a:pPr>
            <a:r>
              <a:rPr lang="ru-RU" dirty="0" smtClean="0"/>
              <a:t>-аппаратные и программные сбои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2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Оценка рисков. Условная численная шкала для оценки ущерба оператора мобильной связи от НСД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790" y="2160588"/>
            <a:ext cx="55044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1750</TotalTime>
  <Words>418</Words>
  <Application>Microsoft Office PowerPoint</Application>
  <PresentationFormat>Широкоэкранный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Политика информационной безопасности оператора мобильной связи</vt:lpstr>
      <vt:lpstr>Понятие политики информационной безопасности</vt:lpstr>
      <vt:lpstr>Основные характеристики политики информационной безопасности</vt:lpstr>
      <vt:lpstr>Организационная структура предприятия</vt:lpstr>
      <vt:lpstr>Элементы эффективной системы информационной безопасности</vt:lpstr>
      <vt:lpstr>Организационная структура оператора мобильной связи</vt:lpstr>
      <vt:lpstr>Основные объекты защиты</vt:lpstr>
      <vt:lpstr>Основные угрозы</vt:lpstr>
      <vt:lpstr>Оценка рисков. Условная численная шкала для оценки ущерба оператора мобильной связи от НСД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Оценка угроз, рисков и уязвимостей</vt:lpstr>
      <vt:lpstr>Основные методы, меры и средства обеспечения требуемого уровня защиты информационных ресурсов.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оператора мобильной связи</dc:title>
  <dc:creator>evgenij-2002@bk.ru</dc:creator>
  <cp:lastModifiedBy>evgenij-2002@bk.ru</cp:lastModifiedBy>
  <cp:revision>10</cp:revision>
  <dcterms:created xsi:type="dcterms:W3CDTF">2021-10-01T20:46:19Z</dcterms:created>
  <dcterms:modified xsi:type="dcterms:W3CDTF">2021-10-03T14:32:58Z</dcterms:modified>
</cp:coreProperties>
</file>